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938847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390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68339" cy="3551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317691" y="0"/>
            <a:ext cx="4068339" cy="3551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0C01A-07C2-4565-9FAE-56538A1B416D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745708"/>
            <a:ext cx="4068339" cy="3551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317691" y="6745708"/>
            <a:ext cx="4068339" cy="3551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1947EA-9C49-4D74-9F5B-DE7056BD4B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65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3/19/2019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3/19/2019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3/19/2019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3/19/2019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3/19/2019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7380" y="1254400"/>
            <a:ext cx="1365885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7380" y="1803040"/>
            <a:ext cx="5286375" cy="1755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3/19/2019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microsoft.com/office/2007/relationships/hdphoto" Target="../media/hdphoto1.wdp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10"/>
            <a:ext cx="12188190" cy="68567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1000" y="67373"/>
            <a:ext cx="12058650" cy="2667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8600" y="2286000"/>
            <a:ext cx="11582400" cy="23618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effectLst>
            <a:softEdge rad="63500"/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0440"/>
            <a:ext cx="1292860" cy="20345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155680" y="116480"/>
            <a:ext cx="927100" cy="19024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"/>
          <p:cNvSpPr txBox="1"/>
          <p:nvPr/>
        </p:nvSpPr>
        <p:spPr>
          <a:xfrm>
            <a:off x="131656" y="4876800"/>
            <a:ext cx="12192000" cy="138243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Disampaikan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 </a:t>
            </a: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Oleh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:</a:t>
            </a:r>
          </a:p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Drs. </a:t>
            </a: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Syarifuddin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, MM.</a:t>
            </a:r>
            <a:endParaRPr lang="en-US" sz="2000" b="1" spc="130" dirty="0" smtClean="0">
              <a:latin typeface="Rockwell" panose="02060603020205020403" pitchFamily="18" charset="0"/>
              <a:cs typeface="Gill Sans MT"/>
            </a:endParaRPr>
          </a:p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Direktur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 </a:t>
            </a: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Jenderal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 Bina </a:t>
            </a: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Keuangan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 Daerah</a:t>
            </a:r>
            <a:endParaRPr lang="en-US" sz="2000" b="1" spc="130" dirty="0" smtClean="0">
              <a:latin typeface="Rockwell" panose="02060603020205020403" pitchFamily="18" charset="0"/>
              <a:cs typeface="Gill Sans MT"/>
            </a:endParaRPr>
          </a:p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Kementerian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 </a:t>
            </a: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Dalam</a:t>
            </a:r>
            <a:r>
              <a:rPr lang="en-US" sz="2000" b="1" spc="130" dirty="0" smtClean="0">
                <a:latin typeface="Rockwell" panose="02060603020205020403" pitchFamily="18" charset="0"/>
                <a:cs typeface="Gill Sans MT"/>
              </a:rPr>
              <a:t> </a:t>
            </a:r>
            <a:r>
              <a:rPr lang="en-US" sz="2000" b="1" spc="130" dirty="0" err="1" smtClean="0">
                <a:latin typeface="Rockwell" panose="02060603020205020403" pitchFamily="18" charset="0"/>
                <a:cs typeface="Gill Sans MT"/>
              </a:rPr>
              <a:t>Negeri</a:t>
            </a:r>
            <a:endParaRPr sz="2000" dirty="0">
              <a:latin typeface="Rockwell" panose="02060603020205020403" pitchFamily="18" charset="0"/>
              <a:cs typeface="Gill Sans MT"/>
            </a:endParaRPr>
          </a:p>
        </p:txBody>
      </p:sp>
      <p:sp>
        <p:nvSpPr>
          <p:cNvPr id="13" name="object 5"/>
          <p:cNvSpPr txBox="1"/>
          <p:nvPr/>
        </p:nvSpPr>
        <p:spPr>
          <a:xfrm>
            <a:off x="140123" y="762000"/>
            <a:ext cx="12192000" cy="1036181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>
                <a:latin typeface="Britannic Bold" panose="020B0903060703020204" pitchFamily="34" charset="0"/>
                <a:cs typeface="Gill Sans MT"/>
              </a:rPr>
              <a:t>PENGATURAN</a:t>
            </a:r>
          </a:p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>
                <a:latin typeface="Britannic Bold" panose="020B0903060703020204" pitchFamily="34" charset="0"/>
                <a:cs typeface="Gill Sans MT"/>
              </a:rPr>
              <a:t>KEGIATAN PEMBANGUNAN SARANA DAN PRASARANA  &amp; PEMBERDAYAAN MASYARAKAT </a:t>
            </a:r>
            <a:endParaRPr lang="en-US" sz="2000" b="1" spc="130" dirty="0" smtClean="0">
              <a:latin typeface="Britannic Bold" panose="020B0903060703020204" pitchFamily="34" charset="0"/>
              <a:cs typeface="Gill Sans MT"/>
            </a:endParaRPr>
          </a:p>
          <a:p>
            <a:pPr marR="45085" algn="ctr">
              <a:lnSpc>
                <a:spcPct val="100000"/>
              </a:lnSpc>
              <a:spcBef>
                <a:spcPts val="280"/>
              </a:spcBef>
            </a:pPr>
            <a:r>
              <a:rPr lang="en-US" sz="2000" b="1" spc="130" dirty="0" smtClean="0">
                <a:latin typeface="Britannic Bold" panose="020B0903060703020204" pitchFamily="34" charset="0"/>
                <a:cs typeface="Gill Sans MT"/>
              </a:rPr>
              <a:t>DI </a:t>
            </a:r>
            <a:r>
              <a:rPr lang="en-US" sz="2000" b="1" spc="130" dirty="0">
                <a:latin typeface="Britannic Bold" panose="020B0903060703020204" pitchFamily="34" charset="0"/>
                <a:cs typeface="Gill Sans MT"/>
              </a:rPr>
              <a:t>KELURAHAN</a:t>
            </a:r>
            <a:endParaRPr sz="2000" dirty="0">
              <a:latin typeface="Britannic Bold" panose="020B0903060703020204" pitchFamily="34" charset="0"/>
              <a:cs typeface="Gill Sans M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70"/>
            <a:ext cx="12192000" cy="68567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93000">
              <a:srgbClr val="00206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6094729" cy="19224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35279" y="2134510"/>
            <a:ext cx="3238500" cy="934719"/>
          </a:xfrm>
          <a:custGeom>
            <a:avLst/>
            <a:gdLst/>
            <a:ahLst/>
            <a:cxnLst/>
            <a:rect l="l" t="t" r="r" b="b"/>
            <a:pathLst>
              <a:path w="3238500" h="934719">
                <a:moveTo>
                  <a:pt x="154940" y="0"/>
                </a:moveTo>
                <a:lnTo>
                  <a:pt x="109077" y="8686"/>
                </a:lnTo>
                <a:lnTo>
                  <a:pt x="66934" y="32308"/>
                </a:lnTo>
                <a:lnTo>
                  <a:pt x="32227" y="67208"/>
                </a:lnTo>
                <a:lnTo>
                  <a:pt x="8676" y="109727"/>
                </a:lnTo>
                <a:lnTo>
                  <a:pt x="0" y="156209"/>
                </a:lnTo>
                <a:lnTo>
                  <a:pt x="0" y="779779"/>
                </a:lnTo>
                <a:lnTo>
                  <a:pt x="8676" y="825642"/>
                </a:lnTo>
                <a:lnTo>
                  <a:pt x="32227" y="867785"/>
                </a:lnTo>
                <a:lnTo>
                  <a:pt x="66934" y="902492"/>
                </a:lnTo>
                <a:lnTo>
                  <a:pt x="109077" y="926043"/>
                </a:lnTo>
                <a:lnTo>
                  <a:pt x="154940" y="934719"/>
                </a:lnTo>
                <a:lnTo>
                  <a:pt x="3082290" y="934719"/>
                </a:lnTo>
                <a:lnTo>
                  <a:pt x="3128284" y="926043"/>
                </a:lnTo>
                <a:lnTo>
                  <a:pt x="3170742" y="902492"/>
                </a:lnTo>
                <a:lnTo>
                  <a:pt x="3205825" y="867785"/>
                </a:lnTo>
                <a:lnTo>
                  <a:pt x="3229691" y="825642"/>
                </a:lnTo>
                <a:lnTo>
                  <a:pt x="3238499" y="779779"/>
                </a:lnTo>
                <a:lnTo>
                  <a:pt x="3238499" y="156209"/>
                </a:lnTo>
                <a:lnTo>
                  <a:pt x="3229691" y="109727"/>
                </a:lnTo>
                <a:lnTo>
                  <a:pt x="3205825" y="67208"/>
                </a:lnTo>
                <a:lnTo>
                  <a:pt x="3170742" y="32308"/>
                </a:lnTo>
                <a:lnTo>
                  <a:pt x="3128284" y="8686"/>
                </a:lnTo>
                <a:lnTo>
                  <a:pt x="3082290" y="0"/>
                </a:lnTo>
                <a:lnTo>
                  <a:pt x="154940" y="0"/>
                </a:lnTo>
                <a:close/>
              </a:path>
            </a:pathLst>
          </a:custGeom>
          <a:ln w="5067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5279" y="2134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5067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73779" y="30692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5067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090" y="2223410"/>
            <a:ext cx="29749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UU 23 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TAHUN 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2014 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ttg</a:t>
            </a:r>
            <a:r>
              <a:rPr sz="1600" b="1" spc="-6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PEMDA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97330" y="2711090"/>
            <a:ext cx="9137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45" dirty="0">
                <a:solidFill>
                  <a:schemeClr val="bg1"/>
                </a:solidFill>
                <a:latin typeface="Arial"/>
                <a:cs typeface="Arial"/>
              </a:rPr>
              <a:t>PASAL</a:t>
            </a:r>
            <a:r>
              <a:rPr sz="1600" b="1" spc="-1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600" b="1" spc="-90" dirty="0">
                <a:solidFill>
                  <a:schemeClr val="bg1"/>
                </a:solidFill>
                <a:latin typeface="Arial"/>
                <a:cs typeface="Arial"/>
              </a:rPr>
              <a:t>230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039100" y="2573930"/>
            <a:ext cx="3959860" cy="1297940"/>
          </a:xfrm>
          <a:custGeom>
            <a:avLst/>
            <a:gdLst/>
            <a:ahLst/>
            <a:cxnLst/>
            <a:rect l="l" t="t" r="r" b="b"/>
            <a:pathLst>
              <a:path w="3959859" h="1297939">
                <a:moveTo>
                  <a:pt x="215900" y="0"/>
                </a:moveTo>
                <a:lnTo>
                  <a:pt x="169950" y="6294"/>
                </a:lnTo>
                <a:lnTo>
                  <a:pt x="125889" y="23918"/>
                </a:lnTo>
                <a:lnTo>
                  <a:pt x="85604" y="50985"/>
                </a:lnTo>
                <a:lnTo>
                  <a:pt x="50985" y="85604"/>
                </a:lnTo>
                <a:lnTo>
                  <a:pt x="23918" y="125889"/>
                </a:lnTo>
                <a:lnTo>
                  <a:pt x="6294" y="169950"/>
                </a:lnTo>
                <a:lnTo>
                  <a:pt x="0" y="215900"/>
                </a:lnTo>
                <a:lnTo>
                  <a:pt x="0" y="1080770"/>
                </a:lnTo>
                <a:lnTo>
                  <a:pt x="6294" y="1126789"/>
                </a:lnTo>
                <a:lnTo>
                  <a:pt x="23918" y="1171032"/>
                </a:lnTo>
                <a:lnTo>
                  <a:pt x="50985" y="1211565"/>
                </a:lnTo>
                <a:lnTo>
                  <a:pt x="85604" y="1246455"/>
                </a:lnTo>
                <a:lnTo>
                  <a:pt x="125889" y="1273769"/>
                </a:lnTo>
                <a:lnTo>
                  <a:pt x="169950" y="1291575"/>
                </a:lnTo>
                <a:lnTo>
                  <a:pt x="215900" y="1297940"/>
                </a:lnTo>
                <a:lnTo>
                  <a:pt x="3743959" y="1297940"/>
                </a:lnTo>
                <a:lnTo>
                  <a:pt x="3789909" y="1291575"/>
                </a:lnTo>
                <a:lnTo>
                  <a:pt x="3833970" y="1273769"/>
                </a:lnTo>
                <a:lnTo>
                  <a:pt x="3874255" y="1246455"/>
                </a:lnTo>
                <a:lnTo>
                  <a:pt x="3908874" y="1211565"/>
                </a:lnTo>
                <a:lnTo>
                  <a:pt x="3935941" y="1171032"/>
                </a:lnTo>
                <a:lnTo>
                  <a:pt x="3953565" y="1126789"/>
                </a:lnTo>
                <a:lnTo>
                  <a:pt x="3959859" y="1080770"/>
                </a:lnTo>
                <a:lnTo>
                  <a:pt x="3959859" y="215900"/>
                </a:lnTo>
                <a:lnTo>
                  <a:pt x="3953565" y="169950"/>
                </a:lnTo>
                <a:lnTo>
                  <a:pt x="3935941" y="125889"/>
                </a:lnTo>
                <a:lnTo>
                  <a:pt x="3908874" y="85604"/>
                </a:lnTo>
                <a:lnTo>
                  <a:pt x="3874255" y="50985"/>
                </a:lnTo>
                <a:lnTo>
                  <a:pt x="3833970" y="23918"/>
                </a:lnTo>
                <a:lnTo>
                  <a:pt x="3789909" y="6294"/>
                </a:lnTo>
                <a:lnTo>
                  <a:pt x="3743959" y="0"/>
                </a:lnTo>
                <a:lnTo>
                  <a:pt x="215900" y="0"/>
                </a:lnTo>
                <a:close/>
              </a:path>
            </a:pathLst>
          </a:custGeom>
          <a:ln w="5067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8039100" y="25739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5067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998959" y="38718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5067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11869" y="2753000"/>
            <a:ext cx="274002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UU </a:t>
            </a:r>
            <a:r>
              <a:rPr sz="2000" b="1" spc="-5" dirty="0">
                <a:solidFill>
                  <a:schemeClr val="bg1"/>
                </a:solidFill>
                <a:latin typeface="Arial"/>
                <a:cs typeface="Arial"/>
              </a:rPr>
              <a:t>12 </a:t>
            </a: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TAHUN 2018</a:t>
            </a:r>
            <a:r>
              <a:rPr sz="2000" b="1" spc="-8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ttg</a:t>
            </a:r>
            <a:endParaRPr sz="2000">
              <a:solidFill>
                <a:schemeClr val="bg1"/>
              </a:solidFill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APBN</a:t>
            </a:r>
            <a:r>
              <a:rPr sz="2000" b="1" spc="-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2019</a:t>
            </a:r>
            <a:endParaRPr sz="2000">
              <a:solidFill>
                <a:schemeClr val="bg1"/>
              </a:solidFill>
              <a:latin typeface="Arial"/>
              <a:cs typeface="Arial"/>
            </a:endParaRPr>
          </a:p>
          <a:p>
            <a:pPr marL="73660" algn="ctr">
              <a:lnSpc>
                <a:spcPct val="100000"/>
              </a:lnSpc>
            </a:pPr>
            <a:r>
              <a:rPr sz="2000" b="1" spc="-305" dirty="0">
                <a:solidFill>
                  <a:schemeClr val="bg1"/>
                </a:solidFill>
                <a:latin typeface="Arial"/>
                <a:cs typeface="Arial"/>
              </a:rPr>
              <a:t>PASAL</a:t>
            </a:r>
            <a:r>
              <a:rPr sz="2000" b="1" spc="-11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spc="-95" dirty="0">
                <a:solidFill>
                  <a:schemeClr val="bg1"/>
                </a:solidFill>
                <a:latin typeface="Arial"/>
                <a:cs typeface="Arial"/>
              </a:rPr>
              <a:t>11</a:t>
            </a:r>
            <a:endParaRPr sz="2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95350" y="3393080"/>
            <a:ext cx="2750820" cy="937260"/>
          </a:xfrm>
          <a:custGeom>
            <a:avLst/>
            <a:gdLst/>
            <a:ahLst/>
            <a:cxnLst/>
            <a:rect l="l" t="t" r="r" b="b"/>
            <a:pathLst>
              <a:path w="2750820" h="937260">
                <a:moveTo>
                  <a:pt x="156209" y="0"/>
                </a:moveTo>
                <a:lnTo>
                  <a:pt x="109728" y="8686"/>
                </a:lnTo>
                <a:lnTo>
                  <a:pt x="67208" y="32308"/>
                </a:lnTo>
                <a:lnTo>
                  <a:pt x="32308" y="67208"/>
                </a:lnTo>
                <a:lnTo>
                  <a:pt x="8686" y="109728"/>
                </a:lnTo>
                <a:lnTo>
                  <a:pt x="0" y="156210"/>
                </a:lnTo>
                <a:lnTo>
                  <a:pt x="0" y="781050"/>
                </a:lnTo>
                <a:lnTo>
                  <a:pt x="8686" y="827044"/>
                </a:lnTo>
                <a:lnTo>
                  <a:pt x="32308" y="869502"/>
                </a:lnTo>
                <a:lnTo>
                  <a:pt x="67208" y="904585"/>
                </a:lnTo>
                <a:lnTo>
                  <a:pt x="109728" y="928451"/>
                </a:lnTo>
                <a:lnTo>
                  <a:pt x="156209" y="937260"/>
                </a:lnTo>
                <a:lnTo>
                  <a:pt x="2594610" y="937260"/>
                </a:lnTo>
                <a:lnTo>
                  <a:pt x="2641092" y="928451"/>
                </a:lnTo>
                <a:lnTo>
                  <a:pt x="2683611" y="904585"/>
                </a:lnTo>
                <a:lnTo>
                  <a:pt x="2718511" y="869502"/>
                </a:lnTo>
                <a:lnTo>
                  <a:pt x="2742133" y="827044"/>
                </a:lnTo>
                <a:lnTo>
                  <a:pt x="2750820" y="781050"/>
                </a:lnTo>
                <a:lnTo>
                  <a:pt x="2750820" y="156210"/>
                </a:lnTo>
                <a:lnTo>
                  <a:pt x="2742133" y="109727"/>
                </a:lnTo>
                <a:lnTo>
                  <a:pt x="2718511" y="67208"/>
                </a:lnTo>
                <a:lnTo>
                  <a:pt x="2683611" y="32308"/>
                </a:lnTo>
                <a:lnTo>
                  <a:pt x="2641091" y="8686"/>
                </a:lnTo>
                <a:lnTo>
                  <a:pt x="2594610" y="0"/>
                </a:lnTo>
                <a:lnTo>
                  <a:pt x="156209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88719" y="3483250"/>
            <a:ext cx="21640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chemeClr val="bg1"/>
                </a:solidFill>
                <a:latin typeface="Arial"/>
                <a:cs typeface="Arial"/>
              </a:rPr>
              <a:t>PP 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17 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TAHUN 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2018</a:t>
            </a:r>
            <a:r>
              <a:rPr sz="1600" b="1" spc="-7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ttg  KECAMATAN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</a:pPr>
            <a:r>
              <a:rPr sz="1600" b="1" spc="-245" dirty="0">
                <a:solidFill>
                  <a:schemeClr val="bg1"/>
                </a:solidFill>
                <a:latin typeface="Arial"/>
                <a:cs typeface="Arial"/>
              </a:rPr>
              <a:t>PASAL</a:t>
            </a:r>
            <a:r>
              <a:rPr sz="1600" b="1" spc="-1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600" b="1" spc="-90" dirty="0">
                <a:solidFill>
                  <a:schemeClr val="bg1"/>
                </a:solidFill>
                <a:latin typeface="Arial"/>
                <a:cs typeface="Arial"/>
              </a:rPr>
              <a:t>30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32740" y="2782210"/>
            <a:ext cx="455930" cy="1079500"/>
          </a:xfrm>
          <a:custGeom>
            <a:avLst/>
            <a:gdLst/>
            <a:ahLst/>
            <a:cxnLst/>
            <a:rect l="l" t="t" r="r" b="b"/>
            <a:pathLst>
              <a:path w="455930" h="1079500">
                <a:moveTo>
                  <a:pt x="0" y="0"/>
                </a:moveTo>
                <a:lnTo>
                  <a:pt x="161290" y="0"/>
                </a:lnTo>
                <a:lnTo>
                  <a:pt x="161290" y="1079499"/>
                </a:lnTo>
                <a:lnTo>
                  <a:pt x="455930" y="1079499"/>
                </a:lnTo>
              </a:path>
            </a:pathLst>
          </a:custGeom>
          <a:ln w="25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81050" y="3804560"/>
            <a:ext cx="114300" cy="114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039100" y="190140"/>
            <a:ext cx="3959860" cy="1799589"/>
          </a:xfrm>
          <a:custGeom>
            <a:avLst/>
            <a:gdLst/>
            <a:ahLst/>
            <a:cxnLst/>
            <a:rect l="l" t="t" r="r" b="b"/>
            <a:pathLst>
              <a:path w="3959859" h="1799589">
                <a:moveTo>
                  <a:pt x="299720" y="0"/>
                </a:moveTo>
                <a:lnTo>
                  <a:pt x="254911" y="4345"/>
                </a:lnTo>
                <a:lnTo>
                  <a:pt x="211002" y="16784"/>
                </a:lnTo>
                <a:lnTo>
                  <a:pt x="168892" y="36415"/>
                </a:lnTo>
                <a:lnTo>
                  <a:pt x="129479" y="62341"/>
                </a:lnTo>
                <a:lnTo>
                  <a:pt x="93662" y="93662"/>
                </a:lnTo>
                <a:lnTo>
                  <a:pt x="62341" y="129479"/>
                </a:lnTo>
                <a:lnTo>
                  <a:pt x="36415" y="168892"/>
                </a:lnTo>
                <a:lnTo>
                  <a:pt x="16784" y="211002"/>
                </a:lnTo>
                <a:lnTo>
                  <a:pt x="4345" y="254911"/>
                </a:lnTo>
                <a:lnTo>
                  <a:pt x="0" y="299720"/>
                </a:lnTo>
                <a:lnTo>
                  <a:pt x="0" y="1499870"/>
                </a:lnTo>
                <a:lnTo>
                  <a:pt x="4345" y="1544678"/>
                </a:lnTo>
                <a:lnTo>
                  <a:pt x="16784" y="1588587"/>
                </a:lnTo>
                <a:lnTo>
                  <a:pt x="36415" y="1630697"/>
                </a:lnTo>
                <a:lnTo>
                  <a:pt x="62341" y="1670110"/>
                </a:lnTo>
                <a:lnTo>
                  <a:pt x="93662" y="1705927"/>
                </a:lnTo>
                <a:lnTo>
                  <a:pt x="129479" y="1737248"/>
                </a:lnTo>
                <a:lnTo>
                  <a:pt x="168892" y="1763174"/>
                </a:lnTo>
                <a:lnTo>
                  <a:pt x="211002" y="1782805"/>
                </a:lnTo>
                <a:lnTo>
                  <a:pt x="254911" y="1795244"/>
                </a:lnTo>
                <a:lnTo>
                  <a:pt x="299720" y="1799589"/>
                </a:lnTo>
                <a:lnTo>
                  <a:pt x="3658870" y="1799589"/>
                </a:lnTo>
                <a:lnTo>
                  <a:pt x="3704022" y="1795244"/>
                </a:lnTo>
                <a:lnTo>
                  <a:pt x="3748206" y="1782805"/>
                </a:lnTo>
                <a:lnTo>
                  <a:pt x="3790532" y="1763174"/>
                </a:lnTo>
                <a:lnTo>
                  <a:pt x="3830106" y="1737248"/>
                </a:lnTo>
                <a:lnTo>
                  <a:pt x="3866038" y="1705927"/>
                </a:lnTo>
                <a:lnTo>
                  <a:pt x="3897436" y="1670110"/>
                </a:lnTo>
                <a:lnTo>
                  <a:pt x="3923409" y="1630697"/>
                </a:lnTo>
                <a:lnTo>
                  <a:pt x="3943065" y="1588587"/>
                </a:lnTo>
                <a:lnTo>
                  <a:pt x="3955512" y="1544678"/>
                </a:lnTo>
                <a:lnTo>
                  <a:pt x="3959859" y="1499870"/>
                </a:lnTo>
                <a:lnTo>
                  <a:pt x="3959859" y="299720"/>
                </a:lnTo>
                <a:lnTo>
                  <a:pt x="3955512" y="254911"/>
                </a:lnTo>
                <a:lnTo>
                  <a:pt x="3943065" y="211002"/>
                </a:lnTo>
                <a:lnTo>
                  <a:pt x="3923409" y="168892"/>
                </a:lnTo>
                <a:lnTo>
                  <a:pt x="3897436" y="129479"/>
                </a:lnTo>
                <a:lnTo>
                  <a:pt x="3866038" y="93662"/>
                </a:lnTo>
                <a:lnTo>
                  <a:pt x="3830106" y="62341"/>
                </a:lnTo>
                <a:lnTo>
                  <a:pt x="3790532" y="36415"/>
                </a:lnTo>
                <a:lnTo>
                  <a:pt x="3748206" y="16784"/>
                </a:lnTo>
                <a:lnTo>
                  <a:pt x="3704022" y="4345"/>
                </a:lnTo>
                <a:lnTo>
                  <a:pt x="3658870" y="0"/>
                </a:lnTo>
                <a:lnTo>
                  <a:pt x="299720" y="0"/>
                </a:lnTo>
                <a:close/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039100" y="190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1998959" y="19897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204200" y="225700"/>
            <a:ext cx="25209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0230" algn="l"/>
                <a:tab pos="1125855" algn="l"/>
                <a:tab pos="1664970" algn="l"/>
              </a:tabLst>
            </a:pPr>
            <a:r>
              <a:rPr sz="1600" b="1" u="sng" spc="-10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Ayat	</a:t>
            </a:r>
            <a:r>
              <a:rPr sz="1600" b="1" u="sng" spc="-7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(17):	</a:t>
            </a:r>
            <a:r>
              <a:rPr sz="1600" spc="-155" dirty="0">
                <a:solidFill>
                  <a:schemeClr val="bg1"/>
                </a:solidFill>
                <a:latin typeface="Arial"/>
                <a:cs typeface="Arial"/>
              </a:rPr>
              <a:t>DAU	</a:t>
            </a:r>
            <a:r>
              <a:rPr sz="1600" spc="-65" dirty="0">
                <a:solidFill>
                  <a:schemeClr val="bg1"/>
                </a:solidFill>
                <a:latin typeface="Arial"/>
                <a:cs typeface="Arial"/>
              </a:rPr>
              <a:t>tambahan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867966" y="225700"/>
            <a:ext cx="9639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75" dirty="0">
                <a:solidFill>
                  <a:schemeClr val="bg1"/>
                </a:solidFill>
                <a:latin typeface="Arial"/>
                <a:cs typeface="Arial"/>
              </a:rPr>
              <a:t>merupakan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204200" y="468270"/>
            <a:ext cx="36264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64565" algn="l"/>
                <a:tab pos="2023110" algn="l"/>
                <a:tab pos="2503805" algn="l"/>
                <a:tab pos="3460115" algn="l"/>
              </a:tabLst>
            </a:pPr>
            <a:r>
              <a:rPr sz="1600" spc="-65" dirty="0">
                <a:solidFill>
                  <a:schemeClr val="bg1"/>
                </a:solidFill>
                <a:latin typeface="Arial"/>
                <a:cs typeface="Arial"/>
              </a:rPr>
              <a:t>duk</a:t>
            </a:r>
            <a:r>
              <a:rPr sz="1600" spc="-85" dirty="0">
                <a:solidFill>
                  <a:schemeClr val="bg1"/>
                </a:solidFill>
                <a:latin typeface="Arial"/>
                <a:cs typeface="Arial"/>
              </a:rPr>
              <a:t>un</a:t>
            </a:r>
            <a:r>
              <a:rPr sz="1600" spc="-75" dirty="0">
                <a:solidFill>
                  <a:schemeClr val="bg1"/>
                </a:solidFill>
                <a:latin typeface="Arial"/>
                <a:cs typeface="Arial"/>
              </a:rPr>
              <a:t>g</a:t>
            </a:r>
            <a:r>
              <a:rPr sz="1600" spc="-13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spc="-80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spc="-8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spc="-80" dirty="0">
                <a:solidFill>
                  <a:schemeClr val="bg1"/>
                </a:solidFill>
                <a:latin typeface="Arial"/>
                <a:cs typeface="Arial"/>
              </a:rPr>
              <a:t>nd</a:t>
            </a:r>
            <a:r>
              <a:rPr sz="1600" spc="-7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9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spc="-10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spc="-95" dirty="0">
                <a:solidFill>
                  <a:schemeClr val="bg1"/>
                </a:solidFill>
                <a:latin typeface="Arial"/>
                <a:cs typeface="Arial"/>
              </a:rPr>
              <a:t>b</a:t>
            </a:r>
            <a:r>
              <a:rPr sz="1600" spc="-9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145" dirty="0">
                <a:solidFill>
                  <a:schemeClr val="bg1"/>
                </a:solidFill>
                <a:latin typeface="Arial"/>
                <a:cs typeface="Arial"/>
              </a:rPr>
              <a:t>g</a:t>
            </a:r>
            <a:r>
              <a:rPr sz="1600" spc="10" dirty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sz="16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spc="-85" dirty="0">
                <a:solidFill>
                  <a:schemeClr val="bg1"/>
                </a:solidFill>
                <a:latin typeface="Arial"/>
                <a:cs typeface="Arial"/>
              </a:rPr>
              <a:t>k</a:t>
            </a:r>
            <a:r>
              <a:rPr sz="1600" spc="-10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spc="10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1600" spc="-25" dirty="0">
                <a:solidFill>
                  <a:schemeClr val="bg1"/>
                </a:solidFill>
                <a:latin typeface="Arial"/>
                <a:cs typeface="Arial"/>
              </a:rPr>
              <a:t>u</a:t>
            </a:r>
            <a:r>
              <a:rPr sz="1600" spc="-2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95" dirty="0">
                <a:solidFill>
                  <a:schemeClr val="bg1"/>
                </a:solidFill>
                <a:latin typeface="Arial"/>
                <a:cs typeface="Arial"/>
              </a:rPr>
              <a:t>h</a:t>
            </a:r>
            <a:r>
              <a:rPr sz="1600" spc="-9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spc="-25" dirty="0">
                <a:solidFill>
                  <a:schemeClr val="bg1"/>
                </a:solidFill>
                <a:latin typeface="Arial"/>
                <a:cs typeface="Arial"/>
              </a:rPr>
              <a:t>di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204200" y="712110"/>
            <a:ext cx="143319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45" dirty="0">
                <a:solidFill>
                  <a:schemeClr val="bg1"/>
                </a:solidFill>
                <a:latin typeface="Arial"/>
                <a:cs typeface="Arial"/>
              </a:rPr>
              <a:t>kabupaten/kota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22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b="1" spc="-170" dirty="0">
                <a:solidFill>
                  <a:schemeClr val="bg1"/>
                </a:solidFill>
                <a:latin typeface="Arial"/>
                <a:cs typeface="Arial"/>
              </a:rPr>
              <a:t>EMB</a:t>
            </a:r>
            <a:r>
              <a:rPr sz="1600" b="1" spc="-1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11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b="1" spc="-180" dirty="0">
                <a:solidFill>
                  <a:schemeClr val="bg1"/>
                </a:solidFill>
                <a:latin typeface="Arial"/>
                <a:cs typeface="Arial"/>
              </a:rPr>
              <a:t>G</a:t>
            </a:r>
            <a:r>
              <a:rPr sz="1600" b="1" spc="-165" dirty="0">
                <a:solidFill>
                  <a:schemeClr val="bg1"/>
                </a:solidFill>
                <a:latin typeface="Arial"/>
                <a:cs typeface="Arial"/>
              </a:rPr>
              <a:t>U</a:t>
            </a:r>
            <a:r>
              <a:rPr sz="1600" b="1" spc="-11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b="1" spc="-150" dirty="0">
                <a:solidFill>
                  <a:schemeClr val="bg1"/>
                </a:solidFill>
                <a:latin typeface="Arial"/>
                <a:cs typeface="Arial"/>
              </a:rPr>
              <a:t>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074951" y="712110"/>
            <a:ext cx="82296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30" dirty="0">
                <a:solidFill>
                  <a:schemeClr val="bg1"/>
                </a:solidFill>
                <a:latin typeface="Arial"/>
                <a:cs typeface="Arial"/>
              </a:rPr>
              <a:t>untuk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  <a:p>
            <a:pPr marL="97155">
              <a:lnSpc>
                <a:spcPct val="100000"/>
              </a:lnSpc>
            </a:pPr>
            <a:r>
              <a:rPr sz="1600" b="1" spc="-315" dirty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sz="1600" b="1" spc="-190" dirty="0">
                <a:solidFill>
                  <a:schemeClr val="bg1"/>
                </a:solidFill>
                <a:latin typeface="Arial"/>
                <a:cs typeface="Arial"/>
              </a:rPr>
              <a:t>ARANA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101064" y="712110"/>
            <a:ext cx="7308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85" dirty="0">
                <a:solidFill>
                  <a:schemeClr val="bg1"/>
                </a:solidFill>
                <a:latin typeface="Arial"/>
                <a:cs typeface="Arial"/>
              </a:rPr>
              <a:t>k</a:t>
            </a:r>
            <a:r>
              <a:rPr sz="1600" spc="-9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spc="-145" dirty="0">
                <a:solidFill>
                  <a:schemeClr val="bg1"/>
                </a:solidFill>
                <a:latin typeface="Arial"/>
                <a:cs typeface="Arial"/>
              </a:rPr>
              <a:t>g</a:t>
            </a:r>
            <a:r>
              <a:rPr sz="1600" spc="10" dirty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90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  <a:p>
            <a:pPr marL="330835">
              <a:lnSpc>
                <a:spcPct val="100000"/>
              </a:lnSpc>
            </a:pPr>
            <a:r>
              <a:rPr sz="1600" b="1" spc="-150" dirty="0">
                <a:solidFill>
                  <a:schemeClr val="bg1"/>
                </a:solidFill>
                <a:latin typeface="Arial"/>
                <a:cs typeface="Arial"/>
              </a:rPr>
              <a:t>DAN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204200" y="1198520"/>
            <a:ext cx="36239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15" dirty="0">
                <a:solidFill>
                  <a:schemeClr val="bg1"/>
                </a:solidFill>
                <a:latin typeface="Arial"/>
                <a:cs typeface="Arial"/>
              </a:rPr>
              <a:t>PRASARANA </a:t>
            </a:r>
            <a:r>
              <a:rPr sz="1600" b="1" spc="-210" dirty="0">
                <a:solidFill>
                  <a:schemeClr val="bg1"/>
                </a:solidFill>
                <a:latin typeface="Arial"/>
                <a:cs typeface="Arial"/>
              </a:rPr>
              <a:t>KELURAHAN </a:t>
            </a:r>
            <a:r>
              <a:rPr sz="1600" b="1" spc="-150" dirty="0">
                <a:solidFill>
                  <a:schemeClr val="bg1"/>
                </a:solidFill>
                <a:latin typeface="Arial"/>
                <a:cs typeface="Arial"/>
              </a:rPr>
              <a:t>DAN</a:t>
            </a:r>
            <a:r>
              <a:rPr sz="1600" b="1" spc="-8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600" b="1" spc="-190" dirty="0">
                <a:solidFill>
                  <a:schemeClr val="bg1"/>
                </a:solidFill>
                <a:latin typeface="Arial"/>
                <a:cs typeface="Arial"/>
              </a:rPr>
              <a:t>KEGIATAN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609069" y="1442360"/>
            <a:ext cx="12223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chemeClr val="bg1"/>
                </a:solidFill>
                <a:latin typeface="Arial"/>
                <a:cs typeface="Arial"/>
              </a:rPr>
              <a:t>MASYARAKAT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204200" y="1442360"/>
            <a:ext cx="1473835" cy="5118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600" b="1" spc="-22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b="1" spc="-170" dirty="0">
                <a:solidFill>
                  <a:schemeClr val="bg1"/>
                </a:solidFill>
                <a:latin typeface="Arial"/>
                <a:cs typeface="Arial"/>
              </a:rPr>
              <a:t>EMB</a:t>
            </a:r>
            <a:r>
              <a:rPr sz="1600" b="1" spc="-220" dirty="0">
                <a:solidFill>
                  <a:schemeClr val="bg1"/>
                </a:solidFill>
                <a:latin typeface="Arial"/>
                <a:cs typeface="Arial"/>
              </a:rPr>
              <a:t>ERDAYA</a:t>
            </a:r>
            <a:r>
              <a:rPr sz="1600" b="1" spc="-21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60" dirty="0">
                <a:solidFill>
                  <a:schemeClr val="bg1"/>
                </a:solidFill>
                <a:latin typeface="Arial"/>
                <a:cs typeface="Arial"/>
              </a:rPr>
              <a:t>N  </a:t>
            </a:r>
            <a:r>
              <a:rPr sz="1600" b="1" spc="-215" dirty="0">
                <a:solidFill>
                  <a:schemeClr val="bg1"/>
                </a:solidFill>
                <a:latin typeface="Arial"/>
                <a:cs typeface="Arial"/>
              </a:rPr>
              <a:t>KELURAHAN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90500" y="4638950"/>
            <a:ext cx="3455670" cy="2025650"/>
          </a:xfrm>
          <a:custGeom>
            <a:avLst/>
            <a:gdLst/>
            <a:ahLst/>
            <a:cxnLst/>
            <a:rect l="l" t="t" r="r" b="b"/>
            <a:pathLst>
              <a:path w="3455670" h="2025650">
                <a:moveTo>
                  <a:pt x="337820" y="0"/>
                </a:moveTo>
                <a:lnTo>
                  <a:pt x="291880" y="4060"/>
                </a:lnTo>
                <a:lnTo>
                  <a:pt x="246702" y="15736"/>
                </a:lnTo>
                <a:lnTo>
                  <a:pt x="203047" y="34264"/>
                </a:lnTo>
                <a:lnTo>
                  <a:pt x="161676" y="58883"/>
                </a:lnTo>
                <a:lnTo>
                  <a:pt x="123351" y="88833"/>
                </a:lnTo>
                <a:lnTo>
                  <a:pt x="88833" y="123351"/>
                </a:lnTo>
                <a:lnTo>
                  <a:pt x="58883" y="161676"/>
                </a:lnTo>
                <a:lnTo>
                  <a:pt x="34264" y="203047"/>
                </a:lnTo>
                <a:lnTo>
                  <a:pt x="15736" y="246702"/>
                </a:lnTo>
                <a:lnTo>
                  <a:pt x="4060" y="291880"/>
                </a:lnTo>
                <a:lnTo>
                  <a:pt x="0" y="337819"/>
                </a:lnTo>
                <a:lnTo>
                  <a:pt x="0" y="1689100"/>
                </a:lnTo>
                <a:lnTo>
                  <a:pt x="4060" y="1735009"/>
                </a:lnTo>
                <a:lnTo>
                  <a:pt x="15736" y="1780106"/>
                </a:lnTo>
                <a:lnTo>
                  <a:pt x="34264" y="1823640"/>
                </a:lnTo>
                <a:lnTo>
                  <a:pt x="58883" y="1864861"/>
                </a:lnTo>
                <a:lnTo>
                  <a:pt x="88833" y="1903020"/>
                </a:lnTo>
                <a:lnTo>
                  <a:pt x="123351" y="1937365"/>
                </a:lnTo>
                <a:lnTo>
                  <a:pt x="161676" y="1967147"/>
                </a:lnTo>
                <a:lnTo>
                  <a:pt x="203047" y="1991617"/>
                </a:lnTo>
                <a:lnTo>
                  <a:pt x="246702" y="2010024"/>
                </a:lnTo>
                <a:lnTo>
                  <a:pt x="291880" y="2021618"/>
                </a:lnTo>
                <a:lnTo>
                  <a:pt x="337820" y="2025650"/>
                </a:lnTo>
                <a:lnTo>
                  <a:pt x="3119120" y="2025650"/>
                </a:lnTo>
                <a:lnTo>
                  <a:pt x="3165029" y="2021618"/>
                </a:lnTo>
                <a:lnTo>
                  <a:pt x="3210126" y="2010024"/>
                </a:lnTo>
                <a:lnTo>
                  <a:pt x="3253660" y="1991617"/>
                </a:lnTo>
                <a:lnTo>
                  <a:pt x="3294881" y="1967147"/>
                </a:lnTo>
                <a:lnTo>
                  <a:pt x="3333040" y="1937365"/>
                </a:lnTo>
                <a:lnTo>
                  <a:pt x="3367385" y="1903020"/>
                </a:lnTo>
                <a:lnTo>
                  <a:pt x="3397167" y="1864861"/>
                </a:lnTo>
                <a:lnTo>
                  <a:pt x="3421637" y="1823640"/>
                </a:lnTo>
                <a:lnTo>
                  <a:pt x="3440044" y="1780106"/>
                </a:lnTo>
                <a:lnTo>
                  <a:pt x="3451638" y="1735009"/>
                </a:lnTo>
                <a:lnTo>
                  <a:pt x="3455670" y="1689100"/>
                </a:lnTo>
                <a:lnTo>
                  <a:pt x="3455670" y="337819"/>
                </a:lnTo>
                <a:lnTo>
                  <a:pt x="3451638" y="291880"/>
                </a:lnTo>
                <a:lnTo>
                  <a:pt x="3440044" y="246702"/>
                </a:lnTo>
                <a:lnTo>
                  <a:pt x="3421637" y="203047"/>
                </a:lnTo>
                <a:lnTo>
                  <a:pt x="3397167" y="161676"/>
                </a:lnTo>
                <a:lnTo>
                  <a:pt x="3367385" y="123351"/>
                </a:lnTo>
                <a:lnTo>
                  <a:pt x="3333040" y="88833"/>
                </a:lnTo>
                <a:lnTo>
                  <a:pt x="3294881" y="58883"/>
                </a:lnTo>
                <a:lnTo>
                  <a:pt x="3253660" y="34264"/>
                </a:lnTo>
                <a:lnTo>
                  <a:pt x="3210126" y="15736"/>
                </a:lnTo>
                <a:lnTo>
                  <a:pt x="3165029" y="4060"/>
                </a:lnTo>
                <a:lnTo>
                  <a:pt x="3119120" y="0"/>
                </a:lnTo>
                <a:lnTo>
                  <a:pt x="337820" y="0"/>
                </a:lnTo>
                <a:close/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190500" y="46389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646170" y="66646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5759" y="4665620"/>
            <a:ext cx="31045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4045" algn="l"/>
                <a:tab pos="1052195" algn="l"/>
                <a:tab pos="1318895" algn="l"/>
                <a:tab pos="2493010" algn="l"/>
              </a:tabLst>
            </a:pPr>
            <a:r>
              <a:rPr sz="1600" b="1" u="sng" spc="-18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</a:t>
            </a:r>
            <a:r>
              <a:rPr sz="1600" b="1" u="sng" spc="-14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y</a:t>
            </a:r>
            <a:r>
              <a:rPr sz="1600" b="1" u="sng" spc="-10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</a:t>
            </a:r>
            <a:r>
              <a:rPr sz="1600" b="1" u="sng" spc="2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</a:t>
            </a:r>
            <a:r>
              <a:rPr sz="1600" b="1" u="sng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sz="1600" b="1" u="sng" spc="-4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</a:t>
            </a:r>
            <a:r>
              <a:rPr sz="1600" b="1" u="sng" spc="-8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</a:t>
            </a:r>
            <a:r>
              <a:rPr sz="1600" b="1" u="sng" spc="-35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)</a:t>
            </a:r>
            <a:r>
              <a:rPr sz="1600" b="1" u="sng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sz="1600" spc="-20" dirty="0">
                <a:solidFill>
                  <a:schemeClr val="bg1"/>
                </a:solidFill>
                <a:latin typeface="Arial"/>
                <a:cs typeface="Arial"/>
              </a:rPr>
              <a:t>:</a:t>
            </a:r>
            <a:r>
              <a:rPr sz="16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spc="-24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spc="-10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spc="-65" dirty="0">
                <a:solidFill>
                  <a:schemeClr val="bg1"/>
                </a:solidFill>
                <a:latin typeface="Arial"/>
                <a:cs typeface="Arial"/>
              </a:rPr>
              <a:t>m</a:t>
            </a:r>
            <a:r>
              <a:rPr sz="1600" spc="-10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spc="15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1600" spc="20" dirty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sz="1600" spc="-6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spc="100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sz="1600" spc="-13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0" dirty="0">
                <a:solidFill>
                  <a:schemeClr val="bg1"/>
                </a:solidFill>
                <a:latin typeface="Arial"/>
                <a:cs typeface="Arial"/>
              </a:rPr>
              <a:t>h</a:t>
            </a:r>
            <a:r>
              <a:rPr sz="16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spc="-175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10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spc="15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0" dirty="0">
                <a:solidFill>
                  <a:schemeClr val="bg1"/>
                </a:solidFill>
                <a:latin typeface="Arial"/>
                <a:cs typeface="Arial"/>
              </a:rPr>
              <a:t>h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17232" y="4909460"/>
            <a:ext cx="13519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85" dirty="0">
                <a:solidFill>
                  <a:schemeClr val="bg1"/>
                </a:solidFill>
                <a:latin typeface="Arial"/>
                <a:cs typeface="Arial"/>
              </a:rPr>
              <a:t>mengalokasikan</a:t>
            </a:r>
            <a:endParaRPr sz="16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804806" y="5152030"/>
            <a:ext cx="5365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95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1600" spc="-9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10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1600" spc="-12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55" dirty="0">
                <a:solidFill>
                  <a:schemeClr val="bg1"/>
                </a:solidFill>
                <a:latin typeface="Arial"/>
                <a:cs typeface="Arial"/>
              </a:rPr>
              <a:t>m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5759" y="4909460"/>
            <a:ext cx="1434465" cy="999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99800"/>
              </a:lnSpc>
              <a:spcBef>
                <a:spcPts val="100"/>
              </a:spcBef>
            </a:pPr>
            <a:r>
              <a:rPr sz="1600" spc="-40" dirty="0">
                <a:solidFill>
                  <a:schemeClr val="bg1"/>
                </a:solidFill>
                <a:latin typeface="Arial"/>
                <a:cs typeface="Arial"/>
              </a:rPr>
              <a:t>kabupaten/kota  </a:t>
            </a:r>
            <a:r>
              <a:rPr sz="1600" spc="-95" dirty="0">
                <a:solidFill>
                  <a:schemeClr val="bg1"/>
                </a:solidFill>
                <a:latin typeface="Arial"/>
                <a:cs typeface="Arial"/>
              </a:rPr>
              <a:t>anggaran  </a:t>
            </a:r>
            <a:r>
              <a:rPr sz="1600" spc="-40" dirty="0">
                <a:solidFill>
                  <a:schemeClr val="bg1"/>
                </a:solidFill>
                <a:latin typeface="Arial"/>
                <a:cs typeface="Arial"/>
              </a:rPr>
              <a:t>kabupaten/kota  </a:t>
            </a:r>
            <a:r>
              <a:rPr sz="1600" b="1" spc="-21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b="1" spc="-10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b="1" spc="-135" dirty="0">
                <a:solidFill>
                  <a:schemeClr val="bg1"/>
                </a:solidFill>
                <a:latin typeface="Arial"/>
                <a:cs typeface="Arial"/>
              </a:rPr>
              <a:t>M</a:t>
            </a:r>
            <a:r>
              <a:rPr sz="1600" b="1" spc="-260" dirty="0">
                <a:solidFill>
                  <a:schemeClr val="bg1"/>
                </a:solidFill>
                <a:latin typeface="Arial"/>
                <a:cs typeface="Arial"/>
              </a:rPr>
              <a:t>B</a:t>
            </a:r>
            <a:r>
              <a:rPr sz="1600" b="1" spc="-15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14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b="1" spc="-175" dirty="0">
                <a:solidFill>
                  <a:schemeClr val="bg1"/>
                </a:solidFill>
                <a:latin typeface="Arial"/>
                <a:cs typeface="Arial"/>
              </a:rPr>
              <a:t>GU</a:t>
            </a:r>
            <a:r>
              <a:rPr sz="1600" b="1" spc="-10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b="1" spc="-150" dirty="0">
                <a:solidFill>
                  <a:schemeClr val="bg1"/>
                </a:solidFill>
                <a:latin typeface="Arial"/>
                <a:cs typeface="Arial"/>
              </a:rPr>
              <a:t>AN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59701" y="5639710"/>
            <a:ext cx="7385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325" dirty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sz="1600" b="1" spc="-229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22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1600" b="1" spc="-150" dirty="0">
                <a:solidFill>
                  <a:schemeClr val="bg1"/>
                </a:solidFill>
                <a:latin typeface="Arial"/>
                <a:cs typeface="Arial"/>
              </a:rPr>
              <a:t>AN</a:t>
            </a:r>
            <a:r>
              <a:rPr sz="1600" b="1" spc="-19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964373" y="5152030"/>
            <a:ext cx="50673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 algn="ctr">
              <a:lnSpc>
                <a:spcPct val="100000"/>
              </a:lnSpc>
              <a:spcBef>
                <a:spcPts val="100"/>
              </a:spcBef>
            </a:pPr>
            <a:r>
              <a:rPr sz="1600" spc="-15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spc="-24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spc="-190" dirty="0">
                <a:solidFill>
                  <a:schemeClr val="bg1"/>
                </a:solidFill>
                <a:latin typeface="Arial"/>
                <a:cs typeface="Arial"/>
              </a:rPr>
              <a:t>BD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spc="-10" dirty="0">
                <a:solidFill>
                  <a:schemeClr val="bg1"/>
                </a:solidFill>
                <a:latin typeface="Arial"/>
                <a:cs typeface="Arial"/>
              </a:rPr>
              <a:t>un</a:t>
            </a:r>
            <a:r>
              <a:rPr sz="1600" spc="-5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sz="1600" spc="-70" dirty="0">
                <a:solidFill>
                  <a:schemeClr val="bg1"/>
                </a:solidFill>
                <a:latin typeface="Arial"/>
                <a:cs typeface="Arial"/>
              </a:rPr>
              <a:t>uk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89535" algn="ctr">
              <a:lnSpc>
                <a:spcPct val="100000"/>
              </a:lnSpc>
            </a:pPr>
            <a:r>
              <a:rPr sz="1600" b="1" spc="-175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1600" b="1" spc="-16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10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65759" y="5882280"/>
            <a:ext cx="310261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83970" algn="l"/>
                <a:tab pos="1642745" algn="l"/>
                <a:tab pos="2037714" algn="l"/>
              </a:tabLst>
            </a:pPr>
            <a:r>
              <a:rPr sz="1600" b="1" spc="-21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b="1" spc="-265" dirty="0">
                <a:solidFill>
                  <a:schemeClr val="bg1"/>
                </a:solidFill>
                <a:latin typeface="Arial"/>
                <a:cs typeface="Arial"/>
              </a:rPr>
              <a:t>RA</a:t>
            </a:r>
            <a:r>
              <a:rPr sz="1600" b="1" spc="-240" dirty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sz="1600" b="1" spc="-190" dirty="0">
                <a:solidFill>
                  <a:schemeClr val="bg1"/>
                </a:solidFill>
                <a:latin typeface="Arial"/>
                <a:cs typeface="Arial"/>
              </a:rPr>
              <a:t>ARA</a:t>
            </a:r>
            <a:r>
              <a:rPr sz="1600" b="1" spc="-18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b="1" spc="-19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b="1" spc="-315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1600" b="1" spc="-170" dirty="0">
                <a:solidFill>
                  <a:schemeClr val="bg1"/>
                </a:solidFill>
                <a:latin typeface="Arial"/>
                <a:cs typeface="Arial"/>
              </a:rPr>
              <a:t>O</a:t>
            </a:r>
            <a:r>
              <a:rPr sz="1600" b="1" spc="-285" dirty="0">
                <a:solidFill>
                  <a:schemeClr val="bg1"/>
                </a:solidFill>
                <a:latin typeface="Arial"/>
                <a:cs typeface="Arial"/>
              </a:rPr>
              <a:t>K</a:t>
            </a:r>
            <a:r>
              <a:rPr sz="1600" b="1" spc="-27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225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1600" b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1600" b="1" spc="-285" dirty="0">
                <a:solidFill>
                  <a:schemeClr val="bg1"/>
                </a:solidFill>
                <a:latin typeface="Arial"/>
                <a:cs typeface="Arial"/>
              </a:rPr>
              <a:t>K</a:t>
            </a:r>
            <a:r>
              <a:rPr sz="1600" b="1" spc="-31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b="1" spc="-295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1600" b="1" spc="-120" dirty="0">
                <a:solidFill>
                  <a:schemeClr val="bg1"/>
                </a:solidFill>
                <a:latin typeface="Arial"/>
                <a:cs typeface="Arial"/>
              </a:rPr>
              <a:t>U</a:t>
            </a:r>
            <a:r>
              <a:rPr sz="1600" b="1" spc="-200" dirty="0">
                <a:solidFill>
                  <a:schemeClr val="bg1"/>
                </a:solidFill>
                <a:latin typeface="Arial"/>
                <a:cs typeface="Arial"/>
              </a:rPr>
              <a:t>RAH</a:t>
            </a:r>
            <a:r>
              <a:rPr sz="1600" b="1" spc="-19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60" dirty="0">
                <a:solidFill>
                  <a:schemeClr val="bg1"/>
                </a:solidFill>
                <a:latin typeface="Arial"/>
                <a:cs typeface="Arial"/>
              </a:rPr>
              <a:t>N  </a:t>
            </a:r>
            <a:r>
              <a:rPr sz="1600" b="1" spc="-175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1600" b="1" spc="-16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600" b="1" spc="-10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1600" b="1" dirty="0">
                <a:solidFill>
                  <a:schemeClr val="bg1"/>
                </a:solidFill>
                <a:latin typeface="Arial"/>
                <a:cs typeface="Arial"/>
              </a:rPr>
              <a:t>		</a:t>
            </a:r>
            <a:r>
              <a:rPr sz="1600" b="1" spc="-22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1600" b="1" spc="-105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1600" b="1" spc="-135" dirty="0">
                <a:solidFill>
                  <a:schemeClr val="bg1"/>
                </a:solidFill>
                <a:latin typeface="Arial"/>
                <a:cs typeface="Arial"/>
              </a:rPr>
              <a:t>M</a:t>
            </a:r>
            <a:r>
              <a:rPr sz="1600" b="1" spc="-260" dirty="0">
                <a:solidFill>
                  <a:schemeClr val="bg1"/>
                </a:solidFill>
                <a:latin typeface="Arial"/>
                <a:cs typeface="Arial"/>
              </a:rPr>
              <a:t>B</a:t>
            </a:r>
            <a:r>
              <a:rPr sz="1600" b="1" spc="-204" dirty="0">
                <a:solidFill>
                  <a:schemeClr val="bg1"/>
                </a:solidFill>
                <a:latin typeface="Arial"/>
                <a:cs typeface="Arial"/>
              </a:rPr>
              <a:t>ERDAYAAN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65759" y="6369960"/>
            <a:ext cx="25457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chemeClr val="bg1"/>
                </a:solidFill>
                <a:latin typeface="Arial"/>
                <a:cs typeface="Arial"/>
              </a:rPr>
              <a:t>MASYARAKAT </a:t>
            </a:r>
            <a:r>
              <a:rPr sz="1600" b="1" spc="-90" dirty="0">
                <a:solidFill>
                  <a:schemeClr val="bg1"/>
                </a:solidFill>
                <a:latin typeface="Arial"/>
                <a:cs typeface="Arial"/>
              </a:rPr>
              <a:t>DI</a:t>
            </a:r>
            <a:r>
              <a:rPr sz="1600" b="1" spc="-24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600" b="1" spc="-215" dirty="0">
                <a:solidFill>
                  <a:schemeClr val="bg1"/>
                </a:solidFill>
                <a:latin typeface="Arial"/>
                <a:cs typeface="Arial"/>
              </a:rPr>
              <a:t>KELURAHAN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9333230" y="2134510"/>
            <a:ext cx="864869" cy="345440"/>
          </a:xfrm>
          <a:custGeom>
            <a:avLst/>
            <a:gdLst/>
            <a:ahLst/>
            <a:cxnLst/>
            <a:rect l="l" t="t" r="r" b="b"/>
            <a:pathLst>
              <a:path w="864870" h="345439">
                <a:moveTo>
                  <a:pt x="648970" y="172719"/>
                </a:moveTo>
                <a:lnTo>
                  <a:pt x="215900" y="172719"/>
                </a:lnTo>
                <a:lnTo>
                  <a:pt x="215900" y="345439"/>
                </a:lnTo>
                <a:lnTo>
                  <a:pt x="648970" y="345439"/>
                </a:lnTo>
                <a:lnTo>
                  <a:pt x="648970" y="172719"/>
                </a:lnTo>
                <a:close/>
              </a:path>
              <a:path w="864870" h="345439">
                <a:moveTo>
                  <a:pt x="433070" y="0"/>
                </a:moveTo>
                <a:lnTo>
                  <a:pt x="0" y="172719"/>
                </a:lnTo>
                <a:lnTo>
                  <a:pt x="864870" y="172719"/>
                </a:lnTo>
                <a:lnTo>
                  <a:pt x="433070" y="0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9333230" y="2134510"/>
            <a:ext cx="864869" cy="345440"/>
          </a:xfrm>
          <a:custGeom>
            <a:avLst/>
            <a:gdLst/>
            <a:ahLst/>
            <a:cxnLst/>
            <a:rect l="l" t="t" r="r" b="b"/>
            <a:pathLst>
              <a:path w="864870" h="345439">
                <a:moveTo>
                  <a:pt x="648970" y="345439"/>
                </a:moveTo>
                <a:lnTo>
                  <a:pt x="648970" y="172719"/>
                </a:lnTo>
                <a:lnTo>
                  <a:pt x="864870" y="172719"/>
                </a:lnTo>
                <a:lnTo>
                  <a:pt x="433070" y="0"/>
                </a:lnTo>
                <a:lnTo>
                  <a:pt x="0" y="172719"/>
                </a:lnTo>
                <a:lnTo>
                  <a:pt x="215900" y="172719"/>
                </a:lnTo>
                <a:lnTo>
                  <a:pt x="215900" y="345439"/>
                </a:lnTo>
                <a:lnTo>
                  <a:pt x="648970" y="345439"/>
                </a:lnTo>
                <a:close/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10198100" y="24799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9333230" y="2134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873500" y="4870090"/>
            <a:ext cx="7024411" cy="1794510"/>
          </a:xfrm>
          <a:custGeom>
            <a:avLst/>
            <a:gdLst/>
            <a:ahLst/>
            <a:cxnLst/>
            <a:rect l="l" t="t" r="r" b="b"/>
            <a:pathLst>
              <a:path w="6976109" h="1794509">
                <a:moveTo>
                  <a:pt x="299720" y="0"/>
                </a:moveTo>
                <a:lnTo>
                  <a:pt x="254911" y="4310"/>
                </a:lnTo>
                <a:lnTo>
                  <a:pt x="211002" y="16652"/>
                </a:lnTo>
                <a:lnTo>
                  <a:pt x="168892" y="36141"/>
                </a:lnTo>
                <a:lnTo>
                  <a:pt x="129479" y="61894"/>
                </a:lnTo>
                <a:lnTo>
                  <a:pt x="93662" y="93027"/>
                </a:lnTo>
                <a:lnTo>
                  <a:pt x="62341" y="128656"/>
                </a:lnTo>
                <a:lnTo>
                  <a:pt x="36415" y="167896"/>
                </a:lnTo>
                <a:lnTo>
                  <a:pt x="16784" y="209864"/>
                </a:lnTo>
                <a:lnTo>
                  <a:pt x="4345" y="253677"/>
                </a:lnTo>
                <a:lnTo>
                  <a:pt x="0" y="298450"/>
                </a:lnTo>
                <a:lnTo>
                  <a:pt x="0" y="1496060"/>
                </a:lnTo>
                <a:lnTo>
                  <a:pt x="4345" y="1540832"/>
                </a:lnTo>
                <a:lnTo>
                  <a:pt x="16784" y="1584645"/>
                </a:lnTo>
                <a:lnTo>
                  <a:pt x="36415" y="1626613"/>
                </a:lnTo>
                <a:lnTo>
                  <a:pt x="62341" y="1665853"/>
                </a:lnTo>
                <a:lnTo>
                  <a:pt x="93662" y="1701482"/>
                </a:lnTo>
                <a:lnTo>
                  <a:pt x="129479" y="1732615"/>
                </a:lnTo>
                <a:lnTo>
                  <a:pt x="168892" y="1758368"/>
                </a:lnTo>
                <a:lnTo>
                  <a:pt x="211002" y="1777857"/>
                </a:lnTo>
                <a:lnTo>
                  <a:pt x="254911" y="1790199"/>
                </a:lnTo>
                <a:lnTo>
                  <a:pt x="299720" y="1794510"/>
                </a:lnTo>
                <a:lnTo>
                  <a:pt x="6676390" y="1794510"/>
                </a:lnTo>
                <a:lnTo>
                  <a:pt x="6721198" y="1790199"/>
                </a:lnTo>
                <a:lnTo>
                  <a:pt x="6765107" y="1777857"/>
                </a:lnTo>
                <a:lnTo>
                  <a:pt x="6807217" y="1758368"/>
                </a:lnTo>
                <a:lnTo>
                  <a:pt x="6846630" y="1732615"/>
                </a:lnTo>
                <a:lnTo>
                  <a:pt x="6882447" y="1701482"/>
                </a:lnTo>
                <a:lnTo>
                  <a:pt x="6913768" y="1665853"/>
                </a:lnTo>
                <a:lnTo>
                  <a:pt x="6939694" y="1626613"/>
                </a:lnTo>
                <a:lnTo>
                  <a:pt x="6959325" y="1584645"/>
                </a:lnTo>
                <a:lnTo>
                  <a:pt x="6971764" y="1540832"/>
                </a:lnTo>
                <a:lnTo>
                  <a:pt x="6976109" y="1496060"/>
                </a:lnTo>
                <a:lnTo>
                  <a:pt x="6976109" y="298450"/>
                </a:lnTo>
                <a:lnTo>
                  <a:pt x="6971764" y="253677"/>
                </a:lnTo>
                <a:lnTo>
                  <a:pt x="6959325" y="209864"/>
                </a:lnTo>
                <a:lnTo>
                  <a:pt x="6939694" y="167896"/>
                </a:lnTo>
                <a:lnTo>
                  <a:pt x="6913768" y="128656"/>
                </a:lnTo>
                <a:lnTo>
                  <a:pt x="6882447" y="93027"/>
                </a:lnTo>
                <a:lnTo>
                  <a:pt x="6846630" y="61894"/>
                </a:lnTo>
                <a:lnTo>
                  <a:pt x="6807217" y="36141"/>
                </a:lnTo>
                <a:lnTo>
                  <a:pt x="6765107" y="16652"/>
                </a:lnTo>
                <a:lnTo>
                  <a:pt x="6721198" y="4310"/>
                </a:lnTo>
                <a:lnTo>
                  <a:pt x="6676390" y="0"/>
                </a:lnTo>
                <a:lnTo>
                  <a:pt x="299720" y="0"/>
                </a:lnTo>
                <a:close/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873500" y="48700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10849609" y="66646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548DD4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491508" y="4840880"/>
            <a:ext cx="21882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97660" algn="l"/>
              </a:tabLst>
            </a:pPr>
            <a:r>
              <a:rPr sz="2400" b="1" spc="-470" dirty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34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2400" b="1" spc="-33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22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2400" b="1" spc="-22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400" b="1" spc="-229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2400" b="1" spc="-28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15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sz="24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038600" y="4840880"/>
            <a:ext cx="16135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KEGIATAN  </a:t>
            </a:r>
            <a:r>
              <a:rPr sz="2400" b="1" spc="-335" dirty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sz="2400" b="1" spc="-38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470" dirty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38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225" dirty="0">
                <a:solidFill>
                  <a:schemeClr val="bg1"/>
                </a:solidFill>
                <a:latin typeface="Arial"/>
                <a:cs typeface="Arial"/>
              </a:rPr>
              <a:t>NA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863430" y="4840880"/>
            <a:ext cx="29857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115">
              <a:lnSpc>
                <a:spcPct val="100000"/>
              </a:lnSpc>
              <a:spcBef>
                <a:spcPts val="100"/>
              </a:spcBef>
              <a:tabLst>
                <a:tab pos="2395855" algn="l"/>
              </a:tabLst>
            </a:pPr>
            <a:r>
              <a:rPr sz="2400" b="1" spc="-240" dirty="0">
                <a:solidFill>
                  <a:schemeClr val="bg1"/>
                </a:solidFill>
                <a:latin typeface="Arial"/>
                <a:cs typeface="Arial"/>
              </a:rPr>
              <a:t>PEMBANGUNAN  </a:t>
            </a:r>
            <a:r>
              <a:rPr sz="2400" b="1" spc="-459" dirty="0">
                <a:solidFill>
                  <a:schemeClr val="bg1"/>
                </a:solidFill>
                <a:latin typeface="Arial"/>
                <a:cs typeface="Arial"/>
              </a:rPr>
              <a:t>KE</a:t>
            </a:r>
            <a:r>
              <a:rPr sz="2400" b="1" spc="-400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2400" b="1" spc="-160" dirty="0">
                <a:solidFill>
                  <a:schemeClr val="bg1"/>
                </a:solidFill>
                <a:latin typeface="Arial"/>
                <a:cs typeface="Arial"/>
              </a:rPr>
              <a:t>U</a:t>
            </a:r>
            <a:r>
              <a:rPr sz="2400" b="1" spc="-340" dirty="0">
                <a:solidFill>
                  <a:schemeClr val="bg1"/>
                </a:solidFill>
                <a:latin typeface="Arial"/>
                <a:cs typeface="Arial"/>
              </a:rPr>
              <a:t>RA</a:t>
            </a:r>
            <a:r>
              <a:rPr sz="2400" b="1" spc="-220" dirty="0">
                <a:solidFill>
                  <a:schemeClr val="bg1"/>
                </a:solidFill>
                <a:latin typeface="Arial"/>
                <a:cs typeface="Arial"/>
              </a:rPr>
              <a:t>H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15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sz="2400" b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400" b="1" spc="-229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15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038600" y="5572400"/>
            <a:ext cx="21983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90" dirty="0">
                <a:solidFill>
                  <a:schemeClr val="bg1"/>
                </a:solidFill>
                <a:latin typeface="Arial"/>
                <a:cs typeface="Arial"/>
              </a:rPr>
              <a:t>PEMBERDAYAAN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744984" y="5572400"/>
            <a:ext cx="18211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0" dirty="0">
                <a:solidFill>
                  <a:schemeClr val="bg1"/>
                </a:solidFill>
                <a:latin typeface="Arial"/>
                <a:cs typeface="Arial"/>
              </a:rPr>
              <a:t>M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470" dirty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sz="2400" b="1" spc="-355" dirty="0">
                <a:solidFill>
                  <a:schemeClr val="bg1"/>
                </a:solidFill>
                <a:latin typeface="Arial"/>
                <a:cs typeface="Arial"/>
              </a:rPr>
              <a:t>Y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38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440" dirty="0">
                <a:solidFill>
                  <a:schemeClr val="bg1"/>
                </a:solidFill>
                <a:latin typeface="Arial"/>
                <a:cs typeface="Arial"/>
              </a:rPr>
              <a:t>K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280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endParaRPr sz="24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9076095" y="5206640"/>
            <a:ext cx="160337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67970">
              <a:lnSpc>
                <a:spcPct val="100000"/>
              </a:lnSpc>
              <a:spcBef>
                <a:spcPts val="100"/>
              </a:spcBef>
            </a:pPr>
            <a:r>
              <a:rPr sz="2400" b="1" spc="-365" dirty="0">
                <a:solidFill>
                  <a:schemeClr val="bg1"/>
                </a:solidFill>
                <a:latin typeface="Arial"/>
                <a:cs typeface="Arial"/>
              </a:rPr>
              <a:t>KEG</a:t>
            </a:r>
            <a:r>
              <a:rPr sz="2400" b="1" spc="-155" dirty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sz="2400" b="1" spc="-28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290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sz="2400" b="1" spc="-28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90" dirty="0">
                <a:solidFill>
                  <a:schemeClr val="bg1"/>
                </a:solidFill>
                <a:latin typeface="Arial"/>
                <a:cs typeface="Arial"/>
              </a:rPr>
              <a:t>N  </a:t>
            </a:r>
            <a:r>
              <a:rPr sz="2400" b="1" spc="-459" dirty="0">
                <a:solidFill>
                  <a:schemeClr val="bg1"/>
                </a:solidFill>
                <a:latin typeface="Arial"/>
                <a:cs typeface="Arial"/>
              </a:rPr>
              <a:t>KE</a:t>
            </a:r>
            <a:r>
              <a:rPr sz="2400" b="1" spc="-400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sz="2400" b="1" spc="-170" dirty="0">
                <a:solidFill>
                  <a:schemeClr val="bg1"/>
                </a:solidFill>
                <a:latin typeface="Arial"/>
                <a:cs typeface="Arial"/>
              </a:rPr>
              <a:t>U</a:t>
            </a:r>
            <a:r>
              <a:rPr sz="2400" b="1" spc="-380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2400" b="1" spc="-28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225" dirty="0">
                <a:solidFill>
                  <a:schemeClr val="bg1"/>
                </a:solidFill>
                <a:latin typeface="Arial"/>
                <a:cs typeface="Arial"/>
              </a:rPr>
              <a:t>H</a:t>
            </a:r>
            <a:r>
              <a:rPr sz="2400" b="1" spc="-280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2400" b="1" spc="-15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sz="24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220944" y="5938160"/>
            <a:ext cx="1146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29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2400" b="1" spc="-430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sz="2400" b="1" spc="-265" dirty="0">
                <a:solidFill>
                  <a:schemeClr val="bg1"/>
                </a:solidFill>
                <a:latin typeface="Arial"/>
                <a:cs typeface="Arial"/>
              </a:rPr>
              <a:t>NGA</a:t>
            </a:r>
            <a:r>
              <a:rPr sz="2400" b="1" spc="-155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548119" y="5938160"/>
            <a:ext cx="15995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33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2400" b="1" spc="-43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spc="-340" dirty="0">
                <a:solidFill>
                  <a:srgbClr val="FF0000"/>
                </a:solidFill>
                <a:latin typeface="Arial"/>
                <a:cs typeface="Arial"/>
              </a:rPr>
              <a:t>RA</a:t>
            </a:r>
            <a:r>
              <a:rPr sz="2400" b="1" spc="-21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2400" b="1" spc="-245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2400" b="1" spc="-38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-15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endParaRPr sz="24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325922" y="5938160"/>
            <a:ext cx="2353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84300" algn="l"/>
              </a:tabLst>
            </a:pPr>
            <a:r>
              <a:rPr sz="2400" b="1" spc="-190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2400" b="1" spc="-14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spc="-295" dirty="0">
                <a:solidFill>
                  <a:srgbClr val="FF0000"/>
                </a:solidFill>
                <a:latin typeface="Arial"/>
                <a:cs typeface="Arial"/>
              </a:rPr>
              <a:t>NT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spc="-305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400" b="1" spc="-114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sz="2400" b="1" spc="-225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-455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95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endParaRPr sz="24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038600" y="5938160"/>
            <a:ext cx="1004569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-229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2400" b="1" spc="-160" dirty="0">
                <a:solidFill>
                  <a:schemeClr val="bg1"/>
                </a:solidFill>
                <a:latin typeface="Arial"/>
                <a:cs typeface="Arial"/>
              </a:rPr>
              <a:t>IA</a:t>
            </a:r>
            <a:r>
              <a:rPr sz="2400" b="1" spc="-210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sz="2400" b="1" spc="-245" dirty="0">
                <a:solidFill>
                  <a:schemeClr val="bg1"/>
                </a:solidFill>
                <a:latin typeface="Arial"/>
                <a:cs typeface="Arial"/>
              </a:rPr>
              <a:t>U</a:t>
            </a:r>
            <a:r>
              <a:rPr sz="2400" b="1" spc="-229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2400" b="1" spc="-229" dirty="0">
                <a:latin typeface="Arial"/>
                <a:cs typeface="Arial"/>
              </a:rPr>
              <a:t>  </a:t>
            </a:r>
            <a:r>
              <a:rPr sz="2400" b="1" spc="-295" dirty="0">
                <a:solidFill>
                  <a:srgbClr val="FF0000"/>
                </a:solidFill>
                <a:latin typeface="Arial"/>
                <a:cs typeface="Arial"/>
              </a:rPr>
              <a:t>NEGERI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45719" y="3949340"/>
            <a:ext cx="792480" cy="648970"/>
          </a:xfrm>
          <a:custGeom>
            <a:avLst/>
            <a:gdLst/>
            <a:ahLst/>
            <a:cxnLst/>
            <a:rect l="l" t="t" r="r" b="b"/>
            <a:pathLst>
              <a:path w="792480" h="648970">
                <a:moveTo>
                  <a:pt x="792480" y="323850"/>
                </a:moveTo>
                <a:lnTo>
                  <a:pt x="0" y="323850"/>
                </a:lnTo>
                <a:lnTo>
                  <a:pt x="396239" y="648969"/>
                </a:lnTo>
                <a:lnTo>
                  <a:pt x="792480" y="323850"/>
                </a:lnTo>
                <a:close/>
              </a:path>
              <a:path w="792480" h="648970">
                <a:moveTo>
                  <a:pt x="594360" y="0"/>
                </a:moveTo>
                <a:lnTo>
                  <a:pt x="198120" y="0"/>
                </a:lnTo>
                <a:lnTo>
                  <a:pt x="198120" y="323850"/>
                </a:lnTo>
                <a:lnTo>
                  <a:pt x="594360" y="323850"/>
                </a:lnTo>
                <a:lnTo>
                  <a:pt x="594360" y="0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45719" y="3949340"/>
            <a:ext cx="792480" cy="648970"/>
          </a:xfrm>
          <a:custGeom>
            <a:avLst/>
            <a:gdLst/>
            <a:ahLst/>
            <a:cxnLst/>
            <a:rect l="l" t="t" r="r" b="b"/>
            <a:pathLst>
              <a:path w="792480" h="648970">
                <a:moveTo>
                  <a:pt x="198120" y="0"/>
                </a:moveTo>
                <a:lnTo>
                  <a:pt x="198120" y="323850"/>
                </a:lnTo>
                <a:lnTo>
                  <a:pt x="0" y="323850"/>
                </a:lnTo>
                <a:lnTo>
                  <a:pt x="396239" y="648969"/>
                </a:lnTo>
                <a:lnTo>
                  <a:pt x="792480" y="323850"/>
                </a:lnTo>
                <a:lnTo>
                  <a:pt x="594360" y="323850"/>
                </a:lnTo>
                <a:lnTo>
                  <a:pt x="594360" y="0"/>
                </a:lnTo>
                <a:lnTo>
                  <a:pt x="198120" y="0"/>
                </a:lnTo>
                <a:close/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45719" y="39493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838200" y="45983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4462779" y="1922420"/>
            <a:ext cx="2712720" cy="26441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3718559" y="2134510"/>
            <a:ext cx="720090" cy="2159000"/>
          </a:xfrm>
          <a:custGeom>
            <a:avLst/>
            <a:gdLst/>
            <a:ahLst/>
            <a:cxnLst/>
            <a:rect l="l" t="t" r="r" b="b"/>
            <a:pathLst>
              <a:path w="720089" h="2159000">
                <a:moveTo>
                  <a:pt x="359410" y="0"/>
                </a:moveTo>
                <a:lnTo>
                  <a:pt x="359410" y="539750"/>
                </a:lnTo>
                <a:lnTo>
                  <a:pt x="0" y="539750"/>
                </a:lnTo>
                <a:lnTo>
                  <a:pt x="0" y="1619249"/>
                </a:lnTo>
                <a:lnTo>
                  <a:pt x="359410" y="1619249"/>
                </a:lnTo>
                <a:lnTo>
                  <a:pt x="359410" y="2158999"/>
                </a:lnTo>
                <a:lnTo>
                  <a:pt x="720089" y="1079500"/>
                </a:lnTo>
                <a:lnTo>
                  <a:pt x="359410" y="0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718559" y="2134510"/>
            <a:ext cx="720090" cy="2159000"/>
          </a:xfrm>
          <a:custGeom>
            <a:avLst/>
            <a:gdLst/>
            <a:ahLst/>
            <a:cxnLst/>
            <a:rect l="l" t="t" r="r" b="b"/>
            <a:pathLst>
              <a:path w="720089" h="2159000">
                <a:moveTo>
                  <a:pt x="0" y="1619249"/>
                </a:moveTo>
                <a:lnTo>
                  <a:pt x="359410" y="1619249"/>
                </a:lnTo>
                <a:lnTo>
                  <a:pt x="359410" y="2158999"/>
                </a:lnTo>
                <a:lnTo>
                  <a:pt x="720089" y="1079500"/>
                </a:lnTo>
                <a:lnTo>
                  <a:pt x="359410" y="0"/>
                </a:lnTo>
                <a:lnTo>
                  <a:pt x="359410" y="539750"/>
                </a:lnTo>
                <a:lnTo>
                  <a:pt x="0" y="539750"/>
                </a:lnTo>
                <a:lnTo>
                  <a:pt x="0" y="1619249"/>
                </a:lnTo>
                <a:close/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718559" y="4293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4438650" y="2134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7208519" y="2140860"/>
            <a:ext cx="756920" cy="2160270"/>
          </a:xfrm>
          <a:custGeom>
            <a:avLst/>
            <a:gdLst/>
            <a:ahLst/>
            <a:cxnLst/>
            <a:rect l="l" t="t" r="r" b="b"/>
            <a:pathLst>
              <a:path w="756920" h="2160270">
                <a:moveTo>
                  <a:pt x="378459" y="0"/>
                </a:moveTo>
                <a:lnTo>
                  <a:pt x="0" y="1080769"/>
                </a:lnTo>
                <a:lnTo>
                  <a:pt x="378459" y="2160269"/>
                </a:lnTo>
                <a:lnTo>
                  <a:pt x="378459" y="1620519"/>
                </a:lnTo>
                <a:lnTo>
                  <a:pt x="756920" y="1620519"/>
                </a:lnTo>
                <a:lnTo>
                  <a:pt x="756920" y="539750"/>
                </a:lnTo>
                <a:lnTo>
                  <a:pt x="378459" y="539750"/>
                </a:lnTo>
                <a:lnTo>
                  <a:pt x="378459" y="0"/>
                </a:lnTo>
                <a:close/>
              </a:path>
            </a:pathLst>
          </a:custGeom>
          <a:solidFill>
            <a:srgbClr val="548DD4">
              <a:alpha val="46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208519" y="2140860"/>
            <a:ext cx="756920" cy="2160270"/>
          </a:xfrm>
          <a:custGeom>
            <a:avLst/>
            <a:gdLst/>
            <a:ahLst/>
            <a:cxnLst/>
            <a:rect l="l" t="t" r="r" b="b"/>
            <a:pathLst>
              <a:path w="756920" h="2160270">
                <a:moveTo>
                  <a:pt x="756920" y="539750"/>
                </a:moveTo>
                <a:lnTo>
                  <a:pt x="378459" y="539750"/>
                </a:lnTo>
                <a:lnTo>
                  <a:pt x="378459" y="0"/>
                </a:lnTo>
                <a:lnTo>
                  <a:pt x="0" y="1080769"/>
                </a:lnTo>
                <a:lnTo>
                  <a:pt x="378459" y="2160269"/>
                </a:lnTo>
                <a:lnTo>
                  <a:pt x="378459" y="1620519"/>
                </a:lnTo>
                <a:lnTo>
                  <a:pt x="756920" y="1620519"/>
                </a:lnTo>
                <a:lnTo>
                  <a:pt x="756920" y="53975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7965440" y="21408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7208519" y="4302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00AF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7251700" y="3103520"/>
            <a:ext cx="6540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5" dirty="0">
                <a:solidFill>
                  <a:srgbClr val="FF0000"/>
                </a:solidFill>
                <a:latin typeface="Gill Sans MT"/>
                <a:cs typeface="Gill Sans MT"/>
              </a:rPr>
              <a:t>A</a:t>
            </a:r>
            <a:r>
              <a:rPr sz="1600" b="1" spc="114" dirty="0">
                <a:solidFill>
                  <a:srgbClr val="FF0000"/>
                </a:solidFill>
                <a:latin typeface="Gill Sans MT"/>
                <a:cs typeface="Gill Sans MT"/>
              </a:rPr>
              <a:t>P</a:t>
            </a:r>
            <a:r>
              <a:rPr sz="1600" b="1" spc="90" dirty="0">
                <a:solidFill>
                  <a:srgbClr val="FF0000"/>
                </a:solidFill>
                <a:latin typeface="Gill Sans MT"/>
                <a:cs typeface="Gill Sans MT"/>
              </a:rPr>
              <a:t>B</a:t>
            </a:r>
            <a:r>
              <a:rPr sz="1600" b="1" spc="-15" dirty="0">
                <a:solidFill>
                  <a:srgbClr val="FF0000"/>
                </a:solidFill>
                <a:latin typeface="Gill Sans MT"/>
                <a:cs typeface="Gill Sans MT"/>
              </a:rPr>
              <a:t>N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3745229" y="3064150"/>
            <a:ext cx="6540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5" dirty="0">
                <a:solidFill>
                  <a:srgbClr val="FF0000"/>
                </a:solidFill>
                <a:latin typeface="Gill Sans MT"/>
                <a:cs typeface="Gill Sans MT"/>
              </a:rPr>
              <a:t>A</a:t>
            </a:r>
            <a:r>
              <a:rPr sz="1600" b="1" spc="105" dirty="0">
                <a:solidFill>
                  <a:srgbClr val="FF0000"/>
                </a:solidFill>
                <a:latin typeface="Gill Sans MT"/>
                <a:cs typeface="Gill Sans MT"/>
              </a:rPr>
              <a:t>P</a:t>
            </a:r>
            <a:r>
              <a:rPr sz="1600" b="1" spc="65" dirty="0">
                <a:solidFill>
                  <a:srgbClr val="FF0000"/>
                </a:solidFill>
                <a:latin typeface="Gill Sans MT"/>
                <a:cs typeface="Gill Sans MT"/>
              </a:rPr>
              <a:t>BD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4654550" y="4509410"/>
            <a:ext cx="2533650" cy="3378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45719" y="1629050"/>
            <a:ext cx="6049010" cy="0"/>
          </a:xfrm>
          <a:custGeom>
            <a:avLst/>
            <a:gdLst/>
            <a:ahLst/>
            <a:cxnLst/>
            <a:rect l="l" t="t" r="r" b="b"/>
            <a:pathLst>
              <a:path w="6049010">
                <a:moveTo>
                  <a:pt x="0" y="0"/>
                </a:moveTo>
                <a:lnTo>
                  <a:pt x="6049009" y="0"/>
                </a:lnTo>
              </a:path>
            </a:pathLst>
          </a:custGeom>
          <a:ln w="190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4000">
              <a:schemeClr val="tx1">
                <a:lumMod val="65000"/>
                <a:lumOff val="35000"/>
              </a:schemeClr>
            </a:gs>
            <a:gs pos="93000">
              <a:srgbClr val="00206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8509" y="1268370"/>
            <a:ext cx="2651760" cy="1513840"/>
          </a:xfrm>
          <a:custGeom>
            <a:avLst/>
            <a:gdLst/>
            <a:ahLst/>
            <a:cxnLst/>
            <a:rect l="l" t="t" r="r" b="b"/>
            <a:pathLst>
              <a:path w="2651760" h="1513839">
                <a:moveTo>
                  <a:pt x="251459" y="0"/>
                </a:moveTo>
                <a:lnTo>
                  <a:pt x="204556" y="5702"/>
                </a:lnTo>
                <a:lnTo>
                  <a:pt x="159127" y="21808"/>
                </a:lnTo>
                <a:lnTo>
                  <a:pt x="116644" y="46813"/>
                </a:lnTo>
                <a:lnTo>
                  <a:pt x="78581" y="79216"/>
                </a:lnTo>
                <a:lnTo>
                  <a:pt x="46412" y="117512"/>
                </a:lnTo>
                <a:lnTo>
                  <a:pt x="21609" y="160198"/>
                </a:lnTo>
                <a:lnTo>
                  <a:pt x="5648" y="205772"/>
                </a:lnTo>
                <a:lnTo>
                  <a:pt x="0" y="252730"/>
                </a:lnTo>
                <a:lnTo>
                  <a:pt x="0" y="1261110"/>
                </a:lnTo>
                <a:lnTo>
                  <a:pt x="5648" y="1308432"/>
                </a:lnTo>
                <a:lnTo>
                  <a:pt x="21609" y="1354177"/>
                </a:lnTo>
                <a:lnTo>
                  <a:pt x="46412" y="1396885"/>
                </a:lnTo>
                <a:lnTo>
                  <a:pt x="78581" y="1435100"/>
                </a:lnTo>
                <a:lnTo>
                  <a:pt x="116644" y="1467360"/>
                </a:lnTo>
                <a:lnTo>
                  <a:pt x="159127" y="1492210"/>
                </a:lnTo>
                <a:lnTo>
                  <a:pt x="204556" y="1508189"/>
                </a:lnTo>
                <a:lnTo>
                  <a:pt x="251459" y="1513840"/>
                </a:lnTo>
                <a:lnTo>
                  <a:pt x="2400300" y="1513840"/>
                </a:lnTo>
                <a:lnTo>
                  <a:pt x="2447203" y="1508189"/>
                </a:lnTo>
                <a:lnTo>
                  <a:pt x="2492632" y="1492210"/>
                </a:lnTo>
                <a:lnTo>
                  <a:pt x="2535115" y="1467360"/>
                </a:lnTo>
                <a:lnTo>
                  <a:pt x="2573178" y="1435100"/>
                </a:lnTo>
                <a:lnTo>
                  <a:pt x="2605347" y="1396885"/>
                </a:lnTo>
                <a:lnTo>
                  <a:pt x="2630150" y="1354177"/>
                </a:lnTo>
                <a:lnTo>
                  <a:pt x="2646111" y="1308432"/>
                </a:lnTo>
                <a:lnTo>
                  <a:pt x="2651760" y="1261110"/>
                </a:lnTo>
                <a:lnTo>
                  <a:pt x="2651760" y="252730"/>
                </a:lnTo>
                <a:lnTo>
                  <a:pt x="2646111" y="205772"/>
                </a:lnTo>
                <a:lnTo>
                  <a:pt x="2630150" y="160198"/>
                </a:lnTo>
                <a:lnTo>
                  <a:pt x="2605347" y="117512"/>
                </a:lnTo>
                <a:lnTo>
                  <a:pt x="2573178" y="79216"/>
                </a:lnTo>
                <a:lnTo>
                  <a:pt x="2535115" y="46813"/>
                </a:lnTo>
                <a:lnTo>
                  <a:pt x="2492632" y="21808"/>
                </a:lnTo>
                <a:lnTo>
                  <a:pt x="2447203" y="5702"/>
                </a:lnTo>
                <a:lnTo>
                  <a:pt x="2400300" y="0"/>
                </a:lnTo>
                <a:lnTo>
                  <a:pt x="251459" y="0"/>
                </a:lnTo>
                <a:close/>
              </a:path>
            </a:pathLst>
          </a:custGeom>
          <a:ln w="69725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78509" y="1268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-34862"/>
                </a:moveTo>
                <a:lnTo>
                  <a:pt x="0" y="34862"/>
                </a:lnTo>
              </a:path>
            </a:pathLst>
          </a:custGeom>
          <a:ln w="69725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30270" y="27822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-34862"/>
                </a:moveTo>
                <a:lnTo>
                  <a:pt x="0" y="34862"/>
                </a:lnTo>
              </a:path>
            </a:pathLst>
          </a:custGeom>
          <a:ln w="69725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33500" y="1463950"/>
            <a:ext cx="153987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2400" b="1" spc="-290" dirty="0">
                <a:solidFill>
                  <a:srgbClr val="FF0000"/>
                </a:solidFill>
                <a:latin typeface="Arial"/>
                <a:cs typeface="Arial"/>
              </a:rPr>
              <a:t>SUMBER  </a:t>
            </a:r>
            <a:r>
              <a:rPr sz="2400" b="1" spc="-280" dirty="0">
                <a:solidFill>
                  <a:srgbClr val="FF0000"/>
                </a:solidFill>
                <a:latin typeface="Arial"/>
                <a:cs typeface="Arial"/>
              </a:rPr>
              <a:t>ANG</a:t>
            </a:r>
            <a:r>
              <a:rPr sz="2400" b="1" spc="-300" dirty="0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-38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400" b="1" spc="-90" dirty="0">
                <a:solidFill>
                  <a:srgbClr val="FF0000"/>
                </a:solidFill>
                <a:latin typeface="Arial"/>
                <a:cs typeface="Arial"/>
              </a:rPr>
              <a:t>N  </a:t>
            </a:r>
            <a:r>
              <a:rPr sz="2400" b="1" spc="-285" dirty="0">
                <a:solidFill>
                  <a:srgbClr val="FF0000"/>
                </a:solidFill>
                <a:latin typeface="Arial"/>
                <a:cs typeface="Arial"/>
              </a:rPr>
              <a:t>KEGIATAN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21889" y="549550"/>
            <a:ext cx="1038860" cy="1270"/>
          </a:xfrm>
          <a:custGeom>
            <a:avLst/>
            <a:gdLst/>
            <a:ahLst/>
            <a:cxnLst/>
            <a:rect l="l" t="t" r="r" b="b"/>
            <a:pathLst>
              <a:path w="1038860" h="1270">
                <a:moveTo>
                  <a:pt x="0" y="0"/>
                </a:moveTo>
                <a:lnTo>
                  <a:pt x="1038860" y="1269"/>
                </a:lnTo>
              </a:path>
            </a:pathLst>
          </a:custGeom>
          <a:ln w="44207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48050" y="450490"/>
            <a:ext cx="198120" cy="1993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49500" y="3358790"/>
            <a:ext cx="1111250" cy="0"/>
          </a:xfrm>
          <a:custGeom>
            <a:avLst/>
            <a:gdLst/>
            <a:ahLst/>
            <a:cxnLst/>
            <a:rect l="l" t="t" r="r" b="b"/>
            <a:pathLst>
              <a:path w="1111250">
                <a:moveTo>
                  <a:pt x="0" y="0"/>
                </a:moveTo>
                <a:lnTo>
                  <a:pt x="1111250" y="0"/>
                </a:lnTo>
              </a:path>
            </a:pathLst>
          </a:custGeom>
          <a:ln w="44207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46779" y="3259730"/>
            <a:ext cx="199390" cy="1981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21889" y="550820"/>
            <a:ext cx="0" cy="718820"/>
          </a:xfrm>
          <a:custGeom>
            <a:avLst/>
            <a:gdLst/>
            <a:ahLst/>
            <a:cxnLst/>
            <a:rect l="l" t="t" r="r" b="b"/>
            <a:pathLst>
              <a:path h="718819">
                <a:moveTo>
                  <a:pt x="0" y="0"/>
                </a:moveTo>
                <a:lnTo>
                  <a:pt x="0" y="718820"/>
                </a:lnTo>
              </a:path>
            </a:pathLst>
          </a:custGeom>
          <a:ln w="44207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49500" y="2782210"/>
            <a:ext cx="0" cy="576580"/>
          </a:xfrm>
          <a:custGeom>
            <a:avLst/>
            <a:gdLst/>
            <a:ahLst/>
            <a:cxnLst/>
            <a:rect l="l" t="t" r="r" b="b"/>
            <a:pathLst>
              <a:path h="576579">
                <a:moveTo>
                  <a:pt x="0" y="0"/>
                </a:moveTo>
                <a:lnTo>
                  <a:pt x="0" y="576579"/>
                </a:lnTo>
              </a:path>
            </a:pathLst>
          </a:custGeom>
          <a:ln w="44207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18559" y="190140"/>
            <a:ext cx="2807970" cy="1079500"/>
          </a:xfrm>
          <a:custGeom>
            <a:avLst/>
            <a:gdLst/>
            <a:ahLst/>
            <a:cxnLst/>
            <a:rect l="l" t="t" r="r" b="b"/>
            <a:pathLst>
              <a:path w="2807970" h="1079500">
                <a:moveTo>
                  <a:pt x="2627629" y="0"/>
                </a:moveTo>
                <a:lnTo>
                  <a:pt x="179069" y="0"/>
                </a:lnTo>
                <a:lnTo>
                  <a:pt x="134496" y="7002"/>
                </a:lnTo>
                <a:lnTo>
                  <a:pt x="92568" y="26387"/>
                </a:lnTo>
                <a:lnTo>
                  <a:pt x="55721" y="55721"/>
                </a:lnTo>
                <a:lnTo>
                  <a:pt x="26387" y="92568"/>
                </a:lnTo>
                <a:lnTo>
                  <a:pt x="7002" y="134496"/>
                </a:lnTo>
                <a:lnTo>
                  <a:pt x="0" y="179070"/>
                </a:lnTo>
                <a:lnTo>
                  <a:pt x="0" y="899160"/>
                </a:lnTo>
                <a:lnTo>
                  <a:pt x="7002" y="943827"/>
                </a:lnTo>
                <a:lnTo>
                  <a:pt x="26387" y="985990"/>
                </a:lnTo>
                <a:lnTo>
                  <a:pt x="55721" y="1023143"/>
                </a:lnTo>
                <a:lnTo>
                  <a:pt x="92568" y="1052782"/>
                </a:lnTo>
                <a:lnTo>
                  <a:pt x="134496" y="1072403"/>
                </a:lnTo>
                <a:lnTo>
                  <a:pt x="179069" y="1079500"/>
                </a:lnTo>
                <a:lnTo>
                  <a:pt x="2627629" y="1079500"/>
                </a:lnTo>
                <a:lnTo>
                  <a:pt x="2672297" y="1072403"/>
                </a:lnTo>
                <a:lnTo>
                  <a:pt x="2714460" y="1052782"/>
                </a:lnTo>
                <a:lnTo>
                  <a:pt x="2751613" y="1023143"/>
                </a:lnTo>
                <a:lnTo>
                  <a:pt x="2781252" y="985990"/>
                </a:lnTo>
                <a:lnTo>
                  <a:pt x="2800873" y="943827"/>
                </a:lnTo>
                <a:lnTo>
                  <a:pt x="2807969" y="899160"/>
                </a:lnTo>
                <a:lnTo>
                  <a:pt x="2807969" y="179070"/>
                </a:lnTo>
                <a:lnTo>
                  <a:pt x="2800873" y="134496"/>
                </a:lnTo>
                <a:lnTo>
                  <a:pt x="2781252" y="92568"/>
                </a:lnTo>
                <a:lnTo>
                  <a:pt x="2751613" y="55721"/>
                </a:lnTo>
                <a:lnTo>
                  <a:pt x="2714460" y="26387"/>
                </a:lnTo>
                <a:lnTo>
                  <a:pt x="2672297" y="7002"/>
                </a:lnTo>
                <a:lnTo>
                  <a:pt x="26276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718559" y="190140"/>
            <a:ext cx="2807970" cy="1079500"/>
          </a:xfrm>
          <a:custGeom>
            <a:avLst/>
            <a:gdLst/>
            <a:ahLst/>
            <a:cxnLst/>
            <a:rect l="l" t="t" r="r" b="b"/>
            <a:pathLst>
              <a:path w="2807970" h="1079500">
                <a:moveTo>
                  <a:pt x="179069" y="0"/>
                </a:moveTo>
                <a:lnTo>
                  <a:pt x="134496" y="7002"/>
                </a:lnTo>
                <a:lnTo>
                  <a:pt x="92568" y="26387"/>
                </a:lnTo>
                <a:lnTo>
                  <a:pt x="55721" y="55721"/>
                </a:lnTo>
                <a:lnTo>
                  <a:pt x="26387" y="92568"/>
                </a:lnTo>
                <a:lnTo>
                  <a:pt x="7002" y="134496"/>
                </a:lnTo>
                <a:lnTo>
                  <a:pt x="0" y="179070"/>
                </a:lnTo>
                <a:lnTo>
                  <a:pt x="0" y="899160"/>
                </a:lnTo>
                <a:lnTo>
                  <a:pt x="7002" y="943827"/>
                </a:lnTo>
                <a:lnTo>
                  <a:pt x="26387" y="985990"/>
                </a:lnTo>
                <a:lnTo>
                  <a:pt x="55721" y="1023143"/>
                </a:lnTo>
                <a:lnTo>
                  <a:pt x="92568" y="1052782"/>
                </a:lnTo>
                <a:lnTo>
                  <a:pt x="134496" y="1072403"/>
                </a:lnTo>
                <a:lnTo>
                  <a:pt x="179069" y="1079500"/>
                </a:lnTo>
                <a:lnTo>
                  <a:pt x="2627629" y="1079500"/>
                </a:lnTo>
                <a:lnTo>
                  <a:pt x="2672297" y="1072403"/>
                </a:lnTo>
                <a:lnTo>
                  <a:pt x="2714460" y="1052782"/>
                </a:lnTo>
                <a:lnTo>
                  <a:pt x="2751613" y="1023143"/>
                </a:lnTo>
                <a:lnTo>
                  <a:pt x="2781252" y="985990"/>
                </a:lnTo>
                <a:lnTo>
                  <a:pt x="2800873" y="943827"/>
                </a:lnTo>
                <a:lnTo>
                  <a:pt x="2807969" y="899160"/>
                </a:lnTo>
                <a:lnTo>
                  <a:pt x="2807969" y="179070"/>
                </a:lnTo>
                <a:lnTo>
                  <a:pt x="2800873" y="134496"/>
                </a:lnTo>
                <a:lnTo>
                  <a:pt x="2781252" y="92568"/>
                </a:lnTo>
                <a:lnTo>
                  <a:pt x="2751613" y="55721"/>
                </a:lnTo>
                <a:lnTo>
                  <a:pt x="2714460" y="26387"/>
                </a:lnTo>
                <a:lnTo>
                  <a:pt x="2672297" y="7002"/>
                </a:lnTo>
                <a:lnTo>
                  <a:pt x="2627629" y="0"/>
                </a:lnTo>
                <a:lnTo>
                  <a:pt x="179069" y="0"/>
                </a:lnTo>
                <a:close/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18559" y="190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526530" y="12696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4119879" y="229510"/>
            <a:ext cx="2004060" cy="1000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1435" algn="ctr">
              <a:lnSpc>
                <a:spcPct val="100000"/>
              </a:lnSpc>
              <a:spcBef>
                <a:spcPts val="100"/>
              </a:spcBef>
            </a:pPr>
            <a:r>
              <a:rPr sz="4400" spc="-530" dirty="0">
                <a:solidFill>
                  <a:srgbClr val="FFFFFF"/>
                </a:solidFill>
              </a:rPr>
              <a:t>APBN</a:t>
            </a:r>
            <a:endParaRPr sz="4400"/>
          </a:p>
          <a:p>
            <a:pPr algn="ctr">
              <a:lnSpc>
                <a:spcPct val="100000"/>
              </a:lnSpc>
            </a:pPr>
            <a:r>
              <a:rPr sz="2000" spc="-155" dirty="0">
                <a:solidFill>
                  <a:srgbClr val="FFFFFF"/>
                </a:solidFill>
              </a:rPr>
              <a:t>(DAU</a:t>
            </a:r>
            <a:r>
              <a:rPr sz="2000" spc="-135" dirty="0">
                <a:solidFill>
                  <a:srgbClr val="FFFFFF"/>
                </a:solidFill>
              </a:rPr>
              <a:t> </a:t>
            </a:r>
            <a:r>
              <a:rPr sz="2000" spc="-175" dirty="0">
                <a:solidFill>
                  <a:srgbClr val="FFFFFF"/>
                </a:solidFill>
              </a:rPr>
              <a:t>TAMBAHAN)</a:t>
            </a:r>
            <a:endParaRPr sz="2000"/>
          </a:p>
        </p:txBody>
      </p:sp>
      <p:sp>
        <p:nvSpPr>
          <p:cNvPr id="17" name="object 17"/>
          <p:cNvSpPr/>
          <p:nvPr/>
        </p:nvSpPr>
        <p:spPr>
          <a:xfrm>
            <a:off x="7101840" y="2223410"/>
            <a:ext cx="4824730" cy="4446270"/>
          </a:xfrm>
          <a:custGeom>
            <a:avLst/>
            <a:gdLst/>
            <a:ahLst/>
            <a:cxnLst/>
            <a:rect l="l" t="t" r="r" b="b"/>
            <a:pathLst>
              <a:path w="4824730" h="4446270">
                <a:moveTo>
                  <a:pt x="2413000" y="4446270"/>
                </a:moveTo>
                <a:lnTo>
                  <a:pt x="0" y="4446270"/>
                </a:lnTo>
                <a:lnTo>
                  <a:pt x="0" y="0"/>
                </a:lnTo>
                <a:lnTo>
                  <a:pt x="4824730" y="0"/>
                </a:lnTo>
                <a:lnTo>
                  <a:pt x="4824730" y="4446270"/>
                </a:lnTo>
                <a:lnTo>
                  <a:pt x="2413000" y="444627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179309" y="2591710"/>
            <a:ext cx="37890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25525" algn="l"/>
                <a:tab pos="2059305" algn="l"/>
                <a:tab pos="2820035" algn="l"/>
                <a:tab pos="3194685" algn="l"/>
              </a:tabLst>
            </a:pPr>
            <a:r>
              <a:rPr sz="2400" spc="195" baseline="8680" dirty="0">
                <a:solidFill>
                  <a:schemeClr val="bg1"/>
                </a:solidFill>
                <a:latin typeface="Symbol"/>
                <a:cs typeface="Symbol"/>
              </a:rPr>
              <a:t></a:t>
            </a:r>
            <a:r>
              <a:rPr sz="2400" spc="195" baseline="8680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2400" spc="127" baseline="8680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600" spc="75" dirty="0">
                <a:solidFill>
                  <a:schemeClr val="bg1"/>
                </a:solidFill>
                <a:latin typeface="Tahoma"/>
                <a:cs typeface="Tahoma"/>
              </a:rPr>
              <a:t>P</a:t>
            </a:r>
            <a:r>
              <a:rPr sz="1600" spc="145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600" spc="110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1600" spc="120" dirty="0">
                <a:solidFill>
                  <a:schemeClr val="bg1"/>
                </a:solidFill>
                <a:latin typeface="Tahoma"/>
                <a:cs typeface="Tahoma"/>
              </a:rPr>
              <a:t>u</a:t>
            </a:r>
            <a:r>
              <a:rPr sz="16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600" spc="110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600" spc="130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600" spc="120" dirty="0">
                <a:solidFill>
                  <a:schemeClr val="bg1"/>
                </a:solidFill>
                <a:latin typeface="Tahoma"/>
                <a:cs typeface="Tahoma"/>
              </a:rPr>
              <a:t>b</a:t>
            </a:r>
            <a:r>
              <a:rPr sz="1600" spc="130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600" spc="110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600" spc="145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600" spc="80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16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600" b="1" spc="130" dirty="0">
                <a:solidFill>
                  <a:schemeClr val="bg1"/>
                </a:solidFill>
                <a:latin typeface="Gill Sans MT"/>
                <a:cs typeface="Gill Sans MT"/>
              </a:rPr>
              <a:t>R</a:t>
            </a:r>
            <a:r>
              <a:rPr sz="1600" b="1" spc="200" dirty="0">
                <a:solidFill>
                  <a:schemeClr val="bg1"/>
                </a:solidFill>
                <a:latin typeface="Gill Sans MT"/>
                <a:cs typeface="Gill Sans MT"/>
              </a:rPr>
              <a:t>p</a:t>
            </a:r>
            <a:r>
              <a:rPr sz="1600" b="1" spc="170" dirty="0">
                <a:solidFill>
                  <a:schemeClr val="bg1"/>
                </a:solidFill>
                <a:latin typeface="Gill Sans MT"/>
                <a:cs typeface="Gill Sans MT"/>
              </a:rPr>
              <a:t>.</a:t>
            </a:r>
            <a:r>
              <a:rPr sz="1600" b="1" spc="229" dirty="0">
                <a:solidFill>
                  <a:schemeClr val="bg1"/>
                </a:solidFill>
                <a:latin typeface="Gill Sans MT"/>
                <a:cs typeface="Gill Sans MT"/>
              </a:rPr>
              <a:t>3</a:t>
            </a:r>
            <a:r>
              <a:rPr sz="1600" b="1" dirty="0">
                <a:solidFill>
                  <a:schemeClr val="bg1"/>
                </a:solidFill>
                <a:latin typeface="Gill Sans MT"/>
                <a:cs typeface="Gill Sans MT"/>
              </a:rPr>
              <a:t>	</a:t>
            </a:r>
            <a:r>
              <a:rPr sz="1600" b="1" spc="-60" dirty="0">
                <a:solidFill>
                  <a:schemeClr val="bg1"/>
                </a:solidFill>
                <a:latin typeface="Gill Sans MT"/>
                <a:cs typeface="Gill Sans MT"/>
              </a:rPr>
              <a:t>T</a:t>
            </a:r>
            <a:r>
              <a:rPr sz="1600" b="1" dirty="0">
                <a:solidFill>
                  <a:schemeClr val="bg1"/>
                </a:solidFill>
                <a:latin typeface="Gill Sans MT"/>
                <a:cs typeface="Gill Sans MT"/>
              </a:rPr>
              <a:t>	</a:t>
            </a:r>
            <a:r>
              <a:rPr sz="1600" spc="114" dirty="0">
                <a:solidFill>
                  <a:schemeClr val="bg1"/>
                </a:solidFill>
                <a:latin typeface="Tahoma"/>
                <a:cs typeface="Tahoma"/>
              </a:rPr>
              <a:t>un</a:t>
            </a:r>
            <a:r>
              <a:rPr sz="1600" spc="80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1600" spc="114" dirty="0">
                <a:solidFill>
                  <a:schemeClr val="bg1"/>
                </a:solidFill>
                <a:latin typeface="Tahoma"/>
                <a:cs typeface="Tahoma"/>
              </a:rPr>
              <a:t>u</a:t>
            </a:r>
            <a:r>
              <a:rPr sz="1600" spc="125" dirty="0">
                <a:solidFill>
                  <a:schemeClr val="bg1"/>
                </a:solidFill>
                <a:latin typeface="Tahoma"/>
                <a:cs typeface="Tahoma"/>
              </a:rPr>
              <a:t>k</a:t>
            </a:r>
            <a:endParaRPr sz="16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179809" y="2591710"/>
            <a:ext cx="6699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225" dirty="0">
                <a:solidFill>
                  <a:schemeClr val="bg1"/>
                </a:solidFill>
                <a:latin typeface="Gill Sans MT"/>
                <a:cs typeface="Gill Sans MT"/>
              </a:rPr>
              <a:t>8</a:t>
            </a:r>
            <a:r>
              <a:rPr sz="1600" b="1" spc="180" dirty="0">
                <a:solidFill>
                  <a:schemeClr val="bg1"/>
                </a:solidFill>
                <a:latin typeface="Gill Sans MT"/>
                <a:cs typeface="Gill Sans MT"/>
              </a:rPr>
              <a:t>.</a:t>
            </a:r>
            <a:r>
              <a:rPr sz="1600" b="1" spc="225" dirty="0">
                <a:solidFill>
                  <a:schemeClr val="bg1"/>
                </a:solidFill>
                <a:latin typeface="Gill Sans MT"/>
                <a:cs typeface="Gill Sans MT"/>
              </a:rPr>
              <a:t>2</a:t>
            </a:r>
            <a:r>
              <a:rPr sz="1600" b="1" spc="235" dirty="0">
                <a:solidFill>
                  <a:schemeClr val="bg1"/>
                </a:solidFill>
                <a:latin typeface="Gill Sans MT"/>
                <a:cs typeface="Gill Sans MT"/>
              </a:rPr>
              <a:t>1</a:t>
            </a:r>
            <a:r>
              <a:rPr sz="1600" b="1" spc="229" dirty="0">
                <a:solidFill>
                  <a:schemeClr val="bg1"/>
                </a:solidFill>
                <a:latin typeface="Gill Sans MT"/>
                <a:cs typeface="Gill Sans MT"/>
              </a:rPr>
              <a:t>2</a:t>
            </a:r>
            <a:endParaRPr sz="1600">
              <a:solidFill>
                <a:schemeClr val="bg1"/>
              </a:solidFill>
              <a:latin typeface="Gill Sans MT"/>
              <a:cs typeface="Gill Sans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53630" y="2835550"/>
            <a:ext cx="31134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14" dirty="0">
                <a:solidFill>
                  <a:schemeClr val="bg1"/>
                </a:solidFill>
                <a:latin typeface="Tahoma"/>
                <a:cs typeface="Tahoma"/>
              </a:rPr>
              <a:t>kelurahan </a:t>
            </a:r>
            <a:r>
              <a:rPr sz="1600" spc="125" dirty="0">
                <a:solidFill>
                  <a:schemeClr val="bg1"/>
                </a:solidFill>
                <a:latin typeface="Tahoma"/>
                <a:cs typeface="Tahoma"/>
              </a:rPr>
              <a:t>pada </a:t>
            </a:r>
            <a:r>
              <a:rPr sz="1600" b="1" spc="229" dirty="0">
                <a:solidFill>
                  <a:schemeClr val="bg1"/>
                </a:solidFill>
                <a:latin typeface="Gill Sans MT"/>
                <a:cs typeface="Gill Sans MT"/>
              </a:rPr>
              <a:t>410</a:t>
            </a:r>
            <a:r>
              <a:rPr sz="1600" b="1" spc="-210" dirty="0">
                <a:solidFill>
                  <a:schemeClr val="bg1"/>
                </a:solidFill>
                <a:latin typeface="Gill Sans MT"/>
                <a:cs typeface="Gill Sans MT"/>
              </a:rPr>
              <a:t> </a:t>
            </a:r>
            <a:r>
              <a:rPr sz="1600" spc="85" dirty="0">
                <a:solidFill>
                  <a:schemeClr val="bg1"/>
                </a:solidFill>
                <a:latin typeface="Tahoma"/>
                <a:cs typeface="Tahoma"/>
              </a:rPr>
              <a:t>kab/kota.</a:t>
            </a:r>
            <a:endParaRPr sz="160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79309" y="3156860"/>
            <a:ext cx="16764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114" dirty="0">
                <a:solidFill>
                  <a:schemeClr val="bg1"/>
                </a:solidFill>
                <a:latin typeface="Symbol"/>
                <a:cs typeface="Symbol"/>
              </a:rPr>
              <a:t></a:t>
            </a:r>
            <a:endParaRPr sz="1400">
              <a:solidFill>
                <a:schemeClr val="bg1"/>
              </a:solidFill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53630" y="3184800"/>
            <a:ext cx="351980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10285" algn="l"/>
                <a:tab pos="2392680" algn="l"/>
                <a:tab pos="2768600" algn="l"/>
              </a:tabLst>
            </a:pPr>
            <a:r>
              <a:rPr sz="1400" spc="95" dirty="0">
                <a:solidFill>
                  <a:schemeClr val="bg1"/>
                </a:solidFill>
                <a:latin typeface="Tahoma"/>
                <a:cs typeface="Tahoma"/>
              </a:rPr>
              <a:t>dihitung	</a:t>
            </a: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berdasarkan	</a:t>
            </a:r>
            <a:r>
              <a:rPr sz="1400" spc="125" dirty="0">
                <a:solidFill>
                  <a:schemeClr val="bg1"/>
                </a:solidFill>
                <a:latin typeface="Tahoma"/>
                <a:cs typeface="Tahoma"/>
              </a:rPr>
              <a:t>3	</a:t>
            </a:r>
            <a:r>
              <a:rPr sz="1400" spc="95" dirty="0">
                <a:solidFill>
                  <a:schemeClr val="bg1"/>
                </a:solidFill>
                <a:latin typeface="Tahoma"/>
                <a:cs typeface="Tahoma"/>
              </a:rPr>
              <a:t>kategori</a:t>
            </a:r>
            <a:endParaRPr sz="140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1210584" y="3184800"/>
            <a:ext cx="63436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114" dirty="0">
                <a:solidFill>
                  <a:schemeClr val="bg1"/>
                </a:solidFill>
                <a:latin typeface="Tahoma"/>
                <a:cs typeface="Tahoma"/>
              </a:rPr>
              <a:t>k</a:t>
            </a:r>
            <a:r>
              <a:rPr sz="1400" spc="65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400" spc="12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400" spc="60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1400" dirty="0">
                <a:solidFill>
                  <a:schemeClr val="bg1"/>
                </a:solidFill>
                <a:latin typeface="Tahoma"/>
                <a:cs typeface="Tahoma"/>
              </a:rPr>
              <a:t>j</a:t>
            </a:r>
            <a:r>
              <a:rPr sz="1400" spc="12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endParaRPr sz="14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593699"/>
              </p:ext>
            </p:extLst>
          </p:nvPr>
        </p:nvGraphicFramePr>
        <p:xfrm>
          <a:off x="7434580" y="3423622"/>
          <a:ext cx="4432299" cy="633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434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646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242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10165">
                <a:tc>
                  <a:txBody>
                    <a:bodyPr/>
                    <a:lstStyle/>
                    <a:p>
                      <a:pPr marL="31750">
                        <a:lnSpc>
                          <a:spcPts val="1555"/>
                        </a:lnSpc>
                        <a:tabLst>
                          <a:tab pos="1250315" algn="l"/>
                        </a:tabLst>
                      </a:pPr>
                      <a:r>
                        <a:rPr sz="1400" spc="114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pelayanan	</a:t>
                      </a:r>
                      <a:r>
                        <a:rPr sz="1400" spc="105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dasar</a:t>
                      </a:r>
                      <a:endParaRPr sz="1400" dirty="0">
                        <a:solidFill>
                          <a:schemeClr val="bg1"/>
                        </a:solidFill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ts val="1555"/>
                        </a:lnSpc>
                        <a:tabLst>
                          <a:tab pos="1084580" algn="l"/>
                        </a:tabLst>
                      </a:pPr>
                      <a:r>
                        <a:rPr sz="1400" spc="80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publik:	</a:t>
                      </a:r>
                      <a:r>
                        <a:rPr sz="1400" b="1" spc="45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BAIK</a:t>
                      </a:r>
                      <a:r>
                        <a:rPr sz="1400" spc="45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,</a:t>
                      </a:r>
                      <a:endParaRPr sz="1400">
                        <a:solidFill>
                          <a:schemeClr val="bg1"/>
                        </a:solidFill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55"/>
                        </a:lnSpc>
                      </a:pPr>
                      <a:r>
                        <a:rPr sz="1400" b="1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P</a:t>
                      </a:r>
                      <a:r>
                        <a:rPr sz="1400" b="1" spc="10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E</a:t>
                      </a:r>
                      <a:r>
                        <a:rPr sz="1400" b="1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R</a:t>
                      </a:r>
                      <a:r>
                        <a:rPr sz="1400" b="1" spc="-5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L</a:t>
                      </a:r>
                      <a:r>
                        <a:rPr sz="1400" b="1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U</a:t>
                      </a:r>
                      <a:endParaRPr sz="1400">
                        <a:solidFill>
                          <a:schemeClr val="bg1"/>
                        </a:solidFill>
                        <a:latin typeface="Gill Sans MT"/>
                        <a:cs typeface="Gill Sans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b="1" spc="15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DITINGKATKAN</a:t>
                      </a:r>
                      <a:r>
                        <a:rPr sz="1400" spc="15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,</a:t>
                      </a:r>
                      <a:endParaRPr sz="1400">
                        <a:solidFill>
                          <a:schemeClr val="bg1"/>
                        </a:solidFill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>
                        <a:lnSpc>
                          <a:spcPts val="1580"/>
                        </a:lnSpc>
                        <a:tabLst>
                          <a:tab pos="754380" algn="l"/>
                        </a:tabLst>
                      </a:pPr>
                      <a:r>
                        <a:rPr sz="1400" spc="110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dan	</a:t>
                      </a:r>
                      <a:r>
                        <a:rPr sz="1400" b="1" spc="15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SANGAT</a:t>
                      </a:r>
                      <a:endParaRPr sz="1400">
                        <a:solidFill>
                          <a:schemeClr val="bg1"/>
                        </a:solidFill>
                        <a:latin typeface="Gill Sans MT"/>
                        <a:cs typeface="Gill Sans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0"/>
                        </a:lnSpc>
                      </a:pPr>
                      <a:r>
                        <a:rPr sz="1400" b="1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PER</a:t>
                      </a:r>
                      <a:r>
                        <a:rPr sz="1400" b="1" spc="5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L</a:t>
                      </a:r>
                      <a:r>
                        <a:rPr sz="1400" b="1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U</a:t>
                      </a:r>
                      <a:endParaRPr sz="1400">
                        <a:solidFill>
                          <a:schemeClr val="bg1"/>
                        </a:solidFill>
                        <a:latin typeface="Gill Sans MT"/>
                        <a:cs typeface="Gill Sans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0165">
                <a:tc>
                  <a:txBody>
                    <a:bodyPr/>
                    <a:lstStyle/>
                    <a:p>
                      <a:pPr marL="31750">
                        <a:lnSpc>
                          <a:spcPts val="1555"/>
                        </a:lnSpc>
                      </a:pPr>
                      <a:r>
                        <a:rPr sz="1400" b="1" spc="15" dirty="0">
                          <a:solidFill>
                            <a:schemeClr val="bg1"/>
                          </a:solidFill>
                          <a:latin typeface="Gill Sans MT"/>
                          <a:cs typeface="Gill Sans MT"/>
                        </a:rPr>
                        <a:t>DITINGKATKAN</a:t>
                      </a:r>
                      <a:r>
                        <a:rPr sz="1400" spc="15" dirty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,</a:t>
                      </a:r>
                      <a:endParaRPr sz="1400" dirty="0">
                        <a:solidFill>
                          <a:schemeClr val="bg1"/>
                        </a:solidFill>
                        <a:latin typeface="Tahoma"/>
                        <a:cs typeface="Tahom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solidFill>
                          <a:schemeClr val="bg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solidFill>
                          <a:schemeClr val="bg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179309" y="4085230"/>
            <a:ext cx="16764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114" dirty="0">
                <a:solidFill>
                  <a:schemeClr val="bg1"/>
                </a:solidFill>
                <a:latin typeface="Symbol"/>
                <a:cs typeface="Symbol"/>
              </a:rPr>
              <a:t></a:t>
            </a:r>
            <a:endParaRPr sz="1400" dirty="0">
              <a:solidFill>
                <a:schemeClr val="bg1"/>
              </a:solidFill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453630" y="4114440"/>
            <a:ext cx="269938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95" dirty="0">
                <a:solidFill>
                  <a:schemeClr val="bg1"/>
                </a:solidFill>
                <a:latin typeface="Tahoma"/>
                <a:cs typeface="Tahoma"/>
              </a:rPr>
              <a:t>dihitung </a:t>
            </a: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secara </a:t>
            </a:r>
            <a:r>
              <a:rPr sz="1400" spc="90" dirty="0">
                <a:solidFill>
                  <a:schemeClr val="bg1"/>
                </a:solidFill>
                <a:latin typeface="Tahoma"/>
                <a:cs typeface="Tahoma"/>
              </a:rPr>
              <a:t>proporsional</a:t>
            </a:r>
            <a:r>
              <a:rPr sz="1400" spc="-15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400" spc="-25" dirty="0">
                <a:solidFill>
                  <a:schemeClr val="bg1"/>
                </a:solidFill>
                <a:latin typeface="Tahoma"/>
                <a:cs typeface="Tahoma"/>
              </a:rPr>
              <a:t>:</a:t>
            </a:r>
            <a:endParaRPr sz="14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179309" y="4433210"/>
            <a:ext cx="467106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spcBef>
                <a:spcPts val="100"/>
              </a:spcBef>
              <a:tabLst>
                <a:tab pos="2816860" algn="l"/>
              </a:tabLst>
            </a:pPr>
            <a:r>
              <a:rPr sz="1400" spc="70" dirty="0">
                <a:solidFill>
                  <a:schemeClr val="bg1"/>
                </a:solidFill>
                <a:latin typeface="Tahoma"/>
                <a:cs typeface="Tahoma"/>
              </a:rPr>
              <a:t>1.  </a:t>
            </a:r>
            <a:r>
              <a:rPr sz="1400" spc="85" dirty="0">
                <a:solidFill>
                  <a:schemeClr val="bg1"/>
                </a:solidFill>
                <a:latin typeface="Tahoma"/>
                <a:cs typeface="Tahoma"/>
              </a:rPr>
              <a:t>‘</a:t>
            </a:r>
            <a:r>
              <a:rPr sz="1400" b="1" spc="85" dirty="0">
                <a:solidFill>
                  <a:schemeClr val="bg1"/>
                </a:solidFill>
                <a:latin typeface="Gill Sans MT"/>
                <a:cs typeface="Gill Sans MT"/>
              </a:rPr>
              <a:t>BAIK</a:t>
            </a:r>
            <a:r>
              <a:rPr sz="1400" spc="85" dirty="0">
                <a:solidFill>
                  <a:schemeClr val="bg1"/>
                </a:solidFill>
                <a:latin typeface="Tahoma"/>
                <a:cs typeface="Tahoma"/>
              </a:rPr>
              <a:t>’</a:t>
            </a:r>
            <a:r>
              <a:rPr sz="1400" spc="2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400" spc="100" dirty="0">
                <a:solidFill>
                  <a:schemeClr val="bg1"/>
                </a:solidFill>
                <a:latin typeface="Tahoma"/>
                <a:cs typeface="Tahoma"/>
              </a:rPr>
              <a:t>dialokasikan</a:t>
            </a:r>
            <a:r>
              <a:rPr sz="1400" spc="20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400" spc="95" dirty="0">
                <a:solidFill>
                  <a:schemeClr val="bg1"/>
                </a:solidFill>
                <a:latin typeface="Tahoma"/>
                <a:cs typeface="Tahoma"/>
              </a:rPr>
              <a:t>untuk	</a:t>
            </a:r>
            <a:r>
              <a:rPr sz="1400" spc="100" dirty="0">
                <a:solidFill>
                  <a:schemeClr val="bg1"/>
                </a:solidFill>
                <a:latin typeface="Tahoma"/>
                <a:cs typeface="Tahoma"/>
              </a:rPr>
              <a:t>2.805 </a:t>
            </a:r>
            <a:r>
              <a:rPr sz="1400" spc="95" dirty="0">
                <a:solidFill>
                  <a:schemeClr val="bg1"/>
                </a:solidFill>
                <a:latin typeface="Tahoma"/>
                <a:cs typeface="Tahoma"/>
              </a:rPr>
              <a:t>kelurahan, </a:t>
            </a:r>
            <a:r>
              <a:rPr sz="1400" spc="120" dirty="0">
                <a:solidFill>
                  <a:schemeClr val="bg1"/>
                </a:solidFill>
                <a:latin typeface="Tahoma"/>
                <a:cs typeface="Tahoma"/>
              </a:rPr>
              <a:t>91  </a:t>
            </a:r>
            <a:r>
              <a:rPr sz="1400" spc="80" dirty="0">
                <a:solidFill>
                  <a:schemeClr val="bg1"/>
                </a:solidFill>
                <a:latin typeface="Tahoma"/>
                <a:cs typeface="Tahoma"/>
              </a:rPr>
              <a:t>Kab/Kota 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dengan </a:t>
            </a:r>
            <a:r>
              <a:rPr sz="1400" spc="100" dirty="0">
                <a:solidFill>
                  <a:schemeClr val="bg1"/>
                </a:solidFill>
                <a:latin typeface="Tahoma"/>
                <a:cs typeface="Tahoma"/>
              </a:rPr>
              <a:t>alokasi </a:t>
            </a:r>
            <a:r>
              <a:rPr sz="1400" b="1" spc="180" dirty="0">
                <a:solidFill>
                  <a:schemeClr val="bg1"/>
                </a:solidFill>
                <a:latin typeface="Gill Sans MT"/>
                <a:cs typeface="Gill Sans MT"/>
              </a:rPr>
              <a:t>Rp352,9</a:t>
            </a:r>
            <a:r>
              <a:rPr sz="1400" b="1" spc="-140" dirty="0">
                <a:solidFill>
                  <a:schemeClr val="bg1"/>
                </a:solidFill>
                <a:latin typeface="Gill Sans MT"/>
                <a:cs typeface="Gill Sans MT"/>
              </a:rPr>
              <a:t> </a:t>
            </a:r>
            <a:r>
              <a:rPr sz="1400" b="1" spc="114" dirty="0">
                <a:solidFill>
                  <a:schemeClr val="bg1"/>
                </a:solidFill>
                <a:latin typeface="Gill Sans MT"/>
                <a:cs typeface="Gill Sans MT"/>
              </a:rPr>
              <a:t>juta/Kel</a:t>
            </a:r>
            <a:r>
              <a:rPr sz="1400" spc="114" dirty="0">
                <a:solidFill>
                  <a:schemeClr val="bg1"/>
                </a:solidFill>
                <a:latin typeface="Tahoma"/>
                <a:cs typeface="Tahoma"/>
              </a:rPr>
              <a:t>.</a:t>
            </a:r>
            <a:endParaRPr sz="14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179309" y="4966610"/>
            <a:ext cx="457073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70" dirty="0">
                <a:solidFill>
                  <a:schemeClr val="bg1"/>
                </a:solidFill>
                <a:latin typeface="Tahoma"/>
                <a:cs typeface="Tahoma"/>
              </a:rPr>
              <a:t>2. </a:t>
            </a:r>
            <a:r>
              <a:rPr sz="1400" spc="80" dirty="0">
                <a:solidFill>
                  <a:schemeClr val="bg1"/>
                </a:solidFill>
                <a:latin typeface="Tahoma"/>
                <a:cs typeface="Tahoma"/>
              </a:rPr>
              <a:t>‘</a:t>
            </a:r>
            <a:r>
              <a:rPr sz="1400" b="1" spc="80" dirty="0">
                <a:solidFill>
                  <a:schemeClr val="bg1"/>
                </a:solidFill>
                <a:latin typeface="Gill Sans MT"/>
                <a:cs typeface="Gill Sans MT"/>
              </a:rPr>
              <a:t>PERLU </a:t>
            </a:r>
            <a:r>
              <a:rPr sz="1400" b="1" spc="25" dirty="0">
                <a:solidFill>
                  <a:schemeClr val="bg1"/>
                </a:solidFill>
                <a:latin typeface="Gill Sans MT"/>
                <a:cs typeface="Gill Sans MT"/>
              </a:rPr>
              <a:t>DITINGKATKAN</a:t>
            </a:r>
            <a:r>
              <a:rPr sz="1400" spc="25" dirty="0">
                <a:solidFill>
                  <a:schemeClr val="bg1"/>
                </a:solidFill>
                <a:latin typeface="Tahoma"/>
                <a:cs typeface="Tahoma"/>
              </a:rPr>
              <a:t>’ </a:t>
            </a:r>
            <a:r>
              <a:rPr sz="1400" spc="100" dirty="0">
                <a:solidFill>
                  <a:schemeClr val="bg1"/>
                </a:solidFill>
                <a:latin typeface="Tahoma"/>
                <a:cs typeface="Tahoma"/>
              </a:rPr>
              <a:t>dialokasikan</a:t>
            </a:r>
            <a:r>
              <a:rPr sz="1400" spc="22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400" b="1" spc="155" dirty="0">
                <a:solidFill>
                  <a:schemeClr val="bg1"/>
                </a:solidFill>
                <a:latin typeface="Gill Sans MT"/>
                <a:cs typeface="Gill Sans MT"/>
              </a:rPr>
              <a:t>untuk</a:t>
            </a:r>
            <a:endParaRPr sz="1400">
              <a:solidFill>
                <a:schemeClr val="bg1"/>
              </a:solidFill>
              <a:latin typeface="Gill Sans MT"/>
              <a:cs typeface="Gill Sans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453630" y="5179970"/>
            <a:ext cx="439483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66445" algn="l"/>
                <a:tab pos="2036445" algn="l"/>
                <a:tab pos="2600325" algn="l"/>
                <a:tab pos="3711575" algn="l"/>
              </a:tabLst>
            </a:pPr>
            <a:r>
              <a:rPr sz="1400" b="1" spc="185" dirty="0">
                <a:solidFill>
                  <a:schemeClr val="bg1"/>
                </a:solidFill>
                <a:latin typeface="Gill Sans MT"/>
                <a:cs typeface="Gill Sans MT"/>
              </a:rPr>
              <a:t>4.782	</a:t>
            </a:r>
            <a:r>
              <a:rPr sz="1400" b="1" spc="155" dirty="0">
                <a:solidFill>
                  <a:schemeClr val="bg1"/>
                </a:solidFill>
                <a:latin typeface="Gill Sans MT"/>
                <a:cs typeface="Gill Sans MT"/>
              </a:rPr>
              <a:t>kelurahan,	</a:t>
            </a:r>
            <a:r>
              <a:rPr sz="1400" b="1" spc="195" dirty="0">
                <a:solidFill>
                  <a:schemeClr val="bg1"/>
                </a:solidFill>
                <a:latin typeface="Gill Sans MT"/>
                <a:cs typeface="Gill Sans MT"/>
              </a:rPr>
              <a:t>257	</a:t>
            </a:r>
            <a:r>
              <a:rPr sz="1400" b="1" spc="135" dirty="0">
                <a:solidFill>
                  <a:schemeClr val="bg1"/>
                </a:solidFill>
                <a:latin typeface="Gill Sans MT"/>
                <a:cs typeface="Gill Sans MT"/>
              </a:rPr>
              <a:t>Kab/Kota	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dengan</a:t>
            </a:r>
            <a:endParaRPr sz="140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453630" y="5392060"/>
            <a:ext cx="243268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100" dirty="0">
                <a:solidFill>
                  <a:schemeClr val="bg1"/>
                </a:solidFill>
                <a:latin typeface="Tahoma"/>
                <a:cs typeface="Tahoma"/>
              </a:rPr>
              <a:t>alokasi </a:t>
            </a:r>
            <a:r>
              <a:rPr sz="1400" b="1" spc="180" dirty="0">
                <a:solidFill>
                  <a:schemeClr val="bg1"/>
                </a:solidFill>
                <a:latin typeface="Gill Sans MT"/>
                <a:cs typeface="Gill Sans MT"/>
              </a:rPr>
              <a:t>Rp370,1</a:t>
            </a:r>
            <a:r>
              <a:rPr sz="1400" b="1" spc="-50" dirty="0">
                <a:solidFill>
                  <a:schemeClr val="bg1"/>
                </a:solidFill>
                <a:latin typeface="Gill Sans MT"/>
                <a:cs typeface="Gill Sans MT"/>
              </a:rPr>
              <a:t> </a:t>
            </a:r>
            <a:r>
              <a:rPr sz="1400" b="1" spc="120" dirty="0">
                <a:solidFill>
                  <a:schemeClr val="bg1"/>
                </a:solidFill>
                <a:latin typeface="Gill Sans MT"/>
                <a:cs typeface="Gill Sans MT"/>
              </a:rPr>
              <a:t>juta/Kel</a:t>
            </a:r>
            <a:r>
              <a:rPr sz="1400" spc="120" dirty="0">
                <a:solidFill>
                  <a:schemeClr val="bg1"/>
                </a:solidFill>
                <a:latin typeface="Tahoma"/>
                <a:cs typeface="Tahoma"/>
              </a:rPr>
              <a:t>.</a:t>
            </a:r>
            <a:endParaRPr sz="140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179309" y="5712100"/>
            <a:ext cx="141478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spcBef>
                <a:spcPts val="100"/>
              </a:spcBef>
            </a:pPr>
            <a:r>
              <a:rPr sz="1400" spc="70" dirty="0">
                <a:solidFill>
                  <a:schemeClr val="bg1"/>
                </a:solidFill>
                <a:latin typeface="Tahoma"/>
                <a:cs typeface="Tahoma"/>
              </a:rPr>
              <a:t>3. </a:t>
            </a:r>
            <a:r>
              <a:rPr sz="1400" spc="35" dirty="0">
                <a:solidFill>
                  <a:schemeClr val="bg1"/>
                </a:solidFill>
                <a:latin typeface="Tahoma"/>
                <a:cs typeface="Tahoma"/>
              </a:rPr>
              <a:t>‘</a:t>
            </a:r>
            <a:r>
              <a:rPr sz="1400" b="1" spc="35" dirty="0">
                <a:solidFill>
                  <a:schemeClr val="bg1"/>
                </a:solidFill>
                <a:latin typeface="Gill Sans MT"/>
                <a:cs typeface="Gill Sans MT"/>
              </a:rPr>
              <a:t>SANGAT  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400" spc="65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400" spc="13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400" spc="65" dirty="0">
                <a:solidFill>
                  <a:schemeClr val="bg1"/>
                </a:solidFill>
                <a:latin typeface="Tahoma"/>
                <a:cs typeface="Tahoma"/>
              </a:rPr>
              <a:t>l</a:t>
            </a: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k</a:t>
            </a:r>
            <a:r>
              <a:rPr sz="1400" spc="13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400" spc="60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k</a:t>
            </a:r>
            <a:r>
              <a:rPr sz="1400" spc="13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endParaRPr sz="140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776969" y="5712100"/>
            <a:ext cx="30727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8120">
              <a:lnSpc>
                <a:spcPct val="100000"/>
              </a:lnSpc>
              <a:spcBef>
                <a:spcPts val="100"/>
              </a:spcBef>
              <a:tabLst>
                <a:tab pos="1476375" algn="l"/>
              </a:tabLst>
            </a:pPr>
            <a:r>
              <a:rPr sz="1400" b="1" spc="65" dirty="0">
                <a:solidFill>
                  <a:schemeClr val="bg1"/>
                </a:solidFill>
                <a:latin typeface="Gill Sans MT"/>
                <a:cs typeface="Gill Sans MT"/>
              </a:rPr>
              <a:t>PERLU	</a:t>
            </a:r>
            <a:r>
              <a:rPr sz="1400" b="1" spc="25" dirty="0">
                <a:solidFill>
                  <a:schemeClr val="bg1"/>
                </a:solidFill>
                <a:latin typeface="Gill Sans MT"/>
                <a:cs typeface="Gill Sans MT"/>
              </a:rPr>
              <a:t>DITINGKATKAN</a:t>
            </a:r>
            <a:r>
              <a:rPr sz="1400" spc="25" dirty="0">
                <a:solidFill>
                  <a:schemeClr val="bg1"/>
                </a:solidFill>
                <a:latin typeface="Tahoma"/>
                <a:cs typeface="Tahoma"/>
              </a:rPr>
              <a:t>’</a:t>
            </a:r>
            <a:endParaRPr sz="1400">
              <a:solidFill>
                <a:schemeClr val="bg1"/>
              </a:solidFill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tabLst>
                <a:tab pos="939165" algn="l"/>
                <a:tab pos="1523365" algn="l"/>
                <a:tab pos="2812415" algn="l"/>
              </a:tabLst>
            </a:pPr>
            <a:r>
              <a:rPr sz="1400" spc="105" dirty="0">
                <a:solidFill>
                  <a:schemeClr val="bg1"/>
                </a:solidFill>
                <a:latin typeface="Tahoma"/>
                <a:cs typeface="Tahoma"/>
              </a:rPr>
              <a:t>un</a:t>
            </a:r>
            <a:r>
              <a:rPr sz="1400" spc="65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1400" spc="114" dirty="0">
                <a:solidFill>
                  <a:schemeClr val="bg1"/>
                </a:solidFill>
                <a:latin typeface="Tahoma"/>
                <a:cs typeface="Tahoma"/>
              </a:rPr>
              <a:t>u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k</a:t>
            </a:r>
            <a:r>
              <a:rPr sz="14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400" b="1" spc="195" dirty="0">
                <a:solidFill>
                  <a:schemeClr val="bg1"/>
                </a:solidFill>
                <a:latin typeface="Gill Sans MT"/>
                <a:cs typeface="Gill Sans MT"/>
              </a:rPr>
              <a:t>62</a:t>
            </a:r>
            <a:r>
              <a:rPr sz="1400" b="1" spc="200" dirty="0">
                <a:solidFill>
                  <a:schemeClr val="bg1"/>
                </a:solidFill>
                <a:latin typeface="Gill Sans MT"/>
                <a:cs typeface="Gill Sans MT"/>
              </a:rPr>
              <a:t>5</a:t>
            </a:r>
            <a:r>
              <a:rPr sz="1400" b="1" dirty="0">
                <a:solidFill>
                  <a:schemeClr val="bg1"/>
                </a:solidFill>
                <a:latin typeface="Gill Sans MT"/>
                <a:cs typeface="Gill Sans MT"/>
              </a:rPr>
              <a:t>	</a:t>
            </a:r>
            <a:r>
              <a:rPr sz="1400" b="1" spc="150" dirty="0">
                <a:solidFill>
                  <a:schemeClr val="bg1"/>
                </a:solidFill>
                <a:latin typeface="Gill Sans MT"/>
                <a:cs typeface="Gill Sans MT"/>
              </a:rPr>
              <a:t>k</a:t>
            </a:r>
            <a:r>
              <a:rPr sz="1400" b="1" spc="125" dirty="0">
                <a:solidFill>
                  <a:schemeClr val="bg1"/>
                </a:solidFill>
                <a:latin typeface="Gill Sans MT"/>
                <a:cs typeface="Gill Sans MT"/>
              </a:rPr>
              <a:t>el</a:t>
            </a:r>
            <a:r>
              <a:rPr sz="1400" b="1" spc="185" dirty="0">
                <a:solidFill>
                  <a:schemeClr val="bg1"/>
                </a:solidFill>
                <a:latin typeface="Gill Sans MT"/>
                <a:cs typeface="Gill Sans MT"/>
              </a:rPr>
              <a:t>u</a:t>
            </a:r>
            <a:r>
              <a:rPr sz="1400" b="1" spc="114" dirty="0">
                <a:solidFill>
                  <a:schemeClr val="bg1"/>
                </a:solidFill>
                <a:latin typeface="Gill Sans MT"/>
                <a:cs typeface="Gill Sans MT"/>
              </a:rPr>
              <a:t>r</a:t>
            </a:r>
            <a:r>
              <a:rPr sz="1400" b="1" spc="145" dirty="0">
                <a:solidFill>
                  <a:schemeClr val="bg1"/>
                </a:solidFill>
                <a:latin typeface="Gill Sans MT"/>
                <a:cs typeface="Gill Sans MT"/>
              </a:rPr>
              <a:t>a</a:t>
            </a:r>
            <a:r>
              <a:rPr sz="1400" b="1" spc="180" dirty="0">
                <a:solidFill>
                  <a:schemeClr val="bg1"/>
                </a:solidFill>
                <a:latin typeface="Gill Sans MT"/>
                <a:cs typeface="Gill Sans MT"/>
              </a:rPr>
              <a:t>h</a:t>
            </a:r>
            <a:r>
              <a:rPr sz="1400" b="1" spc="200" dirty="0">
                <a:solidFill>
                  <a:schemeClr val="bg1"/>
                </a:solidFill>
                <a:latin typeface="Gill Sans MT"/>
                <a:cs typeface="Gill Sans MT"/>
              </a:rPr>
              <a:t>a</a:t>
            </a:r>
            <a:r>
              <a:rPr sz="1400" b="1" spc="180" dirty="0">
                <a:solidFill>
                  <a:schemeClr val="bg1"/>
                </a:solidFill>
                <a:latin typeface="Gill Sans MT"/>
                <a:cs typeface="Gill Sans MT"/>
              </a:rPr>
              <a:t>n</a:t>
            </a:r>
            <a:r>
              <a:rPr sz="1400" b="1" spc="150" dirty="0">
                <a:solidFill>
                  <a:schemeClr val="bg1"/>
                </a:solidFill>
                <a:latin typeface="Gill Sans MT"/>
                <a:cs typeface="Gill Sans MT"/>
              </a:rPr>
              <a:t>,</a:t>
            </a:r>
            <a:r>
              <a:rPr sz="1400" b="1" dirty="0">
                <a:solidFill>
                  <a:schemeClr val="bg1"/>
                </a:solidFill>
                <a:latin typeface="Gill Sans MT"/>
                <a:cs typeface="Gill Sans MT"/>
              </a:rPr>
              <a:t>	</a:t>
            </a:r>
            <a:r>
              <a:rPr sz="1400" b="1" spc="195" dirty="0">
                <a:solidFill>
                  <a:schemeClr val="bg1"/>
                </a:solidFill>
                <a:latin typeface="Gill Sans MT"/>
                <a:cs typeface="Gill Sans MT"/>
              </a:rPr>
              <a:t>6</a:t>
            </a:r>
            <a:r>
              <a:rPr sz="1400" b="1" spc="200" dirty="0">
                <a:solidFill>
                  <a:schemeClr val="bg1"/>
                </a:solidFill>
                <a:latin typeface="Gill Sans MT"/>
                <a:cs typeface="Gill Sans MT"/>
              </a:rPr>
              <a:t>2</a:t>
            </a:r>
            <a:endParaRPr sz="1400">
              <a:solidFill>
                <a:schemeClr val="bg1"/>
              </a:solidFill>
              <a:latin typeface="Gill Sans MT"/>
              <a:cs typeface="Gill Sans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453630" y="6138820"/>
            <a:ext cx="415099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135" dirty="0">
                <a:solidFill>
                  <a:schemeClr val="bg1"/>
                </a:solidFill>
                <a:latin typeface="Gill Sans MT"/>
                <a:cs typeface="Gill Sans MT"/>
              </a:rPr>
              <a:t>Kab/Kota </a:t>
            </a:r>
            <a:r>
              <a:rPr sz="1400" spc="110" dirty="0">
                <a:solidFill>
                  <a:schemeClr val="bg1"/>
                </a:solidFill>
                <a:latin typeface="Tahoma"/>
                <a:cs typeface="Tahoma"/>
              </a:rPr>
              <a:t>dengan </a:t>
            </a:r>
            <a:r>
              <a:rPr sz="1400" spc="100" dirty="0">
                <a:solidFill>
                  <a:schemeClr val="bg1"/>
                </a:solidFill>
                <a:latin typeface="Tahoma"/>
                <a:cs typeface="Tahoma"/>
              </a:rPr>
              <a:t>alokasi </a:t>
            </a:r>
            <a:r>
              <a:rPr sz="1400" b="1" spc="180" dirty="0">
                <a:solidFill>
                  <a:schemeClr val="bg1"/>
                </a:solidFill>
                <a:latin typeface="Gill Sans MT"/>
                <a:cs typeface="Gill Sans MT"/>
              </a:rPr>
              <a:t>Rp384,0</a:t>
            </a:r>
            <a:r>
              <a:rPr sz="1400" b="1" spc="-125" dirty="0">
                <a:solidFill>
                  <a:schemeClr val="bg1"/>
                </a:solidFill>
                <a:latin typeface="Gill Sans MT"/>
                <a:cs typeface="Gill Sans MT"/>
              </a:rPr>
              <a:t> </a:t>
            </a:r>
            <a:r>
              <a:rPr sz="1400" b="1" spc="130" dirty="0">
                <a:solidFill>
                  <a:schemeClr val="bg1"/>
                </a:solidFill>
                <a:latin typeface="Gill Sans MT"/>
                <a:cs typeface="Gill Sans MT"/>
              </a:rPr>
              <a:t>juta/Kel.</a:t>
            </a:r>
            <a:endParaRPr sz="1400">
              <a:solidFill>
                <a:schemeClr val="bg1"/>
              </a:solidFill>
              <a:latin typeface="Gill Sans MT"/>
              <a:cs typeface="Gill Sans MT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787640" y="2003700"/>
            <a:ext cx="3491229" cy="367030"/>
          </a:xfrm>
          <a:custGeom>
            <a:avLst/>
            <a:gdLst/>
            <a:ahLst/>
            <a:cxnLst/>
            <a:rect l="l" t="t" r="r" b="b"/>
            <a:pathLst>
              <a:path w="3491229" h="367030">
                <a:moveTo>
                  <a:pt x="3350259" y="0"/>
                </a:moveTo>
                <a:lnTo>
                  <a:pt x="140969" y="0"/>
                </a:lnTo>
                <a:lnTo>
                  <a:pt x="86260" y="4881"/>
                </a:lnTo>
                <a:lnTo>
                  <a:pt x="41433" y="18097"/>
                </a:lnTo>
                <a:lnTo>
                  <a:pt x="11132" y="37504"/>
                </a:lnTo>
                <a:lnTo>
                  <a:pt x="0" y="60960"/>
                </a:lnTo>
                <a:lnTo>
                  <a:pt x="0" y="306069"/>
                </a:lnTo>
                <a:lnTo>
                  <a:pt x="11132" y="330061"/>
                </a:lnTo>
                <a:lnTo>
                  <a:pt x="41433" y="349408"/>
                </a:lnTo>
                <a:lnTo>
                  <a:pt x="86260" y="362327"/>
                </a:lnTo>
                <a:lnTo>
                  <a:pt x="140969" y="367029"/>
                </a:lnTo>
                <a:lnTo>
                  <a:pt x="3350259" y="367029"/>
                </a:lnTo>
                <a:lnTo>
                  <a:pt x="3404969" y="362327"/>
                </a:lnTo>
                <a:lnTo>
                  <a:pt x="3449796" y="349408"/>
                </a:lnTo>
                <a:lnTo>
                  <a:pt x="3480097" y="330061"/>
                </a:lnTo>
                <a:lnTo>
                  <a:pt x="3491229" y="306069"/>
                </a:lnTo>
                <a:lnTo>
                  <a:pt x="3491229" y="60960"/>
                </a:lnTo>
                <a:lnTo>
                  <a:pt x="3480097" y="37504"/>
                </a:lnTo>
                <a:lnTo>
                  <a:pt x="3449796" y="18097"/>
                </a:lnTo>
                <a:lnTo>
                  <a:pt x="3404969" y="4881"/>
                </a:lnTo>
                <a:lnTo>
                  <a:pt x="33502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787640" y="2003700"/>
            <a:ext cx="3491229" cy="367030"/>
          </a:xfrm>
          <a:custGeom>
            <a:avLst/>
            <a:gdLst/>
            <a:ahLst/>
            <a:cxnLst/>
            <a:rect l="l" t="t" r="r" b="b"/>
            <a:pathLst>
              <a:path w="3491229" h="367030">
                <a:moveTo>
                  <a:pt x="0" y="60960"/>
                </a:moveTo>
                <a:lnTo>
                  <a:pt x="11132" y="37504"/>
                </a:lnTo>
                <a:lnTo>
                  <a:pt x="41433" y="18097"/>
                </a:lnTo>
                <a:lnTo>
                  <a:pt x="86260" y="4881"/>
                </a:lnTo>
                <a:lnTo>
                  <a:pt x="140969" y="0"/>
                </a:lnTo>
                <a:lnTo>
                  <a:pt x="3350259" y="0"/>
                </a:lnTo>
                <a:lnTo>
                  <a:pt x="3404969" y="4881"/>
                </a:lnTo>
                <a:lnTo>
                  <a:pt x="3449796" y="18097"/>
                </a:lnTo>
                <a:lnTo>
                  <a:pt x="3480097" y="37504"/>
                </a:lnTo>
                <a:lnTo>
                  <a:pt x="3491229" y="60960"/>
                </a:lnTo>
                <a:lnTo>
                  <a:pt x="3491229" y="306069"/>
                </a:lnTo>
                <a:lnTo>
                  <a:pt x="3480097" y="330061"/>
                </a:lnTo>
                <a:lnTo>
                  <a:pt x="3449796" y="349408"/>
                </a:lnTo>
                <a:lnTo>
                  <a:pt x="3404969" y="362327"/>
                </a:lnTo>
                <a:lnTo>
                  <a:pt x="3350259" y="367029"/>
                </a:lnTo>
                <a:lnTo>
                  <a:pt x="140969" y="367029"/>
                </a:lnTo>
                <a:lnTo>
                  <a:pt x="86260" y="362327"/>
                </a:lnTo>
                <a:lnTo>
                  <a:pt x="41433" y="349408"/>
                </a:lnTo>
                <a:lnTo>
                  <a:pt x="11132" y="330061"/>
                </a:lnTo>
                <a:lnTo>
                  <a:pt x="0" y="306069"/>
                </a:lnTo>
                <a:lnTo>
                  <a:pt x="0" y="60960"/>
                </a:lnTo>
                <a:close/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787640" y="20037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1278869" y="23707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8444230" y="2068470"/>
            <a:ext cx="21761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PERHITUNGAN</a:t>
            </a:r>
            <a:r>
              <a:rPr sz="14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ALOKASI</a:t>
            </a:r>
            <a:endParaRPr sz="14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7101840" y="333650"/>
            <a:ext cx="4824730" cy="1367790"/>
          </a:xfrm>
          <a:custGeom>
            <a:avLst/>
            <a:gdLst/>
            <a:ahLst/>
            <a:cxnLst/>
            <a:rect l="l" t="t" r="r" b="b"/>
            <a:pathLst>
              <a:path w="4824730" h="1367789">
                <a:moveTo>
                  <a:pt x="2413000" y="1367790"/>
                </a:moveTo>
                <a:lnTo>
                  <a:pt x="0" y="1367790"/>
                </a:lnTo>
                <a:lnTo>
                  <a:pt x="0" y="0"/>
                </a:lnTo>
                <a:lnTo>
                  <a:pt x="4824730" y="0"/>
                </a:lnTo>
                <a:lnTo>
                  <a:pt x="4824730" y="1367790"/>
                </a:lnTo>
                <a:lnTo>
                  <a:pt x="2413000" y="136779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7179309" y="535580"/>
            <a:ext cx="4579620" cy="1029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ts val="1914"/>
              </a:lnSpc>
              <a:spcBef>
                <a:spcPts val="100"/>
              </a:spcBef>
              <a:buFont typeface="Symbol"/>
              <a:buChar char=""/>
              <a:tabLst>
                <a:tab pos="287020" algn="l"/>
              </a:tabLst>
            </a:pPr>
            <a:r>
              <a:rPr sz="1600" spc="110" dirty="0">
                <a:latin typeface="Tahoma"/>
                <a:cs typeface="Tahoma"/>
              </a:rPr>
              <a:t>Penyaluran </a:t>
            </a:r>
            <a:r>
              <a:rPr sz="1600" spc="125" dirty="0">
                <a:latin typeface="Tahoma"/>
                <a:cs typeface="Tahoma"/>
              </a:rPr>
              <a:t>DAU Tambahan </a:t>
            </a:r>
            <a:r>
              <a:rPr sz="1600" spc="100" dirty="0">
                <a:latin typeface="Tahoma"/>
                <a:cs typeface="Tahoma"/>
              </a:rPr>
              <a:t>diatur</a:t>
            </a:r>
            <a:r>
              <a:rPr sz="1600" spc="605" dirty="0">
                <a:latin typeface="Tahoma"/>
                <a:cs typeface="Tahoma"/>
              </a:rPr>
              <a:t> </a:t>
            </a:r>
            <a:r>
              <a:rPr sz="1600" spc="135" dirty="0">
                <a:latin typeface="Tahoma"/>
                <a:cs typeface="Tahoma"/>
              </a:rPr>
              <a:t>dalam</a:t>
            </a:r>
            <a:endParaRPr sz="1600">
              <a:latin typeface="Tahoma"/>
              <a:cs typeface="Tahoma"/>
            </a:endParaRPr>
          </a:p>
          <a:p>
            <a:pPr marL="287020">
              <a:lnSpc>
                <a:spcPts val="2155"/>
              </a:lnSpc>
            </a:pPr>
            <a:r>
              <a:rPr sz="1800" b="1" spc="140" dirty="0">
                <a:solidFill>
                  <a:srgbClr val="FF0000"/>
                </a:solidFill>
                <a:latin typeface="Gill Sans MT"/>
                <a:cs typeface="Gill Sans MT"/>
              </a:rPr>
              <a:t>PMK</a:t>
            </a:r>
            <a:r>
              <a:rPr sz="1800" b="1" spc="114" dirty="0">
                <a:solidFill>
                  <a:srgbClr val="FF0000"/>
                </a:solidFill>
                <a:latin typeface="Gill Sans MT"/>
                <a:cs typeface="Gill Sans MT"/>
              </a:rPr>
              <a:t> </a:t>
            </a:r>
            <a:r>
              <a:rPr sz="1800" b="1" spc="210" dirty="0">
                <a:solidFill>
                  <a:srgbClr val="FF0000"/>
                </a:solidFill>
                <a:latin typeface="Gill Sans MT"/>
                <a:cs typeface="Gill Sans MT"/>
              </a:rPr>
              <a:t>187/PMK.07/2018</a:t>
            </a:r>
            <a:endParaRPr sz="1800">
              <a:latin typeface="Gill Sans MT"/>
              <a:cs typeface="Gill Sans MT"/>
            </a:endParaRPr>
          </a:p>
          <a:p>
            <a:pPr marL="287020" indent="-274320">
              <a:lnSpc>
                <a:spcPct val="100000"/>
              </a:lnSpc>
              <a:buFont typeface="Symbol"/>
              <a:buChar char=""/>
              <a:tabLst>
                <a:tab pos="287020" algn="l"/>
              </a:tabLst>
            </a:pPr>
            <a:r>
              <a:rPr sz="1600" spc="130" dirty="0">
                <a:latin typeface="Tahoma"/>
                <a:cs typeface="Tahoma"/>
              </a:rPr>
              <a:t>Mekanisme </a:t>
            </a:r>
            <a:r>
              <a:rPr sz="1600" spc="114" dirty="0">
                <a:latin typeface="Tahoma"/>
                <a:cs typeface="Tahoma"/>
              </a:rPr>
              <a:t>penyaluran </a:t>
            </a:r>
            <a:r>
              <a:rPr sz="1600" spc="110" dirty="0">
                <a:latin typeface="Tahoma"/>
                <a:cs typeface="Tahoma"/>
              </a:rPr>
              <a:t>diusulkan</a:t>
            </a:r>
            <a:r>
              <a:rPr sz="1600" spc="310" dirty="0">
                <a:latin typeface="Tahoma"/>
                <a:cs typeface="Tahoma"/>
              </a:rPr>
              <a:t> </a:t>
            </a:r>
            <a:r>
              <a:rPr sz="1600" spc="114" dirty="0">
                <a:latin typeface="Tahoma"/>
                <a:cs typeface="Tahoma"/>
              </a:rPr>
              <a:t>melalui</a:t>
            </a:r>
            <a:endParaRPr sz="1600">
              <a:latin typeface="Tahoma"/>
              <a:cs typeface="Tahoma"/>
            </a:endParaRPr>
          </a:p>
          <a:p>
            <a:pPr marL="287020">
              <a:lnSpc>
                <a:spcPct val="100000"/>
              </a:lnSpc>
              <a:tabLst>
                <a:tab pos="568325" algn="l"/>
              </a:tabLst>
            </a:pPr>
            <a:r>
              <a:rPr sz="1600" b="1" spc="229" dirty="0">
                <a:latin typeface="Gill Sans MT"/>
                <a:cs typeface="Gill Sans MT"/>
              </a:rPr>
              <a:t>2	</a:t>
            </a:r>
            <a:r>
              <a:rPr sz="1600" b="1" spc="20" dirty="0">
                <a:latin typeface="Gill Sans MT"/>
                <a:cs typeface="Gill Sans MT"/>
              </a:rPr>
              <a:t>TAHAPAN.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7632700" y="148230"/>
            <a:ext cx="3790950" cy="359410"/>
          </a:xfrm>
          <a:custGeom>
            <a:avLst/>
            <a:gdLst/>
            <a:ahLst/>
            <a:cxnLst/>
            <a:rect l="l" t="t" r="r" b="b"/>
            <a:pathLst>
              <a:path w="3790950" h="359409">
                <a:moveTo>
                  <a:pt x="3638550" y="0"/>
                </a:moveTo>
                <a:lnTo>
                  <a:pt x="152400" y="0"/>
                </a:lnTo>
                <a:lnTo>
                  <a:pt x="93225" y="4683"/>
                </a:lnTo>
                <a:lnTo>
                  <a:pt x="44767" y="17462"/>
                </a:lnTo>
                <a:lnTo>
                  <a:pt x="12025" y="36433"/>
                </a:lnTo>
                <a:lnTo>
                  <a:pt x="0" y="59689"/>
                </a:lnTo>
                <a:lnTo>
                  <a:pt x="0" y="298449"/>
                </a:lnTo>
                <a:lnTo>
                  <a:pt x="12025" y="322441"/>
                </a:lnTo>
                <a:lnTo>
                  <a:pt x="44767" y="341788"/>
                </a:lnTo>
                <a:lnTo>
                  <a:pt x="93225" y="354707"/>
                </a:lnTo>
                <a:lnTo>
                  <a:pt x="152400" y="359409"/>
                </a:lnTo>
                <a:lnTo>
                  <a:pt x="3638550" y="359409"/>
                </a:lnTo>
                <a:lnTo>
                  <a:pt x="3697724" y="354707"/>
                </a:lnTo>
                <a:lnTo>
                  <a:pt x="3746182" y="341788"/>
                </a:lnTo>
                <a:lnTo>
                  <a:pt x="3778924" y="322441"/>
                </a:lnTo>
                <a:lnTo>
                  <a:pt x="3790950" y="298449"/>
                </a:lnTo>
                <a:lnTo>
                  <a:pt x="3790950" y="59689"/>
                </a:lnTo>
                <a:lnTo>
                  <a:pt x="3778924" y="36433"/>
                </a:lnTo>
                <a:lnTo>
                  <a:pt x="3746182" y="17462"/>
                </a:lnTo>
                <a:lnTo>
                  <a:pt x="3697724" y="4683"/>
                </a:lnTo>
                <a:lnTo>
                  <a:pt x="363855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632700" y="148230"/>
            <a:ext cx="3790950" cy="359410"/>
          </a:xfrm>
          <a:custGeom>
            <a:avLst/>
            <a:gdLst/>
            <a:ahLst/>
            <a:cxnLst/>
            <a:rect l="l" t="t" r="r" b="b"/>
            <a:pathLst>
              <a:path w="3790950" h="359409">
                <a:moveTo>
                  <a:pt x="0" y="59689"/>
                </a:moveTo>
                <a:lnTo>
                  <a:pt x="12025" y="36433"/>
                </a:lnTo>
                <a:lnTo>
                  <a:pt x="44767" y="17462"/>
                </a:lnTo>
                <a:lnTo>
                  <a:pt x="93225" y="4683"/>
                </a:lnTo>
                <a:lnTo>
                  <a:pt x="152400" y="0"/>
                </a:lnTo>
                <a:lnTo>
                  <a:pt x="3638550" y="0"/>
                </a:lnTo>
                <a:lnTo>
                  <a:pt x="3697724" y="4683"/>
                </a:lnTo>
                <a:lnTo>
                  <a:pt x="3746182" y="17462"/>
                </a:lnTo>
                <a:lnTo>
                  <a:pt x="3778924" y="36433"/>
                </a:lnTo>
                <a:lnTo>
                  <a:pt x="3790950" y="59689"/>
                </a:lnTo>
                <a:lnTo>
                  <a:pt x="3790950" y="298449"/>
                </a:lnTo>
                <a:lnTo>
                  <a:pt x="3778924" y="322441"/>
                </a:lnTo>
                <a:lnTo>
                  <a:pt x="3746182" y="341788"/>
                </a:lnTo>
                <a:lnTo>
                  <a:pt x="3697724" y="354707"/>
                </a:lnTo>
                <a:lnTo>
                  <a:pt x="3638550" y="359409"/>
                </a:lnTo>
                <a:lnTo>
                  <a:pt x="152400" y="359409"/>
                </a:lnTo>
                <a:lnTo>
                  <a:pt x="93225" y="354707"/>
                </a:lnTo>
                <a:lnTo>
                  <a:pt x="44767" y="341788"/>
                </a:lnTo>
                <a:lnTo>
                  <a:pt x="12025" y="322441"/>
                </a:lnTo>
                <a:lnTo>
                  <a:pt x="0" y="298449"/>
                </a:lnTo>
                <a:lnTo>
                  <a:pt x="0" y="59689"/>
                </a:lnTo>
                <a:close/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632700" y="1482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1423650" y="5076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8DB3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8898890" y="209190"/>
            <a:ext cx="12585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3718559" y="2925720"/>
            <a:ext cx="2807970" cy="791210"/>
          </a:xfrm>
          <a:custGeom>
            <a:avLst/>
            <a:gdLst/>
            <a:ahLst/>
            <a:cxnLst/>
            <a:rect l="l" t="t" r="r" b="b"/>
            <a:pathLst>
              <a:path w="2807970" h="791210">
                <a:moveTo>
                  <a:pt x="2675890" y="0"/>
                </a:moveTo>
                <a:lnTo>
                  <a:pt x="130810" y="0"/>
                </a:lnTo>
                <a:lnTo>
                  <a:pt x="82510" y="11152"/>
                </a:lnTo>
                <a:lnTo>
                  <a:pt x="40639" y="40640"/>
                </a:lnTo>
                <a:lnTo>
                  <a:pt x="11152" y="82510"/>
                </a:lnTo>
                <a:lnTo>
                  <a:pt x="0" y="130810"/>
                </a:lnTo>
                <a:lnTo>
                  <a:pt x="0" y="659130"/>
                </a:lnTo>
                <a:lnTo>
                  <a:pt x="11152" y="707628"/>
                </a:lnTo>
                <a:lnTo>
                  <a:pt x="40639" y="749935"/>
                </a:lnTo>
                <a:lnTo>
                  <a:pt x="82510" y="779859"/>
                </a:lnTo>
                <a:lnTo>
                  <a:pt x="130810" y="791210"/>
                </a:lnTo>
                <a:lnTo>
                  <a:pt x="2675890" y="791210"/>
                </a:lnTo>
                <a:lnTo>
                  <a:pt x="2724388" y="779859"/>
                </a:lnTo>
                <a:lnTo>
                  <a:pt x="2766694" y="749935"/>
                </a:lnTo>
                <a:lnTo>
                  <a:pt x="2796619" y="707628"/>
                </a:lnTo>
                <a:lnTo>
                  <a:pt x="2807969" y="659130"/>
                </a:lnTo>
                <a:lnTo>
                  <a:pt x="2807969" y="130810"/>
                </a:lnTo>
                <a:lnTo>
                  <a:pt x="2796619" y="82510"/>
                </a:lnTo>
                <a:lnTo>
                  <a:pt x="2766695" y="40640"/>
                </a:lnTo>
                <a:lnTo>
                  <a:pt x="2724388" y="11152"/>
                </a:lnTo>
                <a:lnTo>
                  <a:pt x="2675890" y="0"/>
                </a:lnTo>
                <a:close/>
              </a:path>
            </a:pathLst>
          </a:custGeom>
          <a:solidFill>
            <a:srgbClr val="8DB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718559" y="2925720"/>
            <a:ext cx="2807970" cy="791210"/>
          </a:xfrm>
          <a:custGeom>
            <a:avLst/>
            <a:gdLst/>
            <a:ahLst/>
            <a:cxnLst/>
            <a:rect l="l" t="t" r="r" b="b"/>
            <a:pathLst>
              <a:path w="2807970" h="791210">
                <a:moveTo>
                  <a:pt x="130810" y="0"/>
                </a:moveTo>
                <a:lnTo>
                  <a:pt x="82510" y="11152"/>
                </a:lnTo>
                <a:lnTo>
                  <a:pt x="40639" y="40640"/>
                </a:lnTo>
                <a:lnTo>
                  <a:pt x="11152" y="82510"/>
                </a:lnTo>
                <a:lnTo>
                  <a:pt x="0" y="130810"/>
                </a:lnTo>
                <a:lnTo>
                  <a:pt x="0" y="659130"/>
                </a:lnTo>
                <a:lnTo>
                  <a:pt x="11152" y="707628"/>
                </a:lnTo>
                <a:lnTo>
                  <a:pt x="40639" y="749935"/>
                </a:lnTo>
                <a:lnTo>
                  <a:pt x="82510" y="779859"/>
                </a:lnTo>
                <a:lnTo>
                  <a:pt x="130810" y="791210"/>
                </a:lnTo>
                <a:lnTo>
                  <a:pt x="2675890" y="791210"/>
                </a:lnTo>
                <a:lnTo>
                  <a:pt x="2724388" y="779859"/>
                </a:lnTo>
                <a:lnTo>
                  <a:pt x="2766694" y="749935"/>
                </a:lnTo>
                <a:lnTo>
                  <a:pt x="2796619" y="707628"/>
                </a:lnTo>
                <a:lnTo>
                  <a:pt x="2807969" y="659130"/>
                </a:lnTo>
                <a:lnTo>
                  <a:pt x="2807969" y="130810"/>
                </a:lnTo>
                <a:lnTo>
                  <a:pt x="2796619" y="82510"/>
                </a:lnTo>
                <a:lnTo>
                  <a:pt x="2766695" y="40639"/>
                </a:lnTo>
                <a:lnTo>
                  <a:pt x="2724388" y="11152"/>
                </a:lnTo>
                <a:lnTo>
                  <a:pt x="2675890" y="0"/>
                </a:lnTo>
                <a:lnTo>
                  <a:pt x="13081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718559" y="29257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526530" y="37169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4310379" y="2896510"/>
            <a:ext cx="162179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spc="-630" dirty="0">
                <a:latin typeface="Arial"/>
                <a:cs typeface="Arial"/>
              </a:rPr>
              <a:t>A</a:t>
            </a:r>
            <a:r>
              <a:rPr sz="5400" b="1" spc="-775" dirty="0">
                <a:latin typeface="Arial"/>
                <a:cs typeface="Arial"/>
              </a:rPr>
              <a:t>P</a:t>
            </a:r>
            <a:r>
              <a:rPr sz="5400" b="1" spc="-844" dirty="0">
                <a:latin typeface="Arial"/>
                <a:cs typeface="Arial"/>
              </a:rPr>
              <a:t>B</a:t>
            </a:r>
            <a:r>
              <a:rPr sz="5400" b="1" spc="-500" dirty="0">
                <a:latin typeface="Arial"/>
                <a:cs typeface="Arial"/>
              </a:rPr>
              <a:t>D</a:t>
            </a:r>
            <a:endParaRPr sz="54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406400" y="4179210"/>
            <a:ext cx="4823460" cy="2526390"/>
          </a:xfrm>
          <a:custGeom>
            <a:avLst/>
            <a:gdLst/>
            <a:ahLst/>
            <a:cxnLst/>
            <a:rect l="l" t="t" r="r" b="b"/>
            <a:pathLst>
              <a:path w="4823460" h="2419350">
                <a:moveTo>
                  <a:pt x="2411730" y="2419349"/>
                </a:moveTo>
                <a:lnTo>
                  <a:pt x="0" y="2419349"/>
                </a:lnTo>
                <a:lnTo>
                  <a:pt x="0" y="0"/>
                </a:lnTo>
                <a:lnTo>
                  <a:pt x="4823460" y="0"/>
                </a:lnTo>
                <a:lnTo>
                  <a:pt x="4823460" y="2419349"/>
                </a:lnTo>
                <a:lnTo>
                  <a:pt x="2411730" y="2419349"/>
                </a:lnTo>
                <a:close/>
              </a:path>
            </a:pathLst>
          </a:custGeom>
          <a:ln w="25518">
            <a:solidFill>
              <a:srgbClr val="006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92200" y="4006490"/>
            <a:ext cx="3491229" cy="317500"/>
          </a:xfrm>
          <a:custGeom>
            <a:avLst/>
            <a:gdLst/>
            <a:ahLst/>
            <a:cxnLst/>
            <a:rect l="l" t="t" r="r" b="b"/>
            <a:pathLst>
              <a:path w="3491229" h="317500">
                <a:moveTo>
                  <a:pt x="3350260" y="0"/>
                </a:moveTo>
                <a:lnTo>
                  <a:pt x="140969" y="0"/>
                </a:lnTo>
                <a:lnTo>
                  <a:pt x="85725" y="4028"/>
                </a:lnTo>
                <a:lnTo>
                  <a:pt x="40957" y="15081"/>
                </a:lnTo>
                <a:lnTo>
                  <a:pt x="10953" y="31611"/>
                </a:lnTo>
                <a:lnTo>
                  <a:pt x="0" y="52069"/>
                </a:lnTo>
                <a:lnTo>
                  <a:pt x="0" y="264160"/>
                </a:lnTo>
                <a:lnTo>
                  <a:pt x="10953" y="284817"/>
                </a:lnTo>
                <a:lnTo>
                  <a:pt x="40957" y="301783"/>
                </a:lnTo>
                <a:lnTo>
                  <a:pt x="85725" y="313273"/>
                </a:lnTo>
                <a:lnTo>
                  <a:pt x="140969" y="317500"/>
                </a:lnTo>
                <a:lnTo>
                  <a:pt x="3350260" y="317500"/>
                </a:lnTo>
                <a:lnTo>
                  <a:pt x="3404969" y="313273"/>
                </a:lnTo>
                <a:lnTo>
                  <a:pt x="3449796" y="301783"/>
                </a:lnTo>
                <a:lnTo>
                  <a:pt x="3480097" y="284817"/>
                </a:lnTo>
                <a:lnTo>
                  <a:pt x="3491229" y="264160"/>
                </a:lnTo>
                <a:lnTo>
                  <a:pt x="3491229" y="52069"/>
                </a:lnTo>
                <a:lnTo>
                  <a:pt x="3480097" y="31611"/>
                </a:lnTo>
                <a:lnTo>
                  <a:pt x="3449796" y="15081"/>
                </a:lnTo>
                <a:lnTo>
                  <a:pt x="3404969" y="4028"/>
                </a:lnTo>
                <a:lnTo>
                  <a:pt x="3350260" y="0"/>
                </a:lnTo>
                <a:close/>
              </a:path>
            </a:pathLst>
          </a:custGeom>
          <a:solidFill>
            <a:srgbClr val="8DB3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92200" y="4006490"/>
            <a:ext cx="3491229" cy="317500"/>
          </a:xfrm>
          <a:custGeom>
            <a:avLst/>
            <a:gdLst/>
            <a:ahLst/>
            <a:cxnLst/>
            <a:rect l="l" t="t" r="r" b="b"/>
            <a:pathLst>
              <a:path w="3491229" h="317500">
                <a:moveTo>
                  <a:pt x="0" y="52069"/>
                </a:moveTo>
                <a:lnTo>
                  <a:pt x="10953" y="31611"/>
                </a:lnTo>
                <a:lnTo>
                  <a:pt x="40957" y="15081"/>
                </a:lnTo>
                <a:lnTo>
                  <a:pt x="85725" y="4028"/>
                </a:lnTo>
                <a:lnTo>
                  <a:pt x="140969" y="0"/>
                </a:lnTo>
                <a:lnTo>
                  <a:pt x="3350260" y="0"/>
                </a:lnTo>
                <a:lnTo>
                  <a:pt x="3404969" y="4028"/>
                </a:lnTo>
                <a:lnTo>
                  <a:pt x="3449796" y="15081"/>
                </a:lnTo>
                <a:lnTo>
                  <a:pt x="3480097" y="31611"/>
                </a:lnTo>
                <a:lnTo>
                  <a:pt x="3491229" y="52069"/>
                </a:lnTo>
                <a:lnTo>
                  <a:pt x="3491229" y="264160"/>
                </a:lnTo>
                <a:lnTo>
                  <a:pt x="3480097" y="284817"/>
                </a:lnTo>
                <a:lnTo>
                  <a:pt x="3449796" y="301783"/>
                </a:lnTo>
                <a:lnTo>
                  <a:pt x="3404969" y="313273"/>
                </a:lnTo>
                <a:lnTo>
                  <a:pt x="3350260" y="317500"/>
                </a:lnTo>
                <a:lnTo>
                  <a:pt x="140969" y="317500"/>
                </a:lnTo>
                <a:lnTo>
                  <a:pt x="85725" y="313273"/>
                </a:lnTo>
                <a:lnTo>
                  <a:pt x="40957" y="301783"/>
                </a:lnTo>
                <a:lnTo>
                  <a:pt x="10953" y="284817"/>
                </a:lnTo>
                <a:lnTo>
                  <a:pt x="0" y="264160"/>
                </a:lnTo>
                <a:lnTo>
                  <a:pt x="0" y="52069"/>
                </a:lnTo>
                <a:close/>
              </a:path>
            </a:pathLst>
          </a:custGeom>
          <a:ln w="25518">
            <a:solidFill>
              <a:srgbClr val="4E80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92200" y="40064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80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583429" y="43239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80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1747520" y="4045860"/>
            <a:ext cx="21767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Arial"/>
                <a:cs typeface="Arial"/>
              </a:rPr>
              <a:t>PERHITUNGAN</a:t>
            </a:r>
            <a:r>
              <a:rPr sz="1400" b="1" spc="-6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ALOKASI</a:t>
            </a:r>
            <a:endParaRPr sz="14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54990" y="4312560"/>
            <a:ext cx="4453890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</a:pPr>
            <a:r>
              <a:rPr sz="1300" spc="65" dirty="0">
                <a:solidFill>
                  <a:schemeClr val="bg1"/>
                </a:solidFill>
                <a:latin typeface="Tahoma"/>
                <a:cs typeface="Tahoma"/>
              </a:rPr>
              <a:t>1.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Untuk 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daerah 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kota 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yang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tidak 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memiliki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desa,  alokasi 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anggaran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paling sedikit </a:t>
            </a:r>
            <a:r>
              <a:rPr sz="1300" spc="40" dirty="0">
                <a:solidFill>
                  <a:schemeClr val="bg1"/>
                </a:solidFill>
                <a:latin typeface="Tahoma"/>
                <a:cs typeface="Tahoma"/>
              </a:rPr>
              <a:t>5% </a:t>
            </a:r>
            <a:r>
              <a:rPr sz="1300" spc="75" dirty="0">
                <a:solidFill>
                  <a:schemeClr val="bg1"/>
                </a:solidFill>
                <a:latin typeface="Tahoma"/>
                <a:cs typeface="Tahoma"/>
              </a:rPr>
              <a:t>(lima 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persen)  dari</a:t>
            </a:r>
            <a:r>
              <a:rPr sz="1300" spc="2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APBD</a:t>
            </a:r>
            <a:r>
              <a:rPr sz="1300" spc="2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setelah</a:t>
            </a:r>
            <a:r>
              <a:rPr sz="1300" spc="1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dikurangi</a:t>
            </a:r>
            <a:r>
              <a:rPr sz="1300" spc="2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dana</a:t>
            </a:r>
            <a:r>
              <a:rPr sz="1300" spc="1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alokasi</a:t>
            </a:r>
            <a:r>
              <a:rPr sz="1300" spc="2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khusus, 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ditambah 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DAU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Tambahan 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yang</a:t>
            </a:r>
            <a:r>
              <a:rPr sz="1300" spc="50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ditetapkan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897889" y="5105040"/>
            <a:ext cx="3357245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sesuai Undang-Undang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mengenai</a:t>
            </a:r>
            <a:r>
              <a:rPr sz="1300" spc="-22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APBN</a:t>
            </a:r>
            <a:r>
              <a:rPr sz="1300" spc="80" dirty="0">
                <a:latin typeface="Tahoma"/>
                <a:cs typeface="Tahoma"/>
              </a:rPr>
              <a:t>.</a:t>
            </a:r>
            <a:endParaRPr sz="1300" dirty="0">
              <a:latin typeface="Tahoma"/>
              <a:cs typeface="Tahoma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54990" y="5303160"/>
            <a:ext cx="4452620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089025" algn="l"/>
                <a:tab pos="1929764" algn="l"/>
                <a:tab pos="3070225" algn="l"/>
                <a:tab pos="3740150" algn="l"/>
              </a:tabLst>
            </a:pPr>
            <a:r>
              <a:rPr sz="1300" spc="65" dirty="0">
                <a:solidFill>
                  <a:schemeClr val="bg1"/>
                </a:solidFill>
                <a:latin typeface="Tahoma"/>
                <a:cs typeface="Tahoma"/>
              </a:rPr>
              <a:t>2.	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untuk	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daerah	kabupaten	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yang	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memiliki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897889" y="5501280"/>
            <a:ext cx="4109720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Kelurahan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dan 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kota 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yang 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memiliki 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desa,</a:t>
            </a:r>
            <a:r>
              <a:rPr sz="1300" spc="18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alokasi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897889" y="5699400"/>
            <a:ext cx="4109720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anggaran 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Kelurahan paling sedikit 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sebesar</a:t>
            </a:r>
            <a:r>
              <a:rPr sz="1300" spc="43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dana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897889" y="5897520"/>
            <a:ext cx="4109085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3245" algn="l"/>
                <a:tab pos="1468120" algn="l"/>
                <a:tab pos="2035175" algn="l"/>
                <a:tab pos="2883535" algn="l"/>
                <a:tab pos="3393440" algn="l"/>
                <a:tab pos="3945254" algn="l"/>
              </a:tabLst>
            </a:pP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de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65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60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h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ya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50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300" spc="65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60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1300" spc="45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300" spc="175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1300" spc="45" dirty="0">
                <a:solidFill>
                  <a:schemeClr val="bg1"/>
                </a:solidFill>
                <a:latin typeface="Tahoma"/>
                <a:cs typeface="Tahoma"/>
              </a:rPr>
              <a:t>l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h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60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897889" y="6095640"/>
            <a:ext cx="4110354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kabupaten/kota,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ditambah 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DAU 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Tambahan</a:t>
            </a:r>
            <a:r>
              <a:rPr sz="1300" spc="43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yang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897889" y="6292490"/>
            <a:ext cx="4109720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071880" algn="l"/>
                <a:tab pos="1766570" algn="l"/>
                <a:tab pos="3276600" algn="l"/>
              </a:tabLst>
            </a:pP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50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300" spc="65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65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ap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k</a:t>
            </a:r>
            <a:r>
              <a:rPr sz="1300" spc="11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spc="95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85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u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spc="60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Un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1300" spc="-5" dirty="0">
                <a:solidFill>
                  <a:schemeClr val="bg1"/>
                </a:solidFill>
                <a:latin typeface="Tahoma"/>
                <a:cs typeface="Tahoma"/>
              </a:rPr>
              <a:t>-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U</a:t>
            </a:r>
            <a:r>
              <a:rPr sz="1300" spc="75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d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1300" dirty="0">
                <a:solidFill>
                  <a:schemeClr val="bg1"/>
                </a:solidFill>
                <a:latin typeface="Tahoma"/>
                <a:cs typeface="Tahoma"/>
              </a:rPr>
              <a:t>	</a:t>
            </a:r>
            <a:r>
              <a:rPr sz="1300" spc="160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e</a:t>
            </a:r>
            <a:r>
              <a:rPr sz="1300" spc="90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5" dirty="0">
                <a:solidFill>
                  <a:schemeClr val="bg1"/>
                </a:solidFill>
                <a:latin typeface="Tahoma"/>
                <a:cs typeface="Tahoma"/>
              </a:rPr>
              <a:t>ge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1300" spc="100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1300" spc="75" dirty="0">
                <a:solidFill>
                  <a:schemeClr val="bg1"/>
                </a:solidFill>
                <a:latin typeface="Tahoma"/>
                <a:cs typeface="Tahoma"/>
              </a:rPr>
              <a:t>i  </a:t>
            </a:r>
            <a:r>
              <a:rPr sz="1300" spc="80" dirty="0">
                <a:solidFill>
                  <a:schemeClr val="bg1"/>
                </a:solidFill>
                <a:latin typeface="Tahoma"/>
                <a:cs typeface="Tahoma"/>
              </a:rPr>
              <a:t>APBN.</a:t>
            </a:r>
            <a:endParaRPr sz="13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6814819" y="693060"/>
            <a:ext cx="0" cy="5760720"/>
          </a:xfrm>
          <a:custGeom>
            <a:avLst/>
            <a:gdLst/>
            <a:ahLst/>
            <a:cxnLst/>
            <a:rect l="l" t="t" r="r" b="b"/>
            <a:pathLst>
              <a:path h="5760720">
                <a:moveTo>
                  <a:pt x="0" y="0"/>
                </a:moveTo>
                <a:lnTo>
                  <a:pt x="0" y="576072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525259" y="685440"/>
            <a:ext cx="471170" cy="6350"/>
          </a:xfrm>
          <a:custGeom>
            <a:avLst/>
            <a:gdLst/>
            <a:ahLst/>
            <a:cxnLst/>
            <a:rect l="l" t="t" r="r" b="b"/>
            <a:pathLst>
              <a:path w="471170" h="6350">
                <a:moveTo>
                  <a:pt x="0" y="0"/>
                </a:moveTo>
                <a:lnTo>
                  <a:pt x="471170" y="635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988809" y="634640"/>
            <a:ext cx="113030" cy="114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810147" y="6394090"/>
            <a:ext cx="292962" cy="114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589270" y="3716930"/>
            <a:ext cx="0" cy="2736850"/>
          </a:xfrm>
          <a:custGeom>
            <a:avLst/>
            <a:gdLst/>
            <a:ahLst/>
            <a:cxnLst/>
            <a:rect l="l" t="t" r="r" b="b"/>
            <a:pathLst>
              <a:path h="2736850">
                <a:moveTo>
                  <a:pt x="0" y="0"/>
                </a:moveTo>
                <a:lnTo>
                  <a:pt x="0" y="273685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229859" y="6397900"/>
            <a:ext cx="359410" cy="1130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599940" y="1413150"/>
            <a:ext cx="1043940" cy="45720"/>
          </a:xfrm>
          <a:custGeom>
            <a:avLst/>
            <a:gdLst/>
            <a:ahLst/>
            <a:cxnLst/>
            <a:rect l="l" t="t" r="r" b="b"/>
            <a:pathLst>
              <a:path w="1043939" h="45719">
                <a:moveTo>
                  <a:pt x="1043939" y="0"/>
                </a:moveTo>
                <a:lnTo>
                  <a:pt x="1043939" y="45719"/>
                </a:lnTo>
                <a:lnTo>
                  <a:pt x="0" y="45719"/>
                </a:lnTo>
                <a:lnTo>
                  <a:pt x="0" y="0"/>
                </a:lnTo>
                <a:lnTo>
                  <a:pt x="104393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599940" y="1503320"/>
            <a:ext cx="1043940" cy="90170"/>
          </a:xfrm>
          <a:custGeom>
            <a:avLst/>
            <a:gdLst/>
            <a:ahLst/>
            <a:cxnLst/>
            <a:rect l="l" t="t" r="r" b="b"/>
            <a:pathLst>
              <a:path w="1043939" h="90169">
                <a:moveTo>
                  <a:pt x="1043939" y="0"/>
                </a:moveTo>
                <a:lnTo>
                  <a:pt x="1043939" y="90170"/>
                </a:lnTo>
                <a:lnTo>
                  <a:pt x="0" y="90170"/>
                </a:lnTo>
                <a:lnTo>
                  <a:pt x="0" y="0"/>
                </a:lnTo>
                <a:lnTo>
                  <a:pt x="104393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077970" y="1637940"/>
            <a:ext cx="2087880" cy="1215390"/>
          </a:xfrm>
          <a:custGeom>
            <a:avLst/>
            <a:gdLst/>
            <a:ahLst/>
            <a:cxnLst/>
            <a:rect l="l" t="t" r="r" b="b"/>
            <a:pathLst>
              <a:path w="2087879" h="1215389">
                <a:moveTo>
                  <a:pt x="1565909" y="0"/>
                </a:moveTo>
                <a:lnTo>
                  <a:pt x="1565909" y="495300"/>
                </a:lnTo>
                <a:lnTo>
                  <a:pt x="2087879" y="495300"/>
                </a:lnTo>
                <a:lnTo>
                  <a:pt x="1043939" y="1215389"/>
                </a:lnTo>
                <a:lnTo>
                  <a:pt x="0" y="495300"/>
                </a:lnTo>
                <a:lnTo>
                  <a:pt x="521969" y="495300"/>
                </a:lnTo>
                <a:lnTo>
                  <a:pt x="521969" y="0"/>
                </a:lnTo>
                <a:lnTo>
                  <a:pt x="156590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165850" y="14131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077970" y="28533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4344670" y="2095140"/>
            <a:ext cx="155575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spc="-140" dirty="0">
                <a:latin typeface="Arial"/>
                <a:cs typeface="Arial"/>
              </a:rPr>
              <a:t>Dukungan</a:t>
            </a:r>
            <a:r>
              <a:rPr sz="1600" b="1" spc="-155" dirty="0">
                <a:latin typeface="Arial"/>
                <a:cs typeface="Arial"/>
              </a:rPr>
              <a:t> </a:t>
            </a:r>
            <a:r>
              <a:rPr sz="1600" b="1" spc="-140" dirty="0">
                <a:latin typeface="Arial"/>
                <a:cs typeface="Arial"/>
              </a:rPr>
              <a:t>Kepada</a:t>
            </a:r>
            <a:endParaRPr sz="16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1600" b="1" i="1" spc="-5" dirty="0">
                <a:latin typeface="Calibri"/>
                <a:cs typeface="Calibri"/>
              </a:rPr>
              <a:t>(On</a:t>
            </a:r>
            <a:r>
              <a:rPr sz="1600" b="1" i="1" spc="-20" dirty="0">
                <a:latin typeface="Calibri"/>
                <a:cs typeface="Calibri"/>
              </a:rPr>
              <a:t> </a:t>
            </a:r>
            <a:r>
              <a:rPr sz="1600" b="1" i="1" spc="-5" dirty="0">
                <a:latin typeface="Calibri"/>
                <a:cs typeface="Calibri"/>
              </a:rPr>
              <a:t>Top)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2000">
              <a:schemeClr val="accent2">
                <a:lumMod val="75000"/>
              </a:schemeClr>
            </a:gs>
            <a:gs pos="100000">
              <a:srgbClr val="66008F"/>
            </a:gs>
            <a:gs pos="100000">
              <a:srgbClr val="BA0066"/>
            </a:gs>
            <a:gs pos="100000">
              <a:srgbClr val="00206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64859" y="233320"/>
            <a:ext cx="5930899" cy="6308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" y="1143001"/>
            <a:ext cx="4568190" cy="4267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367980" y="1545171"/>
            <a:ext cx="1765935" cy="1360805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378460" marR="369570" indent="99060">
              <a:lnSpc>
                <a:spcPct val="100000"/>
              </a:lnSpc>
              <a:spcBef>
                <a:spcPts val="1370"/>
              </a:spcBef>
            </a:pPr>
            <a:r>
              <a:rPr sz="1600" b="1" spc="15" dirty="0">
                <a:solidFill>
                  <a:srgbClr val="FFFFFF"/>
                </a:solidFill>
                <a:latin typeface="Gill Sans MT"/>
                <a:cs typeface="Gill Sans MT"/>
              </a:rPr>
              <a:t>RUANG  </a:t>
            </a:r>
            <a:r>
              <a:rPr sz="1600" b="1" spc="5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600" b="1" spc="2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600" b="1" spc="25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600" b="1" spc="2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600" b="1" spc="12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7350" y="150770"/>
            <a:ext cx="4401820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-229" dirty="0">
                <a:solidFill>
                  <a:srgbClr val="FF0000"/>
                </a:solidFill>
              </a:rPr>
              <a:t>PERATURAN </a:t>
            </a:r>
            <a:r>
              <a:rPr spc="-180" dirty="0">
                <a:solidFill>
                  <a:srgbClr val="FF0000"/>
                </a:solidFill>
              </a:rPr>
              <a:t>MENTERI </a:t>
            </a:r>
            <a:r>
              <a:rPr spc="-175" dirty="0">
                <a:solidFill>
                  <a:srgbClr val="FF0000"/>
                </a:solidFill>
              </a:rPr>
              <a:t>DALAM </a:t>
            </a:r>
            <a:r>
              <a:rPr spc="-225" dirty="0">
                <a:solidFill>
                  <a:srgbClr val="FF0000"/>
                </a:solidFill>
              </a:rPr>
              <a:t>NEGERI </a:t>
            </a:r>
            <a:r>
              <a:rPr sz="1400" b="0" spc="-75" dirty="0">
                <a:latin typeface="Arial"/>
                <a:cs typeface="Arial"/>
              </a:rPr>
              <a:t>Tentang  </a:t>
            </a:r>
            <a:r>
              <a:rPr sz="1400" spc="-140" dirty="0"/>
              <a:t>PEMBANGUNAN </a:t>
            </a:r>
            <a:r>
              <a:rPr sz="1400" spc="-180" dirty="0"/>
              <a:t>SARANA </a:t>
            </a:r>
            <a:r>
              <a:rPr lang="en-US" sz="1400" spc="-180" dirty="0" smtClean="0"/>
              <a:t> </a:t>
            </a:r>
            <a:r>
              <a:rPr sz="1400" spc="-125" dirty="0" smtClean="0"/>
              <a:t>DAN </a:t>
            </a:r>
            <a:r>
              <a:rPr sz="1400" spc="-185" dirty="0"/>
              <a:t>PRASARANA KELURAHAN </a:t>
            </a:r>
            <a:r>
              <a:rPr sz="1400" spc="-25" dirty="0"/>
              <a:t>&amp;  </a:t>
            </a:r>
            <a:r>
              <a:rPr sz="1400" spc="-165" dirty="0"/>
              <a:t>KEGIATAN </a:t>
            </a:r>
            <a:r>
              <a:rPr sz="1400" spc="-170" dirty="0"/>
              <a:t>PEMBERDAYAAN </a:t>
            </a:r>
            <a:r>
              <a:rPr sz="1400" spc="-175" dirty="0"/>
              <a:t>MASYARAKAT</a:t>
            </a:r>
            <a:r>
              <a:rPr sz="1400" spc="-90" dirty="0"/>
              <a:t> </a:t>
            </a:r>
            <a:r>
              <a:rPr sz="1400" spc="-185" dirty="0"/>
              <a:t>KELURAHAN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1620" y="856890"/>
            <a:ext cx="4537710" cy="0"/>
          </a:xfrm>
          <a:custGeom>
            <a:avLst/>
            <a:gdLst/>
            <a:ahLst/>
            <a:cxnLst/>
            <a:rect l="l" t="t" r="r" b="b"/>
            <a:pathLst>
              <a:path w="4537710">
                <a:moveTo>
                  <a:pt x="0" y="0"/>
                </a:moveTo>
                <a:lnTo>
                  <a:pt x="4537709" y="0"/>
                </a:lnTo>
              </a:path>
            </a:pathLst>
          </a:custGeom>
          <a:ln w="9344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33190" y="856890"/>
            <a:ext cx="1092200" cy="341630"/>
          </a:xfrm>
          <a:custGeom>
            <a:avLst/>
            <a:gdLst/>
            <a:ahLst/>
            <a:cxnLst/>
            <a:rect l="l" t="t" r="r" b="b"/>
            <a:pathLst>
              <a:path w="1092200" h="341630">
                <a:moveTo>
                  <a:pt x="1092200" y="170179"/>
                </a:moveTo>
                <a:lnTo>
                  <a:pt x="0" y="170179"/>
                </a:lnTo>
                <a:lnTo>
                  <a:pt x="546100" y="341629"/>
                </a:lnTo>
                <a:lnTo>
                  <a:pt x="1092200" y="170179"/>
                </a:lnTo>
                <a:close/>
              </a:path>
              <a:path w="1092200" h="341630">
                <a:moveTo>
                  <a:pt x="819150" y="0"/>
                </a:moveTo>
                <a:lnTo>
                  <a:pt x="273050" y="0"/>
                </a:lnTo>
                <a:lnTo>
                  <a:pt x="273050" y="170179"/>
                </a:lnTo>
                <a:lnTo>
                  <a:pt x="819150" y="170179"/>
                </a:lnTo>
                <a:lnTo>
                  <a:pt x="81915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33190" y="856890"/>
            <a:ext cx="1092200" cy="341630"/>
          </a:xfrm>
          <a:custGeom>
            <a:avLst/>
            <a:gdLst/>
            <a:ahLst/>
            <a:cxnLst/>
            <a:rect l="l" t="t" r="r" b="b"/>
            <a:pathLst>
              <a:path w="1092200" h="341630">
                <a:moveTo>
                  <a:pt x="273050" y="0"/>
                </a:moveTo>
                <a:lnTo>
                  <a:pt x="273050" y="170179"/>
                </a:lnTo>
                <a:lnTo>
                  <a:pt x="0" y="170179"/>
                </a:lnTo>
                <a:lnTo>
                  <a:pt x="546100" y="341629"/>
                </a:lnTo>
                <a:lnTo>
                  <a:pt x="1092200" y="170179"/>
                </a:lnTo>
                <a:lnTo>
                  <a:pt x="819150" y="170179"/>
                </a:lnTo>
                <a:lnTo>
                  <a:pt x="819150" y="0"/>
                </a:lnTo>
                <a:lnTo>
                  <a:pt x="27305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33190" y="8568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25390" y="11985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3000"/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084720"/>
            <a:ext cx="12157710" cy="17729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51230" y="1127400"/>
            <a:ext cx="9681210" cy="39446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2900" y="270150"/>
            <a:ext cx="4166870" cy="999490"/>
          </a:xfrm>
          <a:custGeom>
            <a:avLst/>
            <a:gdLst/>
            <a:ahLst/>
            <a:cxnLst/>
            <a:rect l="l" t="t" r="r" b="b"/>
            <a:pathLst>
              <a:path w="4166870" h="999490">
                <a:moveTo>
                  <a:pt x="4000500" y="0"/>
                </a:moveTo>
                <a:lnTo>
                  <a:pt x="166370" y="0"/>
                </a:lnTo>
                <a:lnTo>
                  <a:pt x="124942" y="6591"/>
                </a:lnTo>
                <a:lnTo>
                  <a:pt x="85983" y="24788"/>
                </a:lnTo>
                <a:lnTo>
                  <a:pt x="51752" y="52228"/>
                </a:lnTo>
                <a:lnTo>
                  <a:pt x="24506" y="86548"/>
                </a:lnTo>
                <a:lnTo>
                  <a:pt x="6502" y="125383"/>
                </a:lnTo>
                <a:lnTo>
                  <a:pt x="0" y="166370"/>
                </a:lnTo>
                <a:lnTo>
                  <a:pt x="0" y="831850"/>
                </a:lnTo>
                <a:lnTo>
                  <a:pt x="6502" y="873371"/>
                </a:lnTo>
                <a:lnTo>
                  <a:pt x="24506" y="912565"/>
                </a:lnTo>
                <a:lnTo>
                  <a:pt x="51752" y="947102"/>
                </a:lnTo>
                <a:lnTo>
                  <a:pt x="85983" y="974654"/>
                </a:lnTo>
                <a:lnTo>
                  <a:pt x="124942" y="992893"/>
                </a:lnTo>
                <a:lnTo>
                  <a:pt x="166370" y="999490"/>
                </a:lnTo>
                <a:lnTo>
                  <a:pt x="4000500" y="999490"/>
                </a:lnTo>
                <a:lnTo>
                  <a:pt x="4041486" y="992893"/>
                </a:lnTo>
                <a:lnTo>
                  <a:pt x="4080321" y="974654"/>
                </a:lnTo>
                <a:lnTo>
                  <a:pt x="4114641" y="947102"/>
                </a:lnTo>
                <a:lnTo>
                  <a:pt x="4142081" y="912565"/>
                </a:lnTo>
                <a:lnTo>
                  <a:pt x="4160278" y="873371"/>
                </a:lnTo>
                <a:lnTo>
                  <a:pt x="4166870" y="831850"/>
                </a:lnTo>
                <a:lnTo>
                  <a:pt x="4166870" y="166370"/>
                </a:lnTo>
                <a:lnTo>
                  <a:pt x="4160278" y="125383"/>
                </a:lnTo>
                <a:lnTo>
                  <a:pt x="4142081" y="86548"/>
                </a:lnTo>
                <a:lnTo>
                  <a:pt x="4114641" y="52228"/>
                </a:lnTo>
                <a:lnTo>
                  <a:pt x="4080321" y="24788"/>
                </a:lnTo>
                <a:lnTo>
                  <a:pt x="4041486" y="6591"/>
                </a:lnTo>
                <a:lnTo>
                  <a:pt x="4000500" y="0"/>
                </a:lnTo>
                <a:close/>
              </a:path>
            </a:pathLst>
          </a:cu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2900" y="270150"/>
            <a:ext cx="4166870" cy="999490"/>
          </a:xfrm>
          <a:custGeom>
            <a:avLst/>
            <a:gdLst/>
            <a:ahLst/>
            <a:cxnLst/>
            <a:rect l="l" t="t" r="r" b="b"/>
            <a:pathLst>
              <a:path w="4166870" h="999490">
                <a:moveTo>
                  <a:pt x="166370" y="0"/>
                </a:moveTo>
                <a:lnTo>
                  <a:pt x="124942" y="6591"/>
                </a:lnTo>
                <a:lnTo>
                  <a:pt x="85983" y="24788"/>
                </a:lnTo>
                <a:lnTo>
                  <a:pt x="51752" y="52228"/>
                </a:lnTo>
                <a:lnTo>
                  <a:pt x="24506" y="86548"/>
                </a:lnTo>
                <a:lnTo>
                  <a:pt x="6502" y="125383"/>
                </a:lnTo>
                <a:lnTo>
                  <a:pt x="0" y="166370"/>
                </a:lnTo>
                <a:lnTo>
                  <a:pt x="0" y="831850"/>
                </a:lnTo>
                <a:lnTo>
                  <a:pt x="6502" y="873371"/>
                </a:lnTo>
                <a:lnTo>
                  <a:pt x="24506" y="912565"/>
                </a:lnTo>
                <a:lnTo>
                  <a:pt x="51752" y="947102"/>
                </a:lnTo>
                <a:lnTo>
                  <a:pt x="85983" y="974654"/>
                </a:lnTo>
                <a:lnTo>
                  <a:pt x="124942" y="992893"/>
                </a:lnTo>
                <a:lnTo>
                  <a:pt x="166370" y="999490"/>
                </a:lnTo>
                <a:lnTo>
                  <a:pt x="4000500" y="999490"/>
                </a:lnTo>
                <a:lnTo>
                  <a:pt x="4041486" y="992893"/>
                </a:lnTo>
                <a:lnTo>
                  <a:pt x="4080321" y="974654"/>
                </a:lnTo>
                <a:lnTo>
                  <a:pt x="4114641" y="947102"/>
                </a:lnTo>
                <a:lnTo>
                  <a:pt x="4142081" y="912565"/>
                </a:lnTo>
                <a:lnTo>
                  <a:pt x="4160278" y="873371"/>
                </a:lnTo>
                <a:lnTo>
                  <a:pt x="4166870" y="831850"/>
                </a:lnTo>
                <a:lnTo>
                  <a:pt x="4166870" y="166370"/>
                </a:lnTo>
                <a:lnTo>
                  <a:pt x="4160278" y="125383"/>
                </a:lnTo>
                <a:lnTo>
                  <a:pt x="4142081" y="86548"/>
                </a:lnTo>
                <a:lnTo>
                  <a:pt x="4114641" y="52228"/>
                </a:lnTo>
                <a:lnTo>
                  <a:pt x="4080321" y="24788"/>
                </a:lnTo>
                <a:lnTo>
                  <a:pt x="4041486" y="6591"/>
                </a:lnTo>
                <a:lnTo>
                  <a:pt x="4000500" y="0"/>
                </a:lnTo>
                <a:lnTo>
                  <a:pt x="16637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2900" y="2701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09770" y="12696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1880" y="451760"/>
            <a:ext cx="270827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30" dirty="0">
                <a:solidFill>
                  <a:srgbClr val="FFFFFF"/>
                </a:solidFill>
                <a:latin typeface="Gill Sans MT"/>
                <a:cs typeface="Gill Sans MT"/>
              </a:rPr>
              <a:t>TUJUAN…</a:t>
            </a:r>
            <a:endParaRPr sz="4000" dirty="0">
              <a:latin typeface="Gill Sans MT"/>
              <a:cs typeface="Gill Sans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514600" y="1697630"/>
            <a:ext cx="1080770" cy="1008380"/>
          </a:xfrm>
          <a:custGeom>
            <a:avLst/>
            <a:gdLst/>
            <a:ahLst/>
            <a:cxnLst/>
            <a:rect l="l" t="t" r="r" b="b"/>
            <a:pathLst>
              <a:path w="1080770" h="1008380">
                <a:moveTo>
                  <a:pt x="576580" y="0"/>
                </a:moveTo>
                <a:lnTo>
                  <a:pt x="576580" y="252730"/>
                </a:lnTo>
                <a:lnTo>
                  <a:pt x="0" y="252730"/>
                </a:lnTo>
                <a:lnTo>
                  <a:pt x="0" y="756920"/>
                </a:lnTo>
                <a:lnTo>
                  <a:pt x="576580" y="756920"/>
                </a:lnTo>
                <a:lnTo>
                  <a:pt x="576580" y="1008380"/>
                </a:lnTo>
                <a:lnTo>
                  <a:pt x="1080770" y="504189"/>
                </a:lnTo>
                <a:lnTo>
                  <a:pt x="576580" y="0"/>
                </a:lnTo>
                <a:close/>
              </a:path>
            </a:pathLst>
          </a:custGeom>
          <a:solidFill>
            <a:srgbClr val="9A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514600" y="1697630"/>
            <a:ext cx="1080770" cy="1008380"/>
          </a:xfrm>
          <a:custGeom>
            <a:avLst/>
            <a:gdLst/>
            <a:ahLst/>
            <a:cxnLst/>
            <a:rect l="l" t="t" r="r" b="b"/>
            <a:pathLst>
              <a:path w="1080770" h="1008380">
                <a:moveTo>
                  <a:pt x="0" y="252730"/>
                </a:moveTo>
                <a:lnTo>
                  <a:pt x="576580" y="252730"/>
                </a:lnTo>
                <a:lnTo>
                  <a:pt x="576580" y="0"/>
                </a:lnTo>
                <a:lnTo>
                  <a:pt x="1080770" y="504189"/>
                </a:lnTo>
                <a:lnTo>
                  <a:pt x="576580" y="1008380"/>
                </a:lnTo>
                <a:lnTo>
                  <a:pt x="576580" y="756920"/>
                </a:lnTo>
                <a:lnTo>
                  <a:pt x="0" y="756920"/>
                </a:lnTo>
                <a:lnTo>
                  <a:pt x="0" y="252730"/>
                </a:lnTo>
                <a:close/>
              </a:path>
            </a:pathLst>
          </a:custGeom>
          <a:ln w="25518">
            <a:solidFill>
              <a:srgbClr val="9ABA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514600" y="16976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ABA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95370" y="2706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ABA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810510" y="2006240"/>
            <a:ext cx="2374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345" dirty="0">
                <a:latin typeface="Gill Sans MT"/>
                <a:cs typeface="Gill Sans MT"/>
              </a:rPr>
              <a:t>1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654550" y="5004710"/>
            <a:ext cx="1079500" cy="1008380"/>
          </a:xfrm>
          <a:custGeom>
            <a:avLst/>
            <a:gdLst/>
            <a:ahLst/>
            <a:cxnLst/>
            <a:rect l="l" t="t" r="r" b="b"/>
            <a:pathLst>
              <a:path w="1079500" h="1008379">
                <a:moveTo>
                  <a:pt x="575310" y="0"/>
                </a:moveTo>
                <a:lnTo>
                  <a:pt x="575310" y="251459"/>
                </a:lnTo>
                <a:lnTo>
                  <a:pt x="0" y="251459"/>
                </a:lnTo>
                <a:lnTo>
                  <a:pt x="0" y="755649"/>
                </a:lnTo>
                <a:lnTo>
                  <a:pt x="575310" y="755649"/>
                </a:lnTo>
                <a:lnTo>
                  <a:pt x="575310" y="1008379"/>
                </a:lnTo>
                <a:lnTo>
                  <a:pt x="1079500" y="502919"/>
                </a:lnTo>
                <a:lnTo>
                  <a:pt x="575310" y="0"/>
                </a:lnTo>
                <a:close/>
              </a:path>
            </a:pathLst>
          </a:custGeom>
          <a:solidFill>
            <a:srgbClr val="9389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54550" y="5004710"/>
            <a:ext cx="1079500" cy="1008380"/>
          </a:xfrm>
          <a:custGeom>
            <a:avLst/>
            <a:gdLst/>
            <a:ahLst/>
            <a:cxnLst/>
            <a:rect l="l" t="t" r="r" b="b"/>
            <a:pathLst>
              <a:path w="1079500" h="1008379">
                <a:moveTo>
                  <a:pt x="0" y="251459"/>
                </a:moveTo>
                <a:lnTo>
                  <a:pt x="575310" y="251459"/>
                </a:lnTo>
                <a:lnTo>
                  <a:pt x="575310" y="0"/>
                </a:lnTo>
                <a:lnTo>
                  <a:pt x="1079500" y="502919"/>
                </a:lnTo>
                <a:lnTo>
                  <a:pt x="575310" y="1008379"/>
                </a:lnTo>
                <a:lnTo>
                  <a:pt x="575310" y="755649"/>
                </a:lnTo>
                <a:lnTo>
                  <a:pt x="0" y="755649"/>
                </a:lnTo>
                <a:lnTo>
                  <a:pt x="0" y="251459"/>
                </a:lnTo>
                <a:close/>
              </a:path>
            </a:pathLst>
          </a:custGeom>
          <a:ln w="25518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54550" y="50047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34050" y="60130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949190" y="5313320"/>
            <a:ext cx="2374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345" dirty="0">
                <a:latin typeface="Gill Sans MT"/>
                <a:cs typeface="Gill Sans MT"/>
              </a:rPr>
              <a:t>3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214370" y="3393080"/>
            <a:ext cx="1079500" cy="1008380"/>
          </a:xfrm>
          <a:custGeom>
            <a:avLst/>
            <a:gdLst/>
            <a:ahLst/>
            <a:cxnLst/>
            <a:rect l="l" t="t" r="r" b="b"/>
            <a:pathLst>
              <a:path w="1079500" h="1008379">
                <a:moveTo>
                  <a:pt x="575309" y="0"/>
                </a:moveTo>
                <a:lnTo>
                  <a:pt x="575309" y="252730"/>
                </a:lnTo>
                <a:lnTo>
                  <a:pt x="0" y="252730"/>
                </a:lnTo>
                <a:lnTo>
                  <a:pt x="0" y="756920"/>
                </a:lnTo>
                <a:lnTo>
                  <a:pt x="575309" y="756920"/>
                </a:lnTo>
                <a:lnTo>
                  <a:pt x="575309" y="1008380"/>
                </a:lnTo>
                <a:lnTo>
                  <a:pt x="1079500" y="504190"/>
                </a:lnTo>
                <a:lnTo>
                  <a:pt x="57530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14370" y="3393080"/>
            <a:ext cx="1079500" cy="1008380"/>
          </a:xfrm>
          <a:custGeom>
            <a:avLst/>
            <a:gdLst/>
            <a:ahLst/>
            <a:cxnLst/>
            <a:rect l="l" t="t" r="r" b="b"/>
            <a:pathLst>
              <a:path w="1079500" h="1008379">
                <a:moveTo>
                  <a:pt x="0" y="252730"/>
                </a:moveTo>
                <a:lnTo>
                  <a:pt x="575309" y="252730"/>
                </a:lnTo>
                <a:lnTo>
                  <a:pt x="575309" y="0"/>
                </a:lnTo>
                <a:lnTo>
                  <a:pt x="1079500" y="504190"/>
                </a:lnTo>
                <a:lnTo>
                  <a:pt x="575309" y="1008380"/>
                </a:lnTo>
                <a:lnTo>
                  <a:pt x="575309" y="756920"/>
                </a:lnTo>
                <a:lnTo>
                  <a:pt x="0" y="756920"/>
                </a:lnTo>
                <a:lnTo>
                  <a:pt x="0" y="25273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14370" y="33930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293870" y="44014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510279" y="3701690"/>
            <a:ext cx="2374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345" dirty="0">
                <a:solidFill>
                  <a:srgbClr val="FFFFFF"/>
                </a:solidFill>
                <a:latin typeface="Gill Sans MT"/>
                <a:cs typeface="Gill Sans MT"/>
              </a:rPr>
              <a:t>2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740150" y="1688740"/>
            <a:ext cx="5759450" cy="1008380"/>
          </a:xfrm>
          <a:custGeom>
            <a:avLst/>
            <a:gdLst/>
            <a:ahLst/>
            <a:cxnLst/>
            <a:rect l="l" t="t" r="r" b="b"/>
            <a:pathLst>
              <a:path w="5759450" h="1008380">
                <a:moveTo>
                  <a:pt x="5591809" y="0"/>
                </a:moveTo>
                <a:lnTo>
                  <a:pt x="167639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39470"/>
                </a:lnTo>
                <a:lnTo>
                  <a:pt x="6596" y="881526"/>
                </a:lnTo>
                <a:lnTo>
                  <a:pt x="24835" y="921079"/>
                </a:lnTo>
                <a:lnTo>
                  <a:pt x="52387" y="955833"/>
                </a:lnTo>
                <a:lnTo>
                  <a:pt x="86924" y="983497"/>
                </a:lnTo>
                <a:lnTo>
                  <a:pt x="126118" y="1001777"/>
                </a:lnTo>
                <a:lnTo>
                  <a:pt x="167639" y="1008379"/>
                </a:lnTo>
                <a:lnTo>
                  <a:pt x="5591809" y="1008379"/>
                </a:lnTo>
                <a:lnTo>
                  <a:pt x="5633331" y="1001777"/>
                </a:lnTo>
                <a:lnTo>
                  <a:pt x="5672525" y="983497"/>
                </a:lnTo>
                <a:lnTo>
                  <a:pt x="5707062" y="955833"/>
                </a:lnTo>
                <a:lnTo>
                  <a:pt x="5734614" y="921079"/>
                </a:lnTo>
                <a:lnTo>
                  <a:pt x="5752853" y="881526"/>
                </a:lnTo>
                <a:lnTo>
                  <a:pt x="5759450" y="839470"/>
                </a:lnTo>
                <a:lnTo>
                  <a:pt x="5759450" y="167639"/>
                </a:lnTo>
                <a:lnTo>
                  <a:pt x="5752853" y="126118"/>
                </a:lnTo>
                <a:lnTo>
                  <a:pt x="5734614" y="86924"/>
                </a:lnTo>
                <a:lnTo>
                  <a:pt x="5707062" y="52387"/>
                </a:lnTo>
                <a:lnTo>
                  <a:pt x="5672525" y="24835"/>
                </a:lnTo>
                <a:lnTo>
                  <a:pt x="5633331" y="6596"/>
                </a:lnTo>
                <a:lnTo>
                  <a:pt x="5591809" y="0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740150" y="1688740"/>
            <a:ext cx="5759450" cy="1008380"/>
          </a:xfrm>
          <a:custGeom>
            <a:avLst/>
            <a:gdLst/>
            <a:ahLst/>
            <a:cxnLst/>
            <a:rect l="l" t="t" r="r" b="b"/>
            <a:pathLst>
              <a:path w="5759450" h="1008380">
                <a:moveTo>
                  <a:pt x="167639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39470"/>
                </a:lnTo>
                <a:lnTo>
                  <a:pt x="6596" y="881526"/>
                </a:lnTo>
                <a:lnTo>
                  <a:pt x="24835" y="921079"/>
                </a:lnTo>
                <a:lnTo>
                  <a:pt x="52387" y="955833"/>
                </a:lnTo>
                <a:lnTo>
                  <a:pt x="86924" y="983497"/>
                </a:lnTo>
                <a:lnTo>
                  <a:pt x="126118" y="1001777"/>
                </a:lnTo>
                <a:lnTo>
                  <a:pt x="167639" y="1008379"/>
                </a:lnTo>
                <a:lnTo>
                  <a:pt x="5591809" y="1008379"/>
                </a:lnTo>
                <a:lnTo>
                  <a:pt x="5633331" y="1001777"/>
                </a:lnTo>
                <a:lnTo>
                  <a:pt x="5672525" y="983497"/>
                </a:lnTo>
                <a:lnTo>
                  <a:pt x="5707062" y="955833"/>
                </a:lnTo>
                <a:lnTo>
                  <a:pt x="5734614" y="921079"/>
                </a:lnTo>
                <a:lnTo>
                  <a:pt x="5752853" y="881526"/>
                </a:lnTo>
                <a:lnTo>
                  <a:pt x="5759450" y="839470"/>
                </a:lnTo>
                <a:lnTo>
                  <a:pt x="5759450" y="167639"/>
                </a:lnTo>
                <a:lnTo>
                  <a:pt x="5752853" y="126118"/>
                </a:lnTo>
                <a:lnTo>
                  <a:pt x="5734614" y="86924"/>
                </a:lnTo>
                <a:lnTo>
                  <a:pt x="5707062" y="52387"/>
                </a:lnTo>
                <a:lnTo>
                  <a:pt x="5672525" y="24835"/>
                </a:lnTo>
                <a:lnTo>
                  <a:pt x="5633331" y="6596"/>
                </a:lnTo>
                <a:lnTo>
                  <a:pt x="5591809" y="0"/>
                </a:lnTo>
                <a:lnTo>
                  <a:pt x="167639" y="0"/>
                </a:lnTo>
                <a:close/>
              </a:path>
            </a:pathLst>
          </a:custGeom>
          <a:ln w="25518">
            <a:solidFill>
              <a:srgbClr val="9ABA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740150" y="16887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ABA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499600" y="26971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ABA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865879" y="1814470"/>
            <a:ext cx="534987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114" dirty="0">
                <a:latin typeface="Gill Sans MT"/>
                <a:cs typeface="Gill Sans MT"/>
              </a:rPr>
              <a:t>MEMPERCEPAT </a:t>
            </a:r>
            <a:r>
              <a:rPr sz="2400" b="1" spc="30" dirty="0">
                <a:latin typeface="Gill Sans MT"/>
                <a:cs typeface="Gill Sans MT"/>
              </a:rPr>
              <a:t>PENINGKATAN  </a:t>
            </a:r>
            <a:r>
              <a:rPr sz="2400" b="1" spc="65" dirty="0">
                <a:latin typeface="Gill Sans MT"/>
                <a:cs typeface="Gill Sans MT"/>
              </a:rPr>
              <a:t>KESEJAHTERAAN</a:t>
            </a:r>
            <a:r>
              <a:rPr sz="2400" b="1" spc="125" dirty="0">
                <a:latin typeface="Gill Sans MT"/>
                <a:cs typeface="Gill Sans MT"/>
              </a:rPr>
              <a:t> </a:t>
            </a:r>
            <a:r>
              <a:rPr sz="2400" b="1" spc="75" dirty="0">
                <a:latin typeface="Gill Sans MT"/>
                <a:cs typeface="Gill Sans MT"/>
              </a:rPr>
              <a:t>MASYARAKAT</a:t>
            </a:r>
            <a:endParaRPr sz="2400" dirty="0">
              <a:latin typeface="Gill Sans MT"/>
              <a:cs typeface="Gill Sans M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455159" y="3385460"/>
            <a:ext cx="6177280" cy="1008380"/>
          </a:xfrm>
          <a:custGeom>
            <a:avLst/>
            <a:gdLst/>
            <a:ahLst/>
            <a:cxnLst/>
            <a:rect l="l" t="t" r="r" b="b"/>
            <a:pathLst>
              <a:path w="6177280" h="1008379">
                <a:moveTo>
                  <a:pt x="6008370" y="0"/>
                </a:moveTo>
                <a:lnTo>
                  <a:pt x="167639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40739"/>
                </a:lnTo>
                <a:lnTo>
                  <a:pt x="6596" y="882261"/>
                </a:lnTo>
                <a:lnTo>
                  <a:pt x="24835" y="921455"/>
                </a:lnTo>
                <a:lnTo>
                  <a:pt x="52387" y="955992"/>
                </a:lnTo>
                <a:lnTo>
                  <a:pt x="86924" y="983544"/>
                </a:lnTo>
                <a:lnTo>
                  <a:pt x="126118" y="1001783"/>
                </a:lnTo>
                <a:lnTo>
                  <a:pt x="167639" y="1008379"/>
                </a:lnTo>
                <a:lnTo>
                  <a:pt x="6008370" y="1008379"/>
                </a:lnTo>
                <a:lnTo>
                  <a:pt x="6049986" y="1001783"/>
                </a:lnTo>
                <a:lnTo>
                  <a:pt x="6089414" y="983544"/>
                </a:lnTo>
                <a:lnTo>
                  <a:pt x="6124257" y="955992"/>
                </a:lnTo>
                <a:lnTo>
                  <a:pt x="6152115" y="921455"/>
                </a:lnTo>
                <a:lnTo>
                  <a:pt x="6170588" y="882261"/>
                </a:lnTo>
                <a:lnTo>
                  <a:pt x="6177280" y="840739"/>
                </a:lnTo>
                <a:lnTo>
                  <a:pt x="6177280" y="167639"/>
                </a:lnTo>
                <a:lnTo>
                  <a:pt x="6170588" y="126118"/>
                </a:lnTo>
                <a:lnTo>
                  <a:pt x="6152115" y="86924"/>
                </a:lnTo>
                <a:lnTo>
                  <a:pt x="6124257" y="52387"/>
                </a:lnTo>
                <a:lnTo>
                  <a:pt x="6089414" y="24835"/>
                </a:lnTo>
                <a:lnTo>
                  <a:pt x="6049986" y="6596"/>
                </a:lnTo>
                <a:lnTo>
                  <a:pt x="6008370" y="0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55159" y="3385460"/>
            <a:ext cx="6177280" cy="1008380"/>
          </a:xfrm>
          <a:custGeom>
            <a:avLst/>
            <a:gdLst/>
            <a:ahLst/>
            <a:cxnLst/>
            <a:rect l="l" t="t" r="r" b="b"/>
            <a:pathLst>
              <a:path w="6177280" h="1008379">
                <a:moveTo>
                  <a:pt x="167639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40739"/>
                </a:lnTo>
                <a:lnTo>
                  <a:pt x="6596" y="882261"/>
                </a:lnTo>
                <a:lnTo>
                  <a:pt x="24835" y="921455"/>
                </a:lnTo>
                <a:lnTo>
                  <a:pt x="52387" y="955992"/>
                </a:lnTo>
                <a:lnTo>
                  <a:pt x="86924" y="983544"/>
                </a:lnTo>
                <a:lnTo>
                  <a:pt x="126118" y="1001783"/>
                </a:lnTo>
                <a:lnTo>
                  <a:pt x="167639" y="1008379"/>
                </a:lnTo>
                <a:lnTo>
                  <a:pt x="6008370" y="1008379"/>
                </a:lnTo>
                <a:lnTo>
                  <a:pt x="6049986" y="1001783"/>
                </a:lnTo>
                <a:lnTo>
                  <a:pt x="6089414" y="983544"/>
                </a:lnTo>
                <a:lnTo>
                  <a:pt x="6124257" y="955992"/>
                </a:lnTo>
                <a:lnTo>
                  <a:pt x="6152115" y="921455"/>
                </a:lnTo>
                <a:lnTo>
                  <a:pt x="6170588" y="882261"/>
                </a:lnTo>
                <a:lnTo>
                  <a:pt x="6177280" y="840739"/>
                </a:lnTo>
                <a:lnTo>
                  <a:pt x="6177280" y="167639"/>
                </a:lnTo>
                <a:lnTo>
                  <a:pt x="6170588" y="126118"/>
                </a:lnTo>
                <a:lnTo>
                  <a:pt x="6152115" y="86924"/>
                </a:lnTo>
                <a:lnTo>
                  <a:pt x="6124257" y="52387"/>
                </a:lnTo>
                <a:lnTo>
                  <a:pt x="6089414" y="24835"/>
                </a:lnTo>
                <a:lnTo>
                  <a:pt x="6049986" y="6596"/>
                </a:lnTo>
                <a:lnTo>
                  <a:pt x="6008370" y="0"/>
                </a:lnTo>
                <a:lnTo>
                  <a:pt x="167639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455159" y="33854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632440" y="43938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580890" y="3511190"/>
            <a:ext cx="369379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60" dirty="0">
                <a:solidFill>
                  <a:srgbClr val="FFFFFF"/>
                </a:solidFill>
                <a:latin typeface="Gill Sans MT"/>
                <a:cs typeface="Gill Sans MT"/>
              </a:rPr>
              <a:t>MENGURANGI </a:t>
            </a:r>
            <a:r>
              <a:rPr sz="2400" b="1" spc="15" dirty="0">
                <a:solidFill>
                  <a:srgbClr val="FFFFFF"/>
                </a:solidFill>
                <a:latin typeface="Gill Sans MT"/>
                <a:cs typeface="Gill Sans MT"/>
              </a:rPr>
              <a:t>ANGKA  </a:t>
            </a:r>
            <a:r>
              <a:rPr sz="2400" b="1" spc="100" dirty="0">
                <a:solidFill>
                  <a:srgbClr val="FFFFFF"/>
                </a:solidFill>
                <a:latin typeface="Gill Sans MT"/>
                <a:cs typeface="Gill Sans MT"/>
              </a:rPr>
              <a:t>KEMISKINAN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943600" y="5014870"/>
            <a:ext cx="6054090" cy="1008380"/>
          </a:xfrm>
          <a:custGeom>
            <a:avLst/>
            <a:gdLst/>
            <a:ahLst/>
            <a:cxnLst/>
            <a:rect l="l" t="t" r="r" b="b"/>
            <a:pathLst>
              <a:path w="6054090" h="1008379">
                <a:moveTo>
                  <a:pt x="5886450" y="0"/>
                </a:moveTo>
                <a:lnTo>
                  <a:pt x="167639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40"/>
                </a:lnTo>
                <a:lnTo>
                  <a:pt x="0" y="839470"/>
                </a:lnTo>
                <a:lnTo>
                  <a:pt x="6596" y="881086"/>
                </a:lnTo>
                <a:lnTo>
                  <a:pt x="24835" y="920514"/>
                </a:lnTo>
                <a:lnTo>
                  <a:pt x="52387" y="955357"/>
                </a:lnTo>
                <a:lnTo>
                  <a:pt x="86924" y="983215"/>
                </a:lnTo>
                <a:lnTo>
                  <a:pt x="126118" y="1001688"/>
                </a:lnTo>
                <a:lnTo>
                  <a:pt x="167639" y="1008380"/>
                </a:lnTo>
                <a:lnTo>
                  <a:pt x="5886450" y="1008380"/>
                </a:lnTo>
                <a:lnTo>
                  <a:pt x="5927971" y="1001688"/>
                </a:lnTo>
                <a:lnTo>
                  <a:pt x="5967165" y="983215"/>
                </a:lnTo>
                <a:lnTo>
                  <a:pt x="6001702" y="955357"/>
                </a:lnTo>
                <a:lnTo>
                  <a:pt x="6029254" y="920514"/>
                </a:lnTo>
                <a:lnTo>
                  <a:pt x="6047493" y="881086"/>
                </a:lnTo>
                <a:lnTo>
                  <a:pt x="6054090" y="839470"/>
                </a:lnTo>
                <a:lnTo>
                  <a:pt x="6054090" y="167640"/>
                </a:lnTo>
                <a:lnTo>
                  <a:pt x="6047493" y="126118"/>
                </a:lnTo>
                <a:lnTo>
                  <a:pt x="6029254" y="86924"/>
                </a:lnTo>
                <a:lnTo>
                  <a:pt x="6001702" y="52387"/>
                </a:lnTo>
                <a:lnTo>
                  <a:pt x="5967165" y="24835"/>
                </a:lnTo>
                <a:lnTo>
                  <a:pt x="5927971" y="6596"/>
                </a:lnTo>
                <a:lnTo>
                  <a:pt x="5886450" y="0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943600" y="5014870"/>
            <a:ext cx="6054090" cy="1008380"/>
          </a:xfrm>
          <a:custGeom>
            <a:avLst/>
            <a:gdLst/>
            <a:ahLst/>
            <a:cxnLst/>
            <a:rect l="l" t="t" r="r" b="b"/>
            <a:pathLst>
              <a:path w="6054090" h="1008379">
                <a:moveTo>
                  <a:pt x="167639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40"/>
                </a:lnTo>
                <a:lnTo>
                  <a:pt x="0" y="839470"/>
                </a:lnTo>
                <a:lnTo>
                  <a:pt x="6596" y="881086"/>
                </a:lnTo>
                <a:lnTo>
                  <a:pt x="24835" y="920514"/>
                </a:lnTo>
                <a:lnTo>
                  <a:pt x="52387" y="955357"/>
                </a:lnTo>
                <a:lnTo>
                  <a:pt x="86924" y="983215"/>
                </a:lnTo>
                <a:lnTo>
                  <a:pt x="126118" y="1001688"/>
                </a:lnTo>
                <a:lnTo>
                  <a:pt x="167639" y="1008380"/>
                </a:lnTo>
                <a:lnTo>
                  <a:pt x="5886450" y="1008380"/>
                </a:lnTo>
                <a:lnTo>
                  <a:pt x="5927971" y="1001688"/>
                </a:lnTo>
                <a:lnTo>
                  <a:pt x="5967165" y="983215"/>
                </a:lnTo>
                <a:lnTo>
                  <a:pt x="6001702" y="955357"/>
                </a:lnTo>
                <a:lnTo>
                  <a:pt x="6029254" y="920514"/>
                </a:lnTo>
                <a:lnTo>
                  <a:pt x="6047493" y="881086"/>
                </a:lnTo>
                <a:lnTo>
                  <a:pt x="6054090" y="839470"/>
                </a:lnTo>
                <a:lnTo>
                  <a:pt x="6054090" y="167640"/>
                </a:lnTo>
                <a:lnTo>
                  <a:pt x="6047493" y="126118"/>
                </a:lnTo>
                <a:lnTo>
                  <a:pt x="6029254" y="86924"/>
                </a:lnTo>
                <a:lnTo>
                  <a:pt x="6001702" y="52387"/>
                </a:lnTo>
                <a:lnTo>
                  <a:pt x="5967165" y="24835"/>
                </a:lnTo>
                <a:lnTo>
                  <a:pt x="5927971" y="6596"/>
                </a:lnTo>
                <a:lnTo>
                  <a:pt x="5886450" y="0"/>
                </a:lnTo>
                <a:lnTo>
                  <a:pt x="167639" y="0"/>
                </a:lnTo>
                <a:close/>
              </a:path>
            </a:pathLst>
          </a:custGeom>
          <a:ln w="25518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43600" y="50148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1998959" y="6023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069329" y="5139330"/>
            <a:ext cx="530288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130" dirty="0">
                <a:latin typeface="Gill Sans MT"/>
                <a:cs typeface="Gill Sans MT"/>
              </a:rPr>
              <a:t>MEMPERKECIL </a:t>
            </a:r>
            <a:r>
              <a:rPr sz="2400" b="1" spc="55" dirty="0">
                <a:latin typeface="Gill Sans MT"/>
                <a:cs typeface="Gill Sans MT"/>
              </a:rPr>
              <a:t>KESENJANGAN  </a:t>
            </a:r>
            <a:r>
              <a:rPr sz="2400" b="1" spc="35" dirty="0">
                <a:latin typeface="Gill Sans MT"/>
                <a:cs typeface="Gill Sans MT"/>
              </a:rPr>
              <a:t>PENDAPATAN </a:t>
            </a:r>
            <a:r>
              <a:rPr sz="2400" b="1" spc="75" dirty="0">
                <a:latin typeface="Gill Sans MT"/>
                <a:cs typeface="Gill Sans MT"/>
              </a:rPr>
              <a:t>DI</a:t>
            </a:r>
            <a:r>
              <a:rPr sz="2400" b="1" spc="225" dirty="0">
                <a:latin typeface="Gill Sans MT"/>
                <a:cs typeface="Gill Sans MT"/>
              </a:rPr>
              <a:t> </a:t>
            </a:r>
            <a:r>
              <a:rPr sz="2400" b="1" spc="75" dirty="0">
                <a:latin typeface="Gill Sans MT"/>
                <a:cs typeface="Gill Sans MT"/>
              </a:rPr>
              <a:t>MASYARAKAT</a:t>
            </a:r>
            <a:endParaRPr sz="2400" dirty="0">
              <a:latin typeface="Gill Sans MT"/>
              <a:cs typeface="Gill Sans MT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35279" y="1298850"/>
            <a:ext cx="2080260" cy="17983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414780" y="3103520"/>
            <a:ext cx="1657350" cy="16941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419350" y="4870090"/>
            <a:ext cx="1957070" cy="17259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7000"/>
            <a:lum/>
          </a:blip>
          <a:srcRect/>
          <a:stretch>
            <a:fillRect t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342900" y="2701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09770" y="12696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10179" y="4745630"/>
            <a:ext cx="7801610" cy="9461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710179" y="4745630"/>
            <a:ext cx="7802880" cy="947419"/>
          </a:xfrm>
          <a:custGeom>
            <a:avLst/>
            <a:gdLst/>
            <a:ahLst/>
            <a:cxnLst/>
            <a:rect l="l" t="t" r="r" b="b"/>
            <a:pathLst>
              <a:path w="7802880" h="947420">
                <a:moveTo>
                  <a:pt x="0" y="947420"/>
                </a:moveTo>
                <a:lnTo>
                  <a:pt x="7802880" y="947420"/>
                </a:lnTo>
                <a:lnTo>
                  <a:pt x="7802880" y="0"/>
                </a:lnTo>
                <a:lnTo>
                  <a:pt x="0" y="0"/>
                </a:lnTo>
                <a:lnTo>
                  <a:pt x="0" y="94742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10179" y="4744360"/>
            <a:ext cx="7802880" cy="948690"/>
          </a:xfrm>
          <a:custGeom>
            <a:avLst/>
            <a:gdLst/>
            <a:ahLst/>
            <a:cxnLst/>
            <a:rect l="l" t="t" r="r" b="b"/>
            <a:pathLst>
              <a:path w="7802880" h="948689">
                <a:moveTo>
                  <a:pt x="0" y="0"/>
                </a:moveTo>
                <a:lnTo>
                  <a:pt x="7802880" y="0"/>
                </a:lnTo>
                <a:lnTo>
                  <a:pt x="7802880" y="948689"/>
                </a:lnTo>
                <a:lnTo>
                  <a:pt x="0" y="948689"/>
                </a:lnTo>
                <a:lnTo>
                  <a:pt x="0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10179" y="4744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513059" y="56930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10179" y="4725310"/>
            <a:ext cx="7801610" cy="9461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710179" y="4725310"/>
            <a:ext cx="7802880" cy="947419"/>
          </a:xfrm>
          <a:custGeom>
            <a:avLst/>
            <a:gdLst/>
            <a:ahLst/>
            <a:cxnLst/>
            <a:rect l="l" t="t" r="r" b="b"/>
            <a:pathLst>
              <a:path w="7802880" h="947420">
                <a:moveTo>
                  <a:pt x="0" y="0"/>
                </a:moveTo>
                <a:lnTo>
                  <a:pt x="7802880" y="0"/>
                </a:lnTo>
                <a:lnTo>
                  <a:pt x="7802880" y="947419"/>
                </a:lnTo>
                <a:lnTo>
                  <a:pt x="0" y="947419"/>
                </a:lnTo>
                <a:lnTo>
                  <a:pt x="0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10179" y="47253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513059" y="56727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96870" y="1902100"/>
            <a:ext cx="7614920" cy="13728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96870" y="1900830"/>
            <a:ext cx="7616190" cy="1374140"/>
          </a:xfrm>
          <a:custGeom>
            <a:avLst/>
            <a:gdLst/>
            <a:ahLst/>
            <a:cxnLst/>
            <a:rect l="l" t="t" r="r" b="b"/>
            <a:pathLst>
              <a:path w="7616190" h="1374139">
                <a:moveTo>
                  <a:pt x="0" y="1374139"/>
                </a:moveTo>
                <a:lnTo>
                  <a:pt x="7616190" y="1374139"/>
                </a:lnTo>
                <a:lnTo>
                  <a:pt x="7616190" y="0"/>
                </a:lnTo>
                <a:lnTo>
                  <a:pt x="0" y="0"/>
                </a:lnTo>
                <a:lnTo>
                  <a:pt x="0" y="137413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96870" y="1900830"/>
            <a:ext cx="7614920" cy="1374140"/>
          </a:xfrm>
          <a:custGeom>
            <a:avLst/>
            <a:gdLst/>
            <a:ahLst/>
            <a:cxnLst/>
            <a:rect l="l" t="t" r="r" b="b"/>
            <a:pathLst>
              <a:path w="7614920" h="1374139">
                <a:moveTo>
                  <a:pt x="0" y="0"/>
                </a:moveTo>
                <a:lnTo>
                  <a:pt x="7614920" y="0"/>
                </a:lnTo>
                <a:lnTo>
                  <a:pt x="7614920" y="1374139"/>
                </a:lnTo>
                <a:lnTo>
                  <a:pt x="0" y="1374139"/>
                </a:lnTo>
                <a:lnTo>
                  <a:pt x="0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96870" y="19008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511790" y="3274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96870" y="1881780"/>
            <a:ext cx="7614920" cy="137286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96870" y="1880510"/>
            <a:ext cx="7614920" cy="1374140"/>
          </a:xfrm>
          <a:custGeom>
            <a:avLst/>
            <a:gdLst/>
            <a:ahLst/>
            <a:cxnLst/>
            <a:rect l="l" t="t" r="r" b="b"/>
            <a:pathLst>
              <a:path w="7614920" h="1374139">
                <a:moveTo>
                  <a:pt x="0" y="0"/>
                </a:moveTo>
                <a:lnTo>
                  <a:pt x="7614920" y="0"/>
                </a:lnTo>
                <a:lnTo>
                  <a:pt x="7614920" y="1374139"/>
                </a:lnTo>
                <a:lnTo>
                  <a:pt x="0" y="1374139"/>
                </a:lnTo>
                <a:lnTo>
                  <a:pt x="0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96870" y="1880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511790" y="32546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713229" y="1133206"/>
            <a:ext cx="9239885" cy="4580100"/>
          </a:xfrm>
          <a:prstGeom prst="rect">
            <a:avLst/>
          </a:prstGeom>
        </p:spPr>
        <p:txBody>
          <a:bodyPr vert="horz" wrap="square" lIns="0" tIns="169545" rIns="0" bIns="0" rtlCol="0">
            <a:spAutoFit/>
          </a:bodyPr>
          <a:lstStyle/>
          <a:p>
            <a:pPr marL="114300">
              <a:lnSpc>
                <a:spcPct val="100000"/>
              </a:lnSpc>
              <a:spcBef>
                <a:spcPts val="1335"/>
              </a:spcBef>
            </a:pPr>
            <a:r>
              <a:rPr sz="3200" b="1" spc="-315" dirty="0">
                <a:latin typeface="Arial"/>
                <a:cs typeface="Arial"/>
              </a:rPr>
              <a:t>PEMBANGUNAN </a:t>
            </a:r>
            <a:r>
              <a:rPr sz="3200" b="1" spc="-415" dirty="0">
                <a:latin typeface="Arial"/>
                <a:cs typeface="Arial"/>
              </a:rPr>
              <a:t>SARANA </a:t>
            </a:r>
            <a:r>
              <a:rPr sz="3200" b="1" spc="-60" dirty="0">
                <a:latin typeface="Arial"/>
                <a:cs typeface="Arial"/>
              </a:rPr>
              <a:t>&amp; </a:t>
            </a:r>
            <a:r>
              <a:rPr sz="3200" b="1" spc="-425" dirty="0">
                <a:latin typeface="Arial"/>
                <a:cs typeface="Arial"/>
              </a:rPr>
              <a:t>PRASARANA</a:t>
            </a:r>
            <a:r>
              <a:rPr sz="3200" b="1" spc="-360" dirty="0">
                <a:latin typeface="Arial"/>
                <a:cs typeface="Arial"/>
              </a:rPr>
              <a:t> </a:t>
            </a:r>
            <a:r>
              <a:rPr sz="3200" b="1" spc="-420" dirty="0">
                <a:latin typeface="Arial"/>
                <a:cs typeface="Arial"/>
              </a:rPr>
              <a:t>KELURAHAN</a:t>
            </a:r>
            <a:endParaRPr sz="3200" dirty="0">
              <a:latin typeface="Arial"/>
              <a:cs typeface="Arial"/>
            </a:endParaRPr>
          </a:p>
          <a:p>
            <a:pPr marL="1273175" marR="725805">
              <a:lnSpc>
                <a:spcPct val="100000"/>
              </a:lnSpc>
              <a:spcBef>
                <a:spcPts val="1080"/>
              </a:spcBef>
            </a:pPr>
            <a:r>
              <a:rPr sz="2800" b="1" spc="-185" dirty="0">
                <a:latin typeface="Arial"/>
                <a:cs typeface="Arial"/>
              </a:rPr>
              <a:t>Membiayai </a:t>
            </a:r>
            <a:r>
              <a:rPr sz="2800" b="1" spc="-245" dirty="0">
                <a:latin typeface="Arial"/>
                <a:cs typeface="Arial"/>
              </a:rPr>
              <a:t>Pelayanan </a:t>
            </a:r>
            <a:r>
              <a:rPr sz="2800" b="1" spc="-300" dirty="0">
                <a:latin typeface="Arial"/>
                <a:cs typeface="Arial"/>
              </a:rPr>
              <a:t>Sosial </a:t>
            </a:r>
            <a:r>
              <a:rPr sz="2800" b="1" spc="-265" dirty="0">
                <a:latin typeface="Arial"/>
                <a:cs typeface="Arial"/>
              </a:rPr>
              <a:t>Dasar </a:t>
            </a:r>
            <a:r>
              <a:rPr sz="2800" b="1" spc="-345" dirty="0">
                <a:latin typeface="Arial"/>
                <a:cs typeface="Arial"/>
              </a:rPr>
              <a:t>Yang  </a:t>
            </a:r>
            <a:r>
              <a:rPr sz="2800" b="1" spc="-254" dirty="0">
                <a:latin typeface="Arial"/>
                <a:cs typeface="Arial"/>
              </a:rPr>
              <a:t>Berdampak </a:t>
            </a:r>
            <a:r>
              <a:rPr sz="2800" b="1" spc="-350" dirty="0">
                <a:latin typeface="Arial"/>
                <a:cs typeface="Arial"/>
              </a:rPr>
              <a:t>Langsung </a:t>
            </a:r>
            <a:r>
              <a:rPr sz="2800" b="1" spc="-280" dirty="0">
                <a:latin typeface="Arial"/>
                <a:cs typeface="Arial"/>
              </a:rPr>
              <a:t>Pada </a:t>
            </a:r>
            <a:r>
              <a:rPr sz="2800" b="1" spc="-204" dirty="0">
                <a:latin typeface="Arial"/>
                <a:cs typeface="Arial"/>
              </a:rPr>
              <a:t>Meningkatnya </a:t>
            </a:r>
            <a:r>
              <a:rPr sz="2800" b="1" spc="-254" dirty="0">
                <a:latin typeface="Arial"/>
                <a:cs typeface="Arial"/>
              </a:rPr>
              <a:t>Kualitas  </a:t>
            </a:r>
            <a:r>
              <a:rPr sz="2800" b="1" spc="-240" dirty="0">
                <a:latin typeface="Arial"/>
                <a:cs typeface="Arial"/>
              </a:rPr>
              <a:t>Hidup</a:t>
            </a:r>
            <a:r>
              <a:rPr sz="2800" b="1" spc="-160" dirty="0">
                <a:latin typeface="Arial"/>
                <a:cs typeface="Arial"/>
              </a:rPr>
              <a:t> </a:t>
            </a:r>
            <a:r>
              <a:rPr sz="2800" b="1" spc="-200" dirty="0">
                <a:latin typeface="Arial"/>
                <a:cs typeface="Arial"/>
              </a:rPr>
              <a:t>Masyarakat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b="1" spc="-385" dirty="0">
                <a:latin typeface="Arial"/>
                <a:cs typeface="Arial"/>
              </a:rPr>
              <a:t>PEMBERDAYAAN </a:t>
            </a:r>
            <a:r>
              <a:rPr lang="en-US" sz="3200" b="1" spc="-385" dirty="0" smtClean="0">
                <a:latin typeface="Arial"/>
                <a:cs typeface="Arial"/>
              </a:rPr>
              <a:t> </a:t>
            </a:r>
            <a:r>
              <a:rPr sz="3200" b="1" spc="-395" dirty="0" smtClean="0">
                <a:latin typeface="Arial"/>
                <a:cs typeface="Arial"/>
              </a:rPr>
              <a:t>MASYARAKAT </a:t>
            </a:r>
            <a:r>
              <a:rPr lang="en-US" sz="3200" b="1" spc="-395" dirty="0" smtClean="0">
                <a:latin typeface="Arial"/>
                <a:cs typeface="Arial"/>
              </a:rPr>
              <a:t> </a:t>
            </a:r>
            <a:r>
              <a:rPr sz="3200" b="1" spc="-170" dirty="0" smtClean="0">
                <a:latin typeface="Arial"/>
                <a:cs typeface="Arial"/>
              </a:rPr>
              <a:t>DI</a:t>
            </a:r>
            <a:r>
              <a:rPr sz="3200" b="1" spc="-229" dirty="0" smtClean="0">
                <a:latin typeface="Arial"/>
                <a:cs typeface="Arial"/>
              </a:rPr>
              <a:t> </a:t>
            </a:r>
            <a:r>
              <a:rPr sz="3200" b="1" spc="-420" dirty="0">
                <a:latin typeface="Arial"/>
                <a:cs typeface="Arial"/>
              </a:rPr>
              <a:t>KELURAHAN</a:t>
            </a:r>
            <a:endParaRPr sz="3200" dirty="0">
              <a:latin typeface="Arial"/>
              <a:cs typeface="Arial"/>
            </a:endParaRPr>
          </a:p>
          <a:p>
            <a:pPr marL="1087120" marR="1685925">
              <a:lnSpc>
                <a:spcPct val="100000"/>
              </a:lnSpc>
              <a:spcBef>
                <a:spcPts val="2390"/>
              </a:spcBef>
            </a:pPr>
            <a:r>
              <a:rPr sz="2800" b="1" spc="-204" dirty="0">
                <a:latin typeface="Arial"/>
                <a:cs typeface="Arial"/>
              </a:rPr>
              <a:t>Untuk </a:t>
            </a:r>
            <a:r>
              <a:rPr sz="2800" b="1" spc="-240" dirty="0">
                <a:latin typeface="Arial"/>
                <a:cs typeface="Arial"/>
              </a:rPr>
              <a:t>Peningkatan </a:t>
            </a:r>
            <a:r>
              <a:rPr sz="2800" b="1" spc="-285" dirty="0">
                <a:latin typeface="Arial"/>
                <a:cs typeface="Arial"/>
              </a:rPr>
              <a:t>Kapasitas </a:t>
            </a:r>
            <a:r>
              <a:rPr sz="2800" b="1" spc="-240" dirty="0">
                <a:latin typeface="Arial"/>
                <a:cs typeface="Arial"/>
              </a:rPr>
              <a:t>dan Kapabilitas  </a:t>
            </a:r>
            <a:r>
              <a:rPr sz="2800" b="1" spc="-200" dirty="0">
                <a:latin typeface="Arial"/>
                <a:cs typeface="Arial"/>
              </a:rPr>
              <a:t>Masyarakat </a:t>
            </a:r>
            <a:r>
              <a:rPr sz="2800" b="1" spc="-195" dirty="0">
                <a:latin typeface="Arial"/>
                <a:cs typeface="Arial"/>
              </a:rPr>
              <a:t>di</a:t>
            </a:r>
            <a:r>
              <a:rPr sz="2800" b="1" spc="-100" dirty="0">
                <a:latin typeface="Arial"/>
                <a:cs typeface="Arial"/>
              </a:rPr>
              <a:t> </a:t>
            </a:r>
            <a:r>
              <a:rPr sz="2800" b="1" spc="-245" dirty="0">
                <a:latin typeface="Arial"/>
                <a:cs typeface="Arial"/>
              </a:rPr>
              <a:t>Kelurahan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706879" y="1433470"/>
            <a:ext cx="1492250" cy="2310130"/>
          </a:xfrm>
          <a:custGeom>
            <a:avLst/>
            <a:gdLst/>
            <a:ahLst/>
            <a:cxnLst/>
            <a:rect l="l" t="t" r="r" b="b"/>
            <a:pathLst>
              <a:path w="1492250" h="2310129">
                <a:moveTo>
                  <a:pt x="0" y="0"/>
                </a:moveTo>
                <a:lnTo>
                  <a:pt x="0" y="2310130"/>
                </a:lnTo>
                <a:lnTo>
                  <a:pt x="1492250" y="2310130"/>
                </a:lnTo>
                <a:lnTo>
                  <a:pt x="1492250" y="2153920"/>
                </a:lnTo>
              </a:path>
            </a:pathLst>
          </a:custGeom>
          <a:ln w="25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141979" y="3480710"/>
            <a:ext cx="115569" cy="1143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06879" y="1414420"/>
            <a:ext cx="1492250" cy="2308860"/>
          </a:xfrm>
          <a:custGeom>
            <a:avLst/>
            <a:gdLst/>
            <a:ahLst/>
            <a:cxnLst/>
            <a:rect l="l" t="t" r="r" b="b"/>
            <a:pathLst>
              <a:path w="1492250" h="2308860">
                <a:moveTo>
                  <a:pt x="0" y="0"/>
                </a:moveTo>
                <a:lnTo>
                  <a:pt x="0" y="2308860"/>
                </a:lnTo>
                <a:lnTo>
                  <a:pt x="1492250" y="2308860"/>
                </a:lnTo>
                <a:lnTo>
                  <a:pt x="1492250" y="2153920"/>
                </a:lnTo>
              </a:path>
            </a:pathLst>
          </a:custGeom>
          <a:ln w="25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41979" y="3460390"/>
            <a:ext cx="115569" cy="1155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78939" y="3956960"/>
            <a:ext cx="1494790" cy="2308860"/>
          </a:xfrm>
          <a:custGeom>
            <a:avLst/>
            <a:gdLst/>
            <a:ahLst/>
            <a:cxnLst/>
            <a:rect l="l" t="t" r="r" b="b"/>
            <a:pathLst>
              <a:path w="1494789" h="2308860">
                <a:moveTo>
                  <a:pt x="0" y="0"/>
                </a:moveTo>
                <a:lnTo>
                  <a:pt x="0" y="2308860"/>
                </a:lnTo>
                <a:lnTo>
                  <a:pt x="1494790" y="2308860"/>
                </a:lnTo>
                <a:lnTo>
                  <a:pt x="1494790" y="2153919"/>
                </a:lnTo>
              </a:path>
            </a:pathLst>
          </a:custGeom>
          <a:ln w="25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116579" y="6002930"/>
            <a:ext cx="114300" cy="11556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78939" y="3936640"/>
            <a:ext cx="1494790" cy="2310130"/>
          </a:xfrm>
          <a:custGeom>
            <a:avLst/>
            <a:gdLst/>
            <a:ahLst/>
            <a:cxnLst/>
            <a:rect l="l" t="t" r="r" b="b"/>
            <a:pathLst>
              <a:path w="1494789" h="2310129">
                <a:moveTo>
                  <a:pt x="0" y="0"/>
                </a:moveTo>
                <a:lnTo>
                  <a:pt x="0" y="2310130"/>
                </a:lnTo>
                <a:lnTo>
                  <a:pt x="1494790" y="2310130"/>
                </a:lnTo>
                <a:lnTo>
                  <a:pt x="1494790" y="2153920"/>
                </a:lnTo>
              </a:path>
            </a:pathLst>
          </a:custGeom>
          <a:ln w="25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116579" y="5982610"/>
            <a:ext cx="114300" cy="11557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752600"/>
            <a:ext cx="2134870" cy="16706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4649" l="2367" r="100000">
                        <a14:foregroundMark x1="46154" y1="2341" x2="6509" y2="19064"/>
                        <a14:foregroundMark x1="6509" y1="19064" x2="9467" y2="27090"/>
                        <a14:foregroundMark x1="9467" y1="27425" x2="27811" y2="37124"/>
                        <a14:foregroundMark x1="28994" y1="37124" x2="4734" y2="40803"/>
                        <a14:foregroundMark x1="5325" y1="41137" x2="2367" y2="45151"/>
                        <a14:foregroundMark x1="4734" y1="45485" x2="11243" y2="53512"/>
                        <a14:foregroundMark x1="11243" y1="53512" x2="592" y2="67893"/>
                        <a14:foregroundMark x1="5325" y1="69231" x2="40828" y2="65217"/>
                        <a14:foregroundMark x1="39645" y1="65217" x2="36686" y2="84281"/>
                        <a14:foregroundMark x1="36686" y1="84615" x2="18343" y2="85619"/>
                        <a14:foregroundMark x1="18343" y1="85619" x2="20710" y2="93311"/>
                        <a14:foregroundMark x1="20710" y1="93311" x2="63314" y2="93980"/>
                        <a14:foregroundMark x1="63314" y1="92308" x2="55030" y2="84615"/>
                        <a14:foregroundMark x1="53254" y1="83946" x2="49112" y2="84281"/>
                        <a14:foregroundMark x1="49704" y1="83612" x2="52663" y2="65217"/>
                        <a14:foregroundMark x1="52663" y1="65217" x2="68047" y2="64883"/>
                        <a14:foregroundMark x1="68047" y1="64883" x2="68047" y2="70903"/>
                        <a14:foregroundMark x1="68047" y1="70903" x2="69822" y2="72241"/>
                        <a14:foregroundMark x1="69231" y1="72575" x2="99408" y2="56522"/>
                        <a14:foregroundMark x1="97041" y1="53846" x2="78698" y2="38127"/>
                        <a14:foregroundMark x1="78107" y1="37793" x2="72781" y2="42140"/>
                        <a14:foregroundMark x1="72189" y1="42475" x2="53254" y2="39799"/>
                        <a14:foregroundMark x1="53846" y1="38796" x2="56805" y2="32776"/>
                        <a14:foregroundMark x1="56213" y1="32776" x2="89349" y2="35452"/>
                        <a14:foregroundMark x1="89349" y1="35452" x2="82249" y2="23746"/>
                        <a14:foregroundMark x1="82249" y1="23411" x2="92899" y2="14047"/>
                        <a14:foregroundMark x1="92899" y1="14047" x2="88757" y2="10702"/>
                        <a14:foregroundMark x1="88166" y1="10368" x2="64497" y2="9030"/>
                        <a14:foregroundMark x1="64497" y1="9030" x2="74556" y2="3679"/>
                        <a14:foregroundMark x1="73373" y1="3010" x2="63314" y2="0"/>
                        <a14:foregroundMark x1="48521" y1="1003" x2="61538" y2="0"/>
                        <a14:foregroundMark x1="5325" y1="19732" x2="7692" y2="25753"/>
                        <a14:foregroundMark x1="6509" y1="26087" x2="26627" y2="36120"/>
                        <a14:foregroundMark x1="30178" y1="36789" x2="5325" y2="404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82"/>
            <a:ext cx="1609725" cy="2847975"/>
          </a:xfrm>
          <a:prstGeom prst="rect">
            <a:avLst/>
          </a:prstGeom>
          <a:ln>
            <a:noFill/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533603"/>
            <a:ext cx="2100578" cy="1449008"/>
          </a:xfrm>
          <a:prstGeom prst="rect">
            <a:avLst/>
          </a:prstGeom>
        </p:spPr>
      </p:pic>
      <p:sp>
        <p:nvSpPr>
          <p:cNvPr id="40" name="object 6"/>
          <p:cNvSpPr txBox="1">
            <a:spLocks/>
          </p:cNvSpPr>
          <p:nvPr/>
        </p:nvSpPr>
        <p:spPr>
          <a:xfrm>
            <a:off x="1524000" y="641263"/>
            <a:ext cx="27432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4000" kern="0" spc="-30" dirty="0" smtClean="0">
                <a:latin typeface="Broadway" panose="04040905080B02020502" pitchFamily="82" charset="0"/>
                <a:cs typeface="Gill Sans MT"/>
              </a:rPr>
              <a:t>A </a:t>
            </a:r>
            <a:r>
              <a:rPr lang="en-US" sz="4000" kern="0" spc="355" dirty="0" smtClean="0">
                <a:latin typeface="Broadway" panose="04040905080B02020502" pitchFamily="82" charset="0"/>
                <a:cs typeface="Gill Sans MT"/>
              </a:rPr>
              <a:t>R</a:t>
            </a:r>
            <a:r>
              <a:rPr lang="en-US" sz="4000" kern="0" spc="-40" dirty="0" smtClean="0">
                <a:latin typeface="Broadway" panose="04040905080B02020502" pitchFamily="82" charset="0"/>
                <a:cs typeface="Gill Sans MT"/>
              </a:rPr>
              <a:t>A </a:t>
            </a:r>
            <a:r>
              <a:rPr lang="en-US" sz="4000" kern="0" spc="15" dirty="0" smtClean="0">
                <a:latin typeface="Broadway" panose="04040905080B02020502" pitchFamily="82" charset="0"/>
                <a:cs typeface="Gill Sans MT"/>
              </a:rPr>
              <a:t>H</a:t>
            </a:r>
            <a:r>
              <a:rPr lang="en-US" sz="4000" kern="0" dirty="0" smtClean="0">
                <a:latin typeface="Rage Italic" panose="03070502040507070304" pitchFamily="66" charset="0"/>
                <a:cs typeface="Gill Sans MT"/>
              </a:rPr>
              <a:t>…</a:t>
            </a:r>
            <a:endParaRPr lang="en-US" sz="4000" kern="0" dirty="0">
              <a:latin typeface="Rage Italic" panose="03070502040507070304" pitchFamily="66" charset="0"/>
              <a:cs typeface="Gill Sans M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7970" y="7260"/>
            <a:ext cx="5647055" cy="75692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0" spc="190" dirty="0">
                <a:latin typeface="Tahoma"/>
                <a:cs typeface="Tahoma"/>
              </a:rPr>
              <a:t>PEMBANGUNAN SARANA </a:t>
            </a:r>
            <a:r>
              <a:rPr sz="2400" b="0" spc="250" dirty="0">
                <a:latin typeface="Tahoma"/>
                <a:cs typeface="Tahoma"/>
              </a:rPr>
              <a:t>&amp;  </a:t>
            </a:r>
            <a:r>
              <a:rPr sz="2400" b="0" spc="180" dirty="0">
                <a:latin typeface="Tahoma"/>
                <a:cs typeface="Tahoma"/>
              </a:rPr>
              <a:t>PRASARANA </a:t>
            </a:r>
            <a:r>
              <a:rPr sz="2400" b="0" spc="160" dirty="0">
                <a:latin typeface="Tahoma"/>
                <a:cs typeface="Tahoma"/>
              </a:rPr>
              <a:t>KELURAHAN, </a:t>
            </a:r>
            <a:r>
              <a:rPr sz="2400" b="0" spc="60" dirty="0">
                <a:latin typeface="Tahoma"/>
                <a:cs typeface="Tahoma"/>
              </a:rPr>
              <a:t>MELIPUTI</a:t>
            </a:r>
            <a:r>
              <a:rPr sz="2400" b="0" spc="-315" dirty="0">
                <a:latin typeface="Tahoma"/>
                <a:cs typeface="Tahoma"/>
              </a:rPr>
              <a:t> </a:t>
            </a:r>
            <a:r>
              <a:rPr sz="2400" b="0" spc="-40" dirty="0">
                <a:latin typeface="Tahoma"/>
                <a:cs typeface="Tahoma"/>
              </a:rPr>
              <a:t>: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6400" y="1053740"/>
            <a:ext cx="5543550" cy="1008380"/>
          </a:xfrm>
          <a:custGeom>
            <a:avLst/>
            <a:gdLst/>
            <a:ahLst/>
            <a:cxnLst/>
            <a:rect l="l" t="t" r="r" b="b"/>
            <a:pathLst>
              <a:path w="5543550" h="1008380">
                <a:moveTo>
                  <a:pt x="5375910" y="0"/>
                </a:moveTo>
                <a:lnTo>
                  <a:pt x="167640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39470"/>
                </a:lnTo>
                <a:lnTo>
                  <a:pt x="6596" y="881526"/>
                </a:lnTo>
                <a:lnTo>
                  <a:pt x="24835" y="921079"/>
                </a:lnTo>
                <a:lnTo>
                  <a:pt x="52387" y="955833"/>
                </a:lnTo>
                <a:lnTo>
                  <a:pt x="86924" y="983497"/>
                </a:lnTo>
                <a:lnTo>
                  <a:pt x="126118" y="1001777"/>
                </a:lnTo>
                <a:lnTo>
                  <a:pt x="167640" y="1008379"/>
                </a:lnTo>
                <a:lnTo>
                  <a:pt x="5375910" y="1008379"/>
                </a:lnTo>
                <a:lnTo>
                  <a:pt x="5417431" y="1001777"/>
                </a:lnTo>
                <a:lnTo>
                  <a:pt x="5456625" y="983497"/>
                </a:lnTo>
                <a:lnTo>
                  <a:pt x="5491162" y="955833"/>
                </a:lnTo>
                <a:lnTo>
                  <a:pt x="5518714" y="921079"/>
                </a:lnTo>
                <a:lnTo>
                  <a:pt x="5536953" y="881526"/>
                </a:lnTo>
                <a:lnTo>
                  <a:pt x="5543550" y="839470"/>
                </a:lnTo>
                <a:lnTo>
                  <a:pt x="5543550" y="167639"/>
                </a:lnTo>
                <a:lnTo>
                  <a:pt x="5536953" y="126118"/>
                </a:lnTo>
                <a:lnTo>
                  <a:pt x="5518714" y="86924"/>
                </a:lnTo>
                <a:lnTo>
                  <a:pt x="5491162" y="52387"/>
                </a:lnTo>
                <a:lnTo>
                  <a:pt x="5456625" y="24835"/>
                </a:lnTo>
                <a:lnTo>
                  <a:pt x="5417431" y="6596"/>
                </a:lnTo>
                <a:lnTo>
                  <a:pt x="537591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6400" y="1053740"/>
            <a:ext cx="5543550" cy="1008380"/>
          </a:xfrm>
          <a:custGeom>
            <a:avLst/>
            <a:gdLst/>
            <a:ahLst/>
            <a:cxnLst/>
            <a:rect l="l" t="t" r="r" b="b"/>
            <a:pathLst>
              <a:path w="5543550" h="1008380">
                <a:moveTo>
                  <a:pt x="167640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39470"/>
                </a:lnTo>
                <a:lnTo>
                  <a:pt x="6596" y="881526"/>
                </a:lnTo>
                <a:lnTo>
                  <a:pt x="24835" y="921079"/>
                </a:lnTo>
                <a:lnTo>
                  <a:pt x="52387" y="955833"/>
                </a:lnTo>
                <a:lnTo>
                  <a:pt x="86924" y="983497"/>
                </a:lnTo>
                <a:lnTo>
                  <a:pt x="126118" y="1001777"/>
                </a:lnTo>
                <a:lnTo>
                  <a:pt x="167640" y="1008379"/>
                </a:lnTo>
                <a:lnTo>
                  <a:pt x="5375910" y="1008379"/>
                </a:lnTo>
                <a:lnTo>
                  <a:pt x="5417431" y="1001777"/>
                </a:lnTo>
                <a:lnTo>
                  <a:pt x="5456625" y="983497"/>
                </a:lnTo>
                <a:lnTo>
                  <a:pt x="5491162" y="955833"/>
                </a:lnTo>
                <a:lnTo>
                  <a:pt x="5518714" y="921079"/>
                </a:lnTo>
                <a:lnTo>
                  <a:pt x="5536953" y="881526"/>
                </a:lnTo>
                <a:lnTo>
                  <a:pt x="5543550" y="839470"/>
                </a:lnTo>
                <a:lnTo>
                  <a:pt x="5543550" y="167639"/>
                </a:lnTo>
                <a:lnTo>
                  <a:pt x="5536953" y="126118"/>
                </a:lnTo>
                <a:lnTo>
                  <a:pt x="5518714" y="86924"/>
                </a:lnTo>
                <a:lnTo>
                  <a:pt x="5491162" y="52387"/>
                </a:lnTo>
                <a:lnTo>
                  <a:pt x="5456625" y="24835"/>
                </a:lnTo>
                <a:lnTo>
                  <a:pt x="5417431" y="6596"/>
                </a:lnTo>
                <a:lnTo>
                  <a:pt x="5375910" y="0"/>
                </a:lnTo>
                <a:lnTo>
                  <a:pt x="16764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6400" y="10537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49950" y="20621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32130" y="1027070"/>
            <a:ext cx="299466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454275" algn="l"/>
              </a:tabLst>
            </a:pP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PENGADAAN,  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10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 dirty="0">
              <a:latin typeface="Gill Sans MT"/>
              <a:cs typeface="Gill Sans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94595" y="1027070"/>
            <a:ext cx="2025014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980" marR="5080" indent="-81915">
              <a:lnSpc>
                <a:spcPct val="100000"/>
              </a:lnSpc>
              <a:spcBef>
                <a:spcPts val="100"/>
              </a:spcBef>
            </a:pP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10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NA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85" dirty="0">
                <a:solidFill>
                  <a:srgbClr val="FFFFFF"/>
                </a:solidFill>
                <a:latin typeface="Gill Sans MT"/>
                <a:cs typeface="Gill Sans MT"/>
              </a:rPr>
              <a:t>,  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9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30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H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2130" y="1545230"/>
            <a:ext cx="528637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19200" algn="l"/>
                <a:tab pos="1948180" algn="l"/>
                <a:tab pos="3646170" algn="l"/>
              </a:tabLst>
            </a:pPr>
            <a:r>
              <a:rPr sz="1700" b="1" spc="195" dirty="0">
                <a:solidFill>
                  <a:srgbClr val="FFFFFF"/>
                </a:solidFill>
                <a:latin typeface="Gill Sans MT"/>
                <a:cs typeface="Gill Sans MT"/>
              </a:rPr>
              <a:t>S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12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195" dirty="0">
                <a:solidFill>
                  <a:srgbClr val="FFFFFF"/>
                </a:solidFill>
                <a:latin typeface="Gill Sans MT"/>
                <a:cs typeface="Gill Sans MT"/>
              </a:rPr>
              <a:t>S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145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700" b="1" spc="-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30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9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700" b="1" spc="-2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 dirty="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tabLst>
                <a:tab pos="1670685" algn="l"/>
              </a:tabLst>
            </a:pP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PEMUKIMAN	</a:t>
            </a:r>
            <a:r>
              <a:rPr sz="1700" b="1" spc="190" dirty="0">
                <a:latin typeface="Gill Sans MT"/>
                <a:cs typeface="Gill Sans MT"/>
              </a:rPr>
              <a:t>antara </a:t>
            </a:r>
            <a:r>
              <a:rPr sz="1700" b="1" spc="175" dirty="0">
                <a:latin typeface="Gill Sans MT"/>
                <a:cs typeface="Gill Sans MT"/>
              </a:rPr>
              <a:t>lain</a:t>
            </a:r>
            <a:r>
              <a:rPr sz="1700" b="1" spc="55" dirty="0">
                <a:latin typeface="Gill Sans MT"/>
                <a:cs typeface="Gill Sans MT"/>
              </a:rPr>
              <a:t> </a:t>
            </a:r>
            <a:r>
              <a:rPr sz="1700" b="1" spc="215" dirty="0">
                <a:solidFill>
                  <a:srgbClr val="FFFFFF"/>
                </a:solidFill>
                <a:latin typeface="Gill Sans MT"/>
                <a:cs typeface="Gill Sans MT"/>
              </a:rPr>
              <a:t>:</a:t>
            </a:r>
            <a:endParaRPr sz="1700" dirty="0">
              <a:latin typeface="Gill Sans MT"/>
              <a:cs typeface="Gill Sans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6400" y="2679340"/>
            <a:ext cx="5543550" cy="3990340"/>
          </a:xfrm>
          <a:custGeom>
            <a:avLst/>
            <a:gdLst/>
            <a:ahLst/>
            <a:cxnLst/>
            <a:rect l="l" t="t" r="r" b="b"/>
            <a:pathLst>
              <a:path w="5543550" h="3990340">
                <a:moveTo>
                  <a:pt x="4878070" y="0"/>
                </a:moveTo>
                <a:lnTo>
                  <a:pt x="664210" y="0"/>
                </a:lnTo>
                <a:lnTo>
                  <a:pt x="618875" y="2023"/>
                </a:lnTo>
                <a:lnTo>
                  <a:pt x="573742" y="7970"/>
                </a:lnTo>
                <a:lnTo>
                  <a:pt x="528997" y="17653"/>
                </a:lnTo>
                <a:lnTo>
                  <a:pt x="484826" y="30888"/>
                </a:lnTo>
                <a:lnTo>
                  <a:pt x="441414" y="47487"/>
                </a:lnTo>
                <a:lnTo>
                  <a:pt x="398949" y="67266"/>
                </a:lnTo>
                <a:lnTo>
                  <a:pt x="357616" y="90037"/>
                </a:lnTo>
                <a:lnTo>
                  <a:pt x="317602" y="115614"/>
                </a:lnTo>
                <a:lnTo>
                  <a:pt x="279091" y="143813"/>
                </a:lnTo>
                <a:lnTo>
                  <a:pt x="242271" y="174446"/>
                </a:lnTo>
                <a:lnTo>
                  <a:pt x="207327" y="207327"/>
                </a:lnTo>
                <a:lnTo>
                  <a:pt x="174446" y="242271"/>
                </a:lnTo>
                <a:lnTo>
                  <a:pt x="143813" y="279091"/>
                </a:lnTo>
                <a:lnTo>
                  <a:pt x="115614" y="317602"/>
                </a:lnTo>
                <a:lnTo>
                  <a:pt x="90037" y="357616"/>
                </a:lnTo>
                <a:lnTo>
                  <a:pt x="67266" y="398949"/>
                </a:lnTo>
                <a:lnTo>
                  <a:pt x="47487" y="441414"/>
                </a:lnTo>
                <a:lnTo>
                  <a:pt x="30888" y="484826"/>
                </a:lnTo>
                <a:lnTo>
                  <a:pt x="17653" y="528997"/>
                </a:lnTo>
                <a:lnTo>
                  <a:pt x="7970" y="573742"/>
                </a:lnTo>
                <a:lnTo>
                  <a:pt x="2023" y="618875"/>
                </a:lnTo>
                <a:lnTo>
                  <a:pt x="0" y="664210"/>
                </a:lnTo>
                <a:lnTo>
                  <a:pt x="0" y="3326129"/>
                </a:lnTo>
                <a:lnTo>
                  <a:pt x="2023" y="3371464"/>
                </a:lnTo>
                <a:lnTo>
                  <a:pt x="7970" y="3416597"/>
                </a:lnTo>
                <a:lnTo>
                  <a:pt x="17653" y="3461342"/>
                </a:lnTo>
                <a:lnTo>
                  <a:pt x="30888" y="3505513"/>
                </a:lnTo>
                <a:lnTo>
                  <a:pt x="47487" y="3548925"/>
                </a:lnTo>
                <a:lnTo>
                  <a:pt x="67266" y="3591390"/>
                </a:lnTo>
                <a:lnTo>
                  <a:pt x="90037" y="3632723"/>
                </a:lnTo>
                <a:lnTo>
                  <a:pt x="115614" y="3672737"/>
                </a:lnTo>
                <a:lnTo>
                  <a:pt x="143813" y="3711248"/>
                </a:lnTo>
                <a:lnTo>
                  <a:pt x="174446" y="3748068"/>
                </a:lnTo>
                <a:lnTo>
                  <a:pt x="207327" y="3783012"/>
                </a:lnTo>
                <a:lnTo>
                  <a:pt x="242271" y="3815893"/>
                </a:lnTo>
                <a:lnTo>
                  <a:pt x="279091" y="3846526"/>
                </a:lnTo>
                <a:lnTo>
                  <a:pt x="317602" y="3874725"/>
                </a:lnTo>
                <a:lnTo>
                  <a:pt x="357616" y="3900302"/>
                </a:lnTo>
                <a:lnTo>
                  <a:pt x="398949" y="3923073"/>
                </a:lnTo>
                <a:lnTo>
                  <a:pt x="441414" y="3942852"/>
                </a:lnTo>
                <a:lnTo>
                  <a:pt x="484826" y="3959451"/>
                </a:lnTo>
                <a:lnTo>
                  <a:pt x="528997" y="3972686"/>
                </a:lnTo>
                <a:lnTo>
                  <a:pt x="573742" y="3982369"/>
                </a:lnTo>
                <a:lnTo>
                  <a:pt x="618875" y="3988316"/>
                </a:lnTo>
                <a:lnTo>
                  <a:pt x="664210" y="3990340"/>
                </a:lnTo>
                <a:lnTo>
                  <a:pt x="4878070" y="3990340"/>
                </a:lnTo>
                <a:lnTo>
                  <a:pt x="4923412" y="3988316"/>
                </a:lnTo>
                <a:lnTo>
                  <a:pt x="4968567" y="3982369"/>
                </a:lnTo>
                <a:lnTo>
                  <a:pt x="5013347" y="3972686"/>
                </a:lnTo>
                <a:lnTo>
                  <a:pt x="5057564" y="3959451"/>
                </a:lnTo>
                <a:lnTo>
                  <a:pt x="5101032" y="3942852"/>
                </a:lnTo>
                <a:lnTo>
                  <a:pt x="5143562" y="3923073"/>
                </a:lnTo>
                <a:lnTo>
                  <a:pt x="5184967" y="3900302"/>
                </a:lnTo>
                <a:lnTo>
                  <a:pt x="5225059" y="3874725"/>
                </a:lnTo>
                <a:lnTo>
                  <a:pt x="5263652" y="3846526"/>
                </a:lnTo>
                <a:lnTo>
                  <a:pt x="5300557" y="3815893"/>
                </a:lnTo>
                <a:lnTo>
                  <a:pt x="5335587" y="3783012"/>
                </a:lnTo>
                <a:lnTo>
                  <a:pt x="5368555" y="3748068"/>
                </a:lnTo>
                <a:lnTo>
                  <a:pt x="5399273" y="3711248"/>
                </a:lnTo>
                <a:lnTo>
                  <a:pt x="5427553" y="3672737"/>
                </a:lnTo>
                <a:lnTo>
                  <a:pt x="5453208" y="3632723"/>
                </a:lnTo>
                <a:lnTo>
                  <a:pt x="5476052" y="3591390"/>
                </a:lnTo>
                <a:lnTo>
                  <a:pt x="5495895" y="3548925"/>
                </a:lnTo>
                <a:lnTo>
                  <a:pt x="5512550" y="3505513"/>
                </a:lnTo>
                <a:lnTo>
                  <a:pt x="5525831" y="3461342"/>
                </a:lnTo>
                <a:lnTo>
                  <a:pt x="5535550" y="3416597"/>
                </a:lnTo>
                <a:lnTo>
                  <a:pt x="5541518" y="3371464"/>
                </a:lnTo>
                <a:lnTo>
                  <a:pt x="5543550" y="3326129"/>
                </a:lnTo>
                <a:lnTo>
                  <a:pt x="5543550" y="664210"/>
                </a:lnTo>
                <a:lnTo>
                  <a:pt x="5541518" y="618875"/>
                </a:lnTo>
                <a:lnTo>
                  <a:pt x="5535550" y="573742"/>
                </a:lnTo>
                <a:lnTo>
                  <a:pt x="5525831" y="528997"/>
                </a:lnTo>
                <a:lnTo>
                  <a:pt x="5512550" y="484826"/>
                </a:lnTo>
                <a:lnTo>
                  <a:pt x="5495895" y="441414"/>
                </a:lnTo>
                <a:lnTo>
                  <a:pt x="5476052" y="398949"/>
                </a:lnTo>
                <a:lnTo>
                  <a:pt x="5453208" y="357616"/>
                </a:lnTo>
                <a:lnTo>
                  <a:pt x="5427553" y="317602"/>
                </a:lnTo>
                <a:lnTo>
                  <a:pt x="5399273" y="279091"/>
                </a:lnTo>
                <a:lnTo>
                  <a:pt x="5368555" y="242271"/>
                </a:lnTo>
                <a:lnTo>
                  <a:pt x="5335587" y="207327"/>
                </a:lnTo>
                <a:lnTo>
                  <a:pt x="5300557" y="174446"/>
                </a:lnTo>
                <a:lnTo>
                  <a:pt x="5263652" y="143813"/>
                </a:lnTo>
                <a:lnTo>
                  <a:pt x="5225059" y="115614"/>
                </a:lnTo>
                <a:lnTo>
                  <a:pt x="5184967" y="90037"/>
                </a:lnTo>
                <a:lnTo>
                  <a:pt x="5143562" y="67266"/>
                </a:lnTo>
                <a:lnTo>
                  <a:pt x="5101032" y="47487"/>
                </a:lnTo>
                <a:lnTo>
                  <a:pt x="5057564" y="30888"/>
                </a:lnTo>
                <a:lnTo>
                  <a:pt x="5013347" y="17653"/>
                </a:lnTo>
                <a:lnTo>
                  <a:pt x="4968567" y="7970"/>
                </a:lnTo>
                <a:lnTo>
                  <a:pt x="4923412" y="2023"/>
                </a:lnTo>
                <a:lnTo>
                  <a:pt x="487807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6400" y="2679340"/>
            <a:ext cx="5543550" cy="3990340"/>
          </a:xfrm>
          <a:custGeom>
            <a:avLst/>
            <a:gdLst/>
            <a:ahLst/>
            <a:cxnLst/>
            <a:rect l="l" t="t" r="r" b="b"/>
            <a:pathLst>
              <a:path w="5543550" h="3990340">
                <a:moveTo>
                  <a:pt x="664210" y="0"/>
                </a:moveTo>
                <a:lnTo>
                  <a:pt x="618875" y="2023"/>
                </a:lnTo>
                <a:lnTo>
                  <a:pt x="573742" y="7970"/>
                </a:lnTo>
                <a:lnTo>
                  <a:pt x="528997" y="17653"/>
                </a:lnTo>
                <a:lnTo>
                  <a:pt x="484826" y="30888"/>
                </a:lnTo>
                <a:lnTo>
                  <a:pt x="441414" y="47487"/>
                </a:lnTo>
                <a:lnTo>
                  <a:pt x="398949" y="67266"/>
                </a:lnTo>
                <a:lnTo>
                  <a:pt x="357616" y="90037"/>
                </a:lnTo>
                <a:lnTo>
                  <a:pt x="317602" y="115614"/>
                </a:lnTo>
                <a:lnTo>
                  <a:pt x="279091" y="143813"/>
                </a:lnTo>
                <a:lnTo>
                  <a:pt x="242271" y="174446"/>
                </a:lnTo>
                <a:lnTo>
                  <a:pt x="207327" y="207327"/>
                </a:lnTo>
                <a:lnTo>
                  <a:pt x="174446" y="242271"/>
                </a:lnTo>
                <a:lnTo>
                  <a:pt x="143813" y="279091"/>
                </a:lnTo>
                <a:lnTo>
                  <a:pt x="115614" y="317602"/>
                </a:lnTo>
                <a:lnTo>
                  <a:pt x="90037" y="357616"/>
                </a:lnTo>
                <a:lnTo>
                  <a:pt x="67266" y="398949"/>
                </a:lnTo>
                <a:lnTo>
                  <a:pt x="47487" y="441414"/>
                </a:lnTo>
                <a:lnTo>
                  <a:pt x="30888" y="484826"/>
                </a:lnTo>
                <a:lnTo>
                  <a:pt x="17653" y="528997"/>
                </a:lnTo>
                <a:lnTo>
                  <a:pt x="7970" y="573742"/>
                </a:lnTo>
                <a:lnTo>
                  <a:pt x="2023" y="618875"/>
                </a:lnTo>
                <a:lnTo>
                  <a:pt x="0" y="664210"/>
                </a:lnTo>
                <a:lnTo>
                  <a:pt x="0" y="3326129"/>
                </a:lnTo>
                <a:lnTo>
                  <a:pt x="2023" y="3371464"/>
                </a:lnTo>
                <a:lnTo>
                  <a:pt x="7970" y="3416597"/>
                </a:lnTo>
                <a:lnTo>
                  <a:pt x="17653" y="3461342"/>
                </a:lnTo>
                <a:lnTo>
                  <a:pt x="30888" y="3505513"/>
                </a:lnTo>
                <a:lnTo>
                  <a:pt x="47487" y="3548925"/>
                </a:lnTo>
                <a:lnTo>
                  <a:pt x="67266" y="3591390"/>
                </a:lnTo>
                <a:lnTo>
                  <a:pt x="90037" y="3632723"/>
                </a:lnTo>
                <a:lnTo>
                  <a:pt x="115614" y="3672737"/>
                </a:lnTo>
                <a:lnTo>
                  <a:pt x="143813" y="3711248"/>
                </a:lnTo>
                <a:lnTo>
                  <a:pt x="174446" y="3748068"/>
                </a:lnTo>
                <a:lnTo>
                  <a:pt x="207327" y="3783012"/>
                </a:lnTo>
                <a:lnTo>
                  <a:pt x="242271" y="3815893"/>
                </a:lnTo>
                <a:lnTo>
                  <a:pt x="279091" y="3846526"/>
                </a:lnTo>
                <a:lnTo>
                  <a:pt x="317602" y="3874725"/>
                </a:lnTo>
                <a:lnTo>
                  <a:pt x="357616" y="3900302"/>
                </a:lnTo>
                <a:lnTo>
                  <a:pt x="398949" y="3923073"/>
                </a:lnTo>
                <a:lnTo>
                  <a:pt x="441414" y="3942852"/>
                </a:lnTo>
                <a:lnTo>
                  <a:pt x="484826" y="3959451"/>
                </a:lnTo>
                <a:lnTo>
                  <a:pt x="528997" y="3972686"/>
                </a:lnTo>
                <a:lnTo>
                  <a:pt x="573742" y="3982369"/>
                </a:lnTo>
                <a:lnTo>
                  <a:pt x="618875" y="3988316"/>
                </a:lnTo>
                <a:lnTo>
                  <a:pt x="664210" y="3990340"/>
                </a:lnTo>
                <a:lnTo>
                  <a:pt x="4878070" y="3990340"/>
                </a:lnTo>
                <a:lnTo>
                  <a:pt x="4923412" y="3988316"/>
                </a:lnTo>
                <a:lnTo>
                  <a:pt x="4968567" y="3982369"/>
                </a:lnTo>
                <a:lnTo>
                  <a:pt x="5013347" y="3972686"/>
                </a:lnTo>
                <a:lnTo>
                  <a:pt x="5057564" y="3959451"/>
                </a:lnTo>
                <a:lnTo>
                  <a:pt x="5101032" y="3942852"/>
                </a:lnTo>
                <a:lnTo>
                  <a:pt x="5143562" y="3923073"/>
                </a:lnTo>
                <a:lnTo>
                  <a:pt x="5184967" y="3900302"/>
                </a:lnTo>
                <a:lnTo>
                  <a:pt x="5225059" y="3874725"/>
                </a:lnTo>
                <a:lnTo>
                  <a:pt x="5263652" y="3846526"/>
                </a:lnTo>
                <a:lnTo>
                  <a:pt x="5300557" y="3815893"/>
                </a:lnTo>
                <a:lnTo>
                  <a:pt x="5335587" y="3783012"/>
                </a:lnTo>
                <a:lnTo>
                  <a:pt x="5368555" y="3748068"/>
                </a:lnTo>
                <a:lnTo>
                  <a:pt x="5399273" y="3711248"/>
                </a:lnTo>
                <a:lnTo>
                  <a:pt x="5427553" y="3672737"/>
                </a:lnTo>
                <a:lnTo>
                  <a:pt x="5453208" y="3632723"/>
                </a:lnTo>
                <a:lnTo>
                  <a:pt x="5476052" y="3591390"/>
                </a:lnTo>
                <a:lnTo>
                  <a:pt x="5495895" y="3548925"/>
                </a:lnTo>
                <a:lnTo>
                  <a:pt x="5512550" y="3505513"/>
                </a:lnTo>
                <a:lnTo>
                  <a:pt x="5525831" y="3461342"/>
                </a:lnTo>
                <a:lnTo>
                  <a:pt x="5535550" y="3416597"/>
                </a:lnTo>
                <a:lnTo>
                  <a:pt x="5541518" y="3371464"/>
                </a:lnTo>
                <a:lnTo>
                  <a:pt x="5543550" y="3326129"/>
                </a:lnTo>
                <a:lnTo>
                  <a:pt x="5543550" y="664210"/>
                </a:lnTo>
                <a:lnTo>
                  <a:pt x="5541518" y="618875"/>
                </a:lnTo>
                <a:lnTo>
                  <a:pt x="5535550" y="573742"/>
                </a:lnTo>
                <a:lnTo>
                  <a:pt x="5525831" y="528997"/>
                </a:lnTo>
                <a:lnTo>
                  <a:pt x="5512550" y="484826"/>
                </a:lnTo>
                <a:lnTo>
                  <a:pt x="5495895" y="441414"/>
                </a:lnTo>
                <a:lnTo>
                  <a:pt x="5476052" y="398949"/>
                </a:lnTo>
                <a:lnTo>
                  <a:pt x="5453208" y="357616"/>
                </a:lnTo>
                <a:lnTo>
                  <a:pt x="5427553" y="317602"/>
                </a:lnTo>
                <a:lnTo>
                  <a:pt x="5399273" y="279091"/>
                </a:lnTo>
                <a:lnTo>
                  <a:pt x="5368555" y="242271"/>
                </a:lnTo>
                <a:lnTo>
                  <a:pt x="5335587" y="207327"/>
                </a:lnTo>
                <a:lnTo>
                  <a:pt x="5300557" y="174446"/>
                </a:lnTo>
                <a:lnTo>
                  <a:pt x="5263652" y="143813"/>
                </a:lnTo>
                <a:lnTo>
                  <a:pt x="5225059" y="115614"/>
                </a:lnTo>
                <a:lnTo>
                  <a:pt x="5184967" y="90037"/>
                </a:lnTo>
                <a:lnTo>
                  <a:pt x="5143562" y="67266"/>
                </a:lnTo>
                <a:lnTo>
                  <a:pt x="5101032" y="47487"/>
                </a:lnTo>
                <a:lnTo>
                  <a:pt x="5057564" y="30888"/>
                </a:lnTo>
                <a:lnTo>
                  <a:pt x="5013347" y="17653"/>
                </a:lnTo>
                <a:lnTo>
                  <a:pt x="4968567" y="7970"/>
                </a:lnTo>
                <a:lnTo>
                  <a:pt x="4923412" y="2023"/>
                </a:lnTo>
                <a:lnTo>
                  <a:pt x="4878070" y="0"/>
                </a:lnTo>
                <a:lnTo>
                  <a:pt x="66421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6400" y="26793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949950" y="66696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873693" y="3931560"/>
            <a:ext cx="8026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50" dirty="0">
                <a:latin typeface="Tahoma"/>
                <a:cs typeface="Tahoma"/>
              </a:rPr>
              <a:t>IMB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0" dirty="0">
                <a:latin typeface="Tahoma"/>
                <a:cs typeface="Tahoma"/>
              </a:rPr>
              <a:t>H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8180" y="2714900"/>
            <a:ext cx="4998720" cy="270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1914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600" spc="55" dirty="0">
                <a:latin typeface="Tahoma"/>
                <a:cs typeface="Tahoma"/>
              </a:rPr>
              <a:t>JARINGAN </a:t>
            </a:r>
            <a:r>
              <a:rPr sz="1600" spc="35" dirty="0">
                <a:latin typeface="Tahoma"/>
                <a:cs typeface="Tahoma"/>
              </a:rPr>
              <a:t>AIR</a:t>
            </a:r>
            <a:r>
              <a:rPr sz="1600" spc="-75" dirty="0">
                <a:latin typeface="Tahoma"/>
                <a:cs typeface="Tahoma"/>
              </a:rPr>
              <a:t> </a:t>
            </a:r>
            <a:r>
              <a:rPr sz="1600" spc="55" dirty="0">
                <a:latin typeface="Tahoma"/>
                <a:cs typeface="Tahoma"/>
              </a:rPr>
              <a:t>MINUM;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ts val="1914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85" dirty="0">
                <a:latin typeface="Tahoma"/>
                <a:cs typeface="Tahoma"/>
              </a:rPr>
              <a:t>DRAINASE </a:t>
            </a:r>
            <a:r>
              <a:rPr sz="1600" spc="130" dirty="0">
                <a:latin typeface="Tahoma"/>
                <a:cs typeface="Tahoma"/>
              </a:rPr>
              <a:t>DAN</a:t>
            </a:r>
            <a:r>
              <a:rPr sz="1600" spc="-105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SELOKAN;</a:t>
            </a:r>
            <a:endParaRPr sz="1600" dirty="0">
              <a:latin typeface="Tahoma"/>
              <a:cs typeface="Tahoma"/>
            </a:endParaRPr>
          </a:p>
          <a:p>
            <a:pPr marL="355600" marR="508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  <a:tab pos="1503680" algn="l"/>
                <a:tab pos="3371215" algn="l"/>
                <a:tab pos="4540250" algn="l"/>
              </a:tabLst>
            </a:pP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5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20" dirty="0">
                <a:latin typeface="Tahoma"/>
                <a:cs typeface="Tahoma"/>
              </a:rPr>
              <a:t>UM</a:t>
            </a:r>
            <a:r>
              <a:rPr sz="1600" spc="8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00" dirty="0">
                <a:latin typeface="Tahoma"/>
                <a:cs typeface="Tahoma"/>
              </a:rPr>
              <a:t>S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M</a:t>
            </a:r>
            <a:r>
              <a:rPr sz="1600" spc="85" dirty="0">
                <a:latin typeface="Tahoma"/>
                <a:cs typeface="Tahoma"/>
              </a:rPr>
              <a:t>P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0" dirty="0">
                <a:latin typeface="Tahoma"/>
                <a:cs typeface="Tahoma"/>
              </a:rPr>
              <a:t>H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120" dirty="0">
                <a:latin typeface="Tahoma"/>
                <a:cs typeface="Tahoma"/>
              </a:rPr>
              <a:t>SARANA </a:t>
            </a:r>
            <a:r>
              <a:rPr sz="1600" spc="114" dirty="0">
                <a:latin typeface="Tahoma"/>
                <a:cs typeface="Tahoma"/>
              </a:rPr>
              <a:t>PENGOLAHAN</a:t>
            </a:r>
            <a:r>
              <a:rPr sz="1600" spc="-125" dirty="0">
                <a:latin typeface="Tahoma"/>
                <a:cs typeface="Tahoma"/>
              </a:rPr>
              <a:t> </a:t>
            </a:r>
            <a:r>
              <a:rPr sz="1600" spc="85" dirty="0">
                <a:latin typeface="Tahoma"/>
                <a:cs typeface="Tahoma"/>
              </a:rPr>
              <a:t>ANTARA;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ts val="191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14" dirty="0">
                <a:latin typeface="Tahoma"/>
                <a:cs typeface="Tahoma"/>
              </a:rPr>
              <a:t>SUMUR</a:t>
            </a:r>
            <a:r>
              <a:rPr sz="1600" spc="-20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RESAPAN;</a:t>
            </a:r>
            <a:endParaRPr sz="1600" dirty="0">
              <a:latin typeface="Tahoma"/>
              <a:cs typeface="Tahoma"/>
            </a:endParaRPr>
          </a:p>
          <a:p>
            <a:pPr marL="355600" marR="12065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  <a:tab pos="1521460" algn="l"/>
                <a:tab pos="3444875" algn="l"/>
              </a:tabLst>
            </a:pP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-10" dirty="0">
                <a:latin typeface="Tahoma"/>
                <a:cs typeface="Tahoma"/>
              </a:rPr>
              <a:t>I</a:t>
            </a:r>
            <a:r>
              <a:rPr sz="1600" spc="-25" dirty="0">
                <a:latin typeface="Tahoma"/>
                <a:cs typeface="Tahoma"/>
              </a:rPr>
              <a:t>S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00" dirty="0">
                <a:latin typeface="Tahoma"/>
                <a:cs typeface="Tahoma"/>
              </a:rPr>
              <a:t>E</a:t>
            </a:r>
            <a:r>
              <a:rPr sz="1600" spc="150" dirty="0">
                <a:latin typeface="Tahoma"/>
                <a:cs typeface="Tahoma"/>
              </a:rPr>
              <a:t>M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95" dirty="0">
                <a:latin typeface="Tahoma"/>
                <a:cs typeface="Tahoma"/>
              </a:rPr>
              <a:t>EL</a:t>
            </a:r>
            <a:r>
              <a:rPr sz="1600" spc="125" dirty="0">
                <a:latin typeface="Tahoma"/>
                <a:cs typeface="Tahoma"/>
              </a:rPr>
              <a:t>O</a:t>
            </a:r>
            <a:r>
              <a:rPr sz="1600" spc="75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10" dirty="0">
                <a:latin typeface="Tahoma"/>
                <a:cs typeface="Tahoma"/>
              </a:rPr>
              <a:t>IR  </a:t>
            </a:r>
            <a:r>
              <a:rPr sz="1600" spc="75" dirty="0">
                <a:latin typeface="Tahoma"/>
                <a:cs typeface="Tahoma"/>
              </a:rPr>
              <a:t>DOMESTIK </a:t>
            </a:r>
            <a:r>
              <a:rPr sz="1600" spc="110" dirty="0">
                <a:latin typeface="Tahoma"/>
                <a:cs typeface="Tahoma"/>
              </a:rPr>
              <a:t>SKALA</a:t>
            </a:r>
            <a:r>
              <a:rPr sz="1600" spc="-105" dirty="0">
                <a:latin typeface="Tahoma"/>
                <a:cs typeface="Tahoma"/>
              </a:rPr>
              <a:t> </a:t>
            </a:r>
            <a:r>
              <a:rPr sz="1600" spc="75" dirty="0">
                <a:latin typeface="Tahoma"/>
                <a:cs typeface="Tahoma"/>
              </a:rPr>
              <a:t>PEMUKIMAN;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ts val="191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95" dirty="0">
                <a:latin typeface="Tahoma"/>
                <a:cs typeface="Tahoma"/>
              </a:rPr>
              <a:t>ALAT </a:t>
            </a:r>
            <a:r>
              <a:rPr sz="1600" spc="120" dirty="0">
                <a:latin typeface="Tahoma"/>
                <a:cs typeface="Tahoma"/>
              </a:rPr>
              <a:t>PEMADAM </a:t>
            </a:r>
            <a:r>
              <a:rPr sz="1600" spc="25" dirty="0">
                <a:latin typeface="Tahoma"/>
                <a:cs typeface="Tahoma"/>
              </a:rPr>
              <a:t>API</a:t>
            </a:r>
            <a:r>
              <a:rPr sz="1600" spc="-220" dirty="0">
                <a:latin typeface="Tahoma"/>
                <a:cs typeface="Tahoma"/>
              </a:rPr>
              <a:t> </a:t>
            </a:r>
            <a:r>
              <a:rPr sz="1600" spc="65" dirty="0">
                <a:latin typeface="Tahoma"/>
                <a:cs typeface="Tahoma"/>
              </a:rPr>
              <a:t>RINGAN;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ts val="1914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10" dirty="0">
                <a:latin typeface="Tahoma"/>
                <a:cs typeface="Tahoma"/>
              </a:rPr>
              <a:t>POMPA </a:t>
            </a:r>
            <a:r>
              <a:rPr sz="1600" spc="114" dirty="0">
                <a:latin typeface="Tahoma"/>
                <a:cs typeface="Tahoma"/>
              </a:rPr>
              <a:t>KEBAKARAN</a:t>
            </a:r>
            <a:r>
              <a:rPr sz="1600" spc="-125" dirty="0">
                <a:latin typeface="Tahoma"/>
                <a:cs typeface="Tahoma"/>
              </a:rPr>
              <a:t> </a:t>
            </a:r>
            <a:r>
              <a:rPr sz="1600" spc="85" dirty="0">
                <a:latin typeface="Tahoma"/>
                <a:cs typeface="Tahoma"/>
              </a:rPr>
              <a:t>PORTABEL;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ts val="1914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14" dirty="0">
                <a:latin typeface="Tahoma"/>
                <a:cs typeface="Tahoma"/>
              </a:rPr>
              <a:t>PENERANGAN</a:t>
            </a:r>
            <a:r>
              <a:rPr sz="1600" spc="-5" dirty="0">
                <a:latin typeface="Tahoma"/>
                <a:cs typeface="Tahoma"/>
              </a:rPr>
              <a:t> </a:t>
            </a:r>
            <a:r>
              <a:rPr sz="1600" spc="20" dirty="0">
                <a:latin typeface="Tahoma"/>
                <a:cs typeface="Tahoma"/>
              </a:rPr>
              <a:t>LIN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30" dirty="0">
                <a:latin typeface="Tahoma"/>
                <a:cs typeface="Tahoma"/>
              </a:rPr>
              <a:t>GKUNGAN </a:t>
            </a:r>
            <a:r>
              <a:rPr sz="1600" spc="75" dirty="0">
                <a:latin typeface="Tahoma"/>
                <a:cs typeface="Tahoma"/>
              </a:rPr>
              <a:t>PEMUKIMAN;</a:t>
            </a:r>
            <a:r>
              <a:rPr sz="1600" spc="-155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8180" y="5392060"/>
            <a:ext cx="49993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91335" algn="l"/>
                <a:tab pos="3628390" algn="l"/>
              </a:tabLst>
            </a:pPr>
            <a:r>
              <a:rPr sz="1600" spc="100" dirty="0">
                <a:latin typeface="Tahoma"/>
                <a:cs typeface="Tahoma"/>
              </a:rPr>
              <a:t>10.</a:t>
            </a:r>
            <a:r>
              <a:rPr sz="1600" spc="-340" dirty="0">
                <a:latin typeface="Tahoma"/>
                <a:cs typeface="Tahoma"/>
              </a:rPr>
              <a:t> </a:t>
            </a:r>
            <a:r>
              <a:rPr sz="1600" spc="120" dirty="0">
                <a:latin typeface="Tahoma"/>
                <a:cs typeface="Tahoma"/>
              </a:rPr>
              <a:t>SARANA	</a:t>
            </a:r>
            <a:r>
              <a:rPr sz="1600" spc="114" dirty="0">
                <a:latin typeface="Tahoma"/>
                <a:cs typeface="Tahoma"/>
              </a:rPr>
              <a:t>PRASARANA	</a:t>
            </a:r>
            <a:r>
              <a:rPr sz="1600" spc="95" dirty="0">
                <a:latin typeface="Tahoma"/>
                <a:cs typeface="Tahoma"/>
              </a:rPr>
              <a:t>LINGKUNGAN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21080" y="5634630"/>
            <a:ext cx="46551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85" dirty="0">
                <a:latin typeface="Tahoma"/>
                <a:cs typeface="Tahoma"/>
              </a:rPr>
              <a:t>PEMUKIMAN </a:t>
            </a:r>
            <a:r>
              <a:rPr sz="1600" spc="70" dirty="0">
                <a:latin typeface="Tahoma"/>
                <a:cs typeface="Tahoma"/>
              </a:rPr>
              <a:t>LAINNYA SESUAI </a:t>
            </a:r>
            <a:r>
              <a:rPr sz="1600" spc="130" dirty="0">
                <a:latin typeface="Tahoma"/>
                <a:cs typeface="Tahoma"/>
              </a:rPr>
              <a:t>DENGAN</a:t>
            </a:r>
            <a:r>
              <a:rPr sz="1600" spc="300" dirty="0">
                <a:latin typeface="Tahoma"/>
                <a:cs typeface="Tahoma"/>
              </a:rPr>
              <a:t> </a:t>
            </a:r>
            <a:r>
              <a:rPr sz="1600" spc="60" dirty="0">
                <a:latin typeface="Tahoma"/>
                <a:cs typeface="Tahoma"/>
              </a:rPr>
              <a:t>HASIL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21080" y="5878470"/>
            <a:ext cx="46551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64540" algn="l"/>
                <a:tab pos="2253615" algn="l"/>
                <a:tab pos="3157220" algn="l"/>
              </a:tabLst>
            </a:pP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70" dirty="0">
                <a:latin typeface="Tahoma"/>
                <a:cs typeface="Tahoma"/>
              </a:rPr>
              <a:t>G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-140" dirty="0">
                <a:latin typeface="Tahoma"/>
                <a:cs typeface="Tahoma"/>
              </a:rPr>
              <a:t>I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80" dirty="0">
                <a:latin typeface="Tahoma"/>
                <a:cs typeface="Tahoma"/>
              </a:rPr>
              <a:t>U</a:t>
            </a:r>
            <a:r>
              <a:rPr sz="1600" spc="65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14" dirty="0">
                <a:latin typeface="Tahoma"/>
                <a:cs typeface="Tahoma"/>
              </a:rPr>
              <a:t>K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45" dirty="0">
                <a:latin typeface="Tahoma"/>
                <a:cs typeface="Tahoma"/>
              </a:rPr>
              <a:t>M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M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5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AWA</a:t>
            </a:r>
            <a:r>
              <a:rPr sz="1600" spc="120" dirty="0">
                <a:latin typeface="Tahoma"/>
                <a:cs typeface="Tahoma"/>
              </a:rPr>
              <a:t>R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75" dirty="0">
                <a:latin typeface="Tahoma"/>
                <a:cs typeface="Tahoma"/>
              </a:rPr>
              <a:t>H  </a:t>
            </a:r>
            <a:r>
              <a:rPr sz="1600" spc="120" dirty="0">
                <a:latin typeface="Tahoma"/>
                <a:cs typeface="Tahoma"/>
              </a:rPr>
              <a:t>PEMBANGUNAN</a:t>
            </a:r>
            <a:r>
              <a:rPr sz="1600" spc="-15" dirty="0">
                <a:latin typeface="Tahoma"/>
                <a:cs typeface="Tahoma"/>
              </a:rPr>
              <a:t> </a:t>
            </a:r>
            <a:r>
              <a:rPr sz="1600" spc="110" dirty="0">
                <a:latin typeface="Tahoma"/>
                <a:cs typeface="Tahoma"/>
              </a:rPr>
              <a:t>KELURAHAN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277110" y="2173880"/>
            <a:ext cx="1656080" cy="505459"/>
          </a:xfrm>
          <a:custGeom>
            <a:avLst/>
            <a:gdLst/>
            <a:ahLst/>
            <a:cxnLst/>
            <a:rect l="l" t="t" r="r" b="b"/>
            <a:pathLst>
              <a:path w="1656079" h="505460">
                <a:moveTo>
                  <a:pt x="1656079" y="252730"/>
                </a:moveTo>
                <a:lnTo>
                  <a:pt x="0" y="252730"/>
                </a:lnTo>
                <a:lnTo>
                  <a:pt x="828039" y="505460"/>
                </a:lnTo>
                <a:lnTo>
                  <a:pt x="1656079" y="252730"/>
                </a:lnTo>
                <a:close/>
              </a:path>
              <a:path w="1656079" h="505460">
                <a:moveTo>
                  <a:pt x="1242060" y="0"/>
                </a:moveTo>
                <a:lnTo>
                  <a:pt x="414019" y="0"/>
                </a:lnTo>
                <a:lnTo>
                  <a:pt x="414019" y="252730"/>
                </a:lnTo>
                <a:lnTo>
                  <a:pt x="1242060" y="252730"/>
                </a:lnTo>
                <a:lnTo>
                  <a:pt x="1242060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77110" y="2173880"/>
            <a:ext cx="1656080" cy="505459"/>
          </a:xfrm>
          <a:custGeom>
            <a:avLst/>
            <a:gdLst/>
            <a:ahLst/>
            <a:cxnLst/>
            <a:rect l="l" t="t" r="r" b="b"/>
            <a:pathLst>
              <a:path w="1656079" h="505460">
                <a:moveTo>
                  <a:pt x="414019" y="0"/>
                </a:moveTo>
                <a:lnTo>
                  <a:pt x="414019" y="252730"/>
                </a:lnTo>
                <a:lnTo>
                  <a:pt x="0" y="252730"/>
                </a:lnTo>
                <a:lnTo>
                  <a:pt x="828039" y="505460"/>
                </a:lnTo>
                <a:lnTo>
                  <a:pt x="1656079" y="252730"/>
                </a:lnTo>
                <a:lnTo>
                  <a:pt x="1242060" y="252730"/>
                </a:lnTo>
                <a:lnTo>
                  <a:pt x="1242060" y="0"/>
                </a:lnTo>
                <a:lnTo>
                  <a:pt x="41401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77110" y="21738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33190" y="26793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381750" y="116480"/>
            <a:ext cx="5544820" cy="1009650"/>
          </a:xfrm>
          <a:custGeom>
            <a:avLst/>
            <a:gdLst/>
            <a:ahLst/>
            <a:cxnLst/>
            <a:rect l="l" t="t" r="r" b="b"/>
            <a:pathLst>
              <a:path w="5544820" h="1009650">
                <a:moveTo>
                  <a:pt x="5377180" y="0"/>
                </a:moveTo>
                <a:lnTo>
                  <a:pt x="167640" y="0"/>
                </a:lnTo>
                <a:lnTo>
                  <a:pt x="126118" y="6602"/>
                </a:lnTo>
                <a:lnTo>
                  <a:pt x="86924" y="24882"/>
                </a:lnTo>
                <a:lnTo>
                  <a:pt x="52387" y="52546"/>
                </a:lnTo>
                <a:lnTo>
                  <a:pt x="24835" y="87300"/>
                </a:lnTo>
                <a:lnTo>
                  <a:pt x="6596" y="126853"/>
                </a:lnTo>
                <a:lnTo>
                  <a:pt x="0" y="168909"/>
                </a:lnTo>
                <a:lnTo>
                  <a:pt x="0" y="842009"/>
                </a:lnTo>
                <a:lnTo>
                  <a:pt x="6596" y="883531"/>
                </a:lnTo>
                <a:lnTo>
                  <a:pt x="24835" y="922725"/>
                </a:lnTo>
                <a:lnTo>
                  <a:pt x="52387" y="957262"/>
                </a:lnTo>
                <a:lnTo>
                  <a:pt x="86924" y="984814"/>
                </a:lnTo>
                <a:lnTo>
                  <a:pt x="126118" y="1003053"/>
                </a:lnTo>
                <a:lnTo>
                  <a:pt x="167640" y="1009649"/>
                </a:lnTo>
                <a:lnTo>
                  <a:pt x="5377180" y="1009649"/>
                </a:lnTo>
                <a:lnTo>
                  <a:pt x="5418701" y="1003053"/>
                </a:lnTo>
                <a:lnTo>
                  <a:pt x="5457895" y="984814"/>
                </a:lnTo>
                <a:lnTo>
                  <a:pt x="5492432" y="957262"/>
                </a:lnTo>
                <a:lnTo>
                  <a:pt x="5519984" y="922725"/>
                </a:lnTo>
                <a:lnTo>
                  <a:pt x="5538223" y="883531"/>
                </a:lnTo>
                <a:lnTo>
                  <a:pt x="5544820" y="842009"/>
                </a:lnTo>
                <a:lnTo>
                  <a:pt x="5544820" y="168909"/>
                </a:lnTo>
                <a:lnTo>
                  <a:pt x="5538223" y="126853"/>
                </a:lnTo>
                <a:lnTo>
                  <a:pt x="5519984" y="87300"/>
                </a:lnTo>
                <a:lnTo>
                  <a:pt x="5492432" y="52546"/>
                </a:lnTo>
                <a:lnTo>
                  <a:pt x="5457895" y="24882"/>
                </a:lnTo>
                <a:lnTo>
                  <a:pt x="5418701" y="6602"/>
                </a:lnTo>
                <a:lnTo>
                  <a:pt x="537718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381750" y="116480"/>
            <a:ext cx="5544820" cy="1009650"/>
          </a:xfrm>
          <a:custGeom>
            <a:avLst/>
            <a:gdLst/>
            <a:ahLst/>
            <a:cxnLst/>
            <a:rect l="l" t="t" r="r" b="b"/>
            <a:pathLst>
              <a:path w="5544820" h="1009650">
                <a:moveTo>
                  <a:pt x="167640" y="0"/>
                </a:moveTo>
                <a:lnTo>
                  <a:pt x="126118" y="6602"/>
                </a:lnTo>
                <a:lnTo>
                  <a:pt x="86924" y="24882"/>
                </a:lnTo>
                <a:lnTo>
                  <a:pt x="52387" y="52546"/>
                </a:lnTo>
                <a:lnTo>
                  <a:pt x="24835" y="87300"/>
                </a:lnTo>
                <a:lnTo>
                  <a:pt x="6596" y="126853"/>
                </a:lnTo>
                <a:lnTo>
                  <a:pt x="0" y="168909"/>
                </a:lnTo>
                <a:lnTo>
                  <a:pt x="0" y="842009"/>
                </a:lnTo>
                <a:lnTo>
                  <a:pt x="6596" y="883531"/>
                </a:lnTo>
                <a:lnTo>
                  <a:pt x="24835" y="922725"/>
                </a:lnTo>
                <a:lnTo>
                  <a:pt x="52387" y="957262"/>
                </a:lnTo>
                <a:lnTo>
                  <a:pt x="86924" y="984814"/>
                </a:lnTo>
                <a:lnTo>
                  <a:pt x="126118" y="1003053"/>
                </a:lnTo>
                <a:lnTo>
                  <a:pt x="167640" y="1009649"/>
                </a:lnTo>
                <a:lnTo>
                  <a:pt x="5377180" y="1009649"/>
                </a:lnTo>
                <a:lnTo>
                  <a:pt x="5418701" y="1003053"/>
                </a:lnTo>
                <a:lnTo>
                  <a:pt x="5457895" y="984814"/>
                </a:lnTo>
                <a:lnTo>
                  <a:pt x="5492432" y="957262"/>
                </a:lnTo>
                <a:lnTo>
                  <a:pt x="5519984" y="922725"/>
                </a:lnTo>
                <a:lnTo>
                  <a:pt x="5538223" y="883531"/>
                </a:lnTo>
                <a:lnTo>
                  <a:pt x="5544820" y="842009"/>
                </a:lnTo>
                <a:lnTo>
                  <a:pt x="5544820" y="168909"/>
                </a:lnTo>
                <a:lnTo>
                  <a:pt x="5538223" y="126853"/>
                </a:lnTo>
                <a:lnTo>
                  <a:pt x="5519984" y="87300"/>
                </a:lnTo>
                <a:lnTo>
                  <a:pt x="5492432" y="52546"/>
                </a:lnTo>
                <a:lnTo>
                  <a:pt x="5457895" y="24882"/>
                </a:lnTo>
                <a:lnTo>
                  <a:pt x="5418701" y="6602"/>
                </a:lnTo>
                <a:lnTo>
                  <a:pt x="5377180" y="0"/>
                </a:lnTo>
                <a:lnTo>
                  <a:pt x="16764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381750" y="1164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926569" y="11261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507480" y="91080"/>
            <a:ext cx="299593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454275" algn="l"/>
              </a:tabLst>
            </a:pP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PENGADAAN,  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10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771240" y="91080"/>
            <a:ext cx="2025014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980" marR="5080" indent="-81915">
              <a:lnSpc>
                <a:spcPct val="100000"/>
              </a:lnSpc>
              <a:spcBef>
                <a:spcPts val="100"/>
              </a:spcBef>
            </a:pP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10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NA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85" dirty="0">
                <a:solidFill>
                  <a:srgbClr val="FFFFFF"/>
                </a:solidFill>
                <a:latin typeface="Gill Sans MT"/>
                <a:cs typeface="Gill Sans MT"/>
              </a:rPr>
              <a:t>,  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9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30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H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507480" y="609240"/>
            <a:ext cx="519938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SARANA </a:t>
            </a:r>
            <a:r>
              <a:rPr sz="1700" b="1" spc="5" dirty="0">
                <a:solidFill>
                  <a:srgbClr val="FFFFFF"/>
                </a:solidFill>
                <a:latin typeface="Gill Sans MT"/>
                <a:cs typeface="Gill Sans MT"/>
              </a:rPr>
              <a:t>DAN </a:t>
            </a:r>
            <a:r>
              <a:rPr sz="1700" b="1" spc="65" dirty="0">
                <a:solidFill>
                  <a:srgbClr val="FFFFFF"/>
                </a:solidFill>
                <a:latin typeface="Gill Sans MT"/>
                <a:cs typeface="Gill Sans MT"/>
              </a:rPr>
              <a:t>PRASARANA</a:t>
            </a:r>
            <a:r>
              <a:rPr sz="1700" b="1" spc="1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1700" b="1" spc="55" dirty="0">
                <a:solidFill>
                  <a:srgbClr val="FFFFFF"/>
                </a:solidFill>
                <a:latin typeface="Gill Sans MT"/>
                <a:cs typeface="Gill Sans MT"/>
              </a:rPr>
              <a:t>TRANSPORTASI</a:t>
            </a:r>
            <a:endParaRPr sz="17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700" b="1" spc="190" dirty="0">
                <a:latin typeface="Gill Sans MT"/>
                <a:cs typeface="Gill Sans MT"/>
              </a:rPr>
              <a:t>antara </a:t>
            </a:r>
            <a:r>
              <a:rPr sz="1700" b="1" spc="175" dirty="0">
                <a:latin typeface="Gill Sans MT"/>
                <a:cs typeface="Gill Sans MT"/>
              </a:rPr>
              <a:t>lain</a:t>
            </a:r>
            <a:r>
              <a:rPr sz="1700" b="1" spc="30" dirty="0">
                <a:latin typeface="Gill Sans MT"/>
                <a:cs typeface="Gill Sans MT"/>
              </a:rPr>
              <a:t> </a:t>
            </a:r>
            <a:r>
              <a:rPr sz="1700" b="1" spc="215" dirty="0">
                <a:latin typeface="Gill Sans MT"/>
                <a:cs typeface="Gill Sans MT"/>
              </a:rPr>
              <a:t>: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381750" y="1597300"/>
            <a:ext cx="5544820" cy="1657350"/>
          </a:xfrm>
          <a:custGeom>
            <a:avLst/>
            <a:gdLst/>
            <a:ahLst/>
            <a:cxnLst/>
            <a:rect l="l" t="t" r="r" b="b"/>
            <a:pathLst>
              <a:path w="5544820" h="1657350">
                <a:moveTo>
                  <a:pt x="5269230" y="0"/>
                </a:moveTo>
                <a:lnTo>
                  <a:pt x="275590" y="0"/>
                </a:lnTo>
                <a:lnTo>
                  <a:pt x="229680" y="4937"/>
                </a:lnTo>
                <a:lnTo>
                  <a:pt x="184982" y="18989"/>
                </a:lnTo>
                <a:lnTo>
                  <a:pt x="142616" y="41016"/>
                </a:lnTo>
                <a:lnTo>
                  <a:pt x="103699" y="69879"/>
                </a:lnTo>
                <a:lnTo>
                  <a:pt x="69350" y="104439"/>
                </a:lnTo>
                <a:lnTo>
                  <a:pt x="40687" y="143557"/>
                </a:lnTo>
                <a:lnTo>
                  <a:pt x="18828" y="186092"/>
                </a:lnTo>
                <a:lnTo>
                  <a:pt x="4893" y="230906"/>
                </a:lnTo>
                <a:lnTo>
                  <a:pt x="0" y="276860"/>
                </a:lnTo>
                <a:lnTo>
                  <a:pt x="0" y="1380489"/>
                </a:lnTo>
                <a:lnTo>
                  <a:pt x="4893" y="1426443"/>
                </a:lnTo>
                <a:lnTo>
                  <a:pt x="18828" y="1471257"/>
                </a:lnTo>
                <a:lnTo>
                  <a:pt x="40687" y="1513792"/>
                </a:lnTo>
                <a:lnTo>
                  <a:pt x="69350" y="1552910"/>
                </a:lnTo>
                <a:lnTo>
                  <a:pt x="103699" y="1587470"/>
                </a:lnTo>
                <a:lnTo>
                  <a:pt x="142616" y="1616333"/>
                </a:lnTo>
                <a:lnTo>
                  <a:pt x="184982" y="1638360"/>
                </a:lnTo>
                <a:lnTo>
                  <a:pt x="229680" y="1652412"/>
                </a:lnTo>
                <a:lnTo>
                  <a:pt x="275590" y="1657350"/>
                </a:lnTo>
                <a:lnTo>
                  <a:pt x="5269230" y="1657350"/>
                </a:lnTo>
                <a:lnTo>
                  <a:pt x="5314805" y="1652412"/>
                </a:lnTo>
                <a:lnTo>
                  <a:pt x="5359325" y="1638360"/>
                </a:lnTo>
                <a:lnTo>
                  <a:pt x="5401639" y="1616333"/>
                </a:lnTo>
                <a:lnTo>
                  <a:pt x="5440598" y="1587470"/>
                </a:lnTo>
                <a:lnTo>
                  <a:pt x="5475051" y="1552910"/>
                </a:lnTo>
                <a:lnTo>
                  <a:pt x="5503850" y="1513792"/>
                </a:lnTo>
                <a:lnTo>
                  <a:pt x="5525844" y="1471257"/>
                </a:lnTo>
                <a:lnTo>
                  <a:pt x="5539884" y="1426443"/>
                </a:lnTo>
                <a:lnTo>
                  <a:pt x="5544820" y="1380489"/>
                </a:lnTo>
                <a:lnTo>
                  <a:pt x="5544820" y="276860"/>
                </a:lnTo>
                <a:lnTo>
                  <a:pt x="5539884" y="230906"/>
                </a:lnTo>
                <a:lnTo>
                  <a:pt x="5525844" y="186092"/>
                </a:lnTo>
                <a:lnTo>
                  <a:pt x="5503850" y="143557"/>
                </a:lnTo>
                <a:lnTo>
                  <a:pt x="5475051" y="104439"/>
                </a:lnTo>
                <a:lnTo>
                  <a:pt x="5440598" y="69879"/>
                </a:lnTo>
                <a:lnTo>
                  <a:pt x="5401639" y="41016"/>
                </a:lnTo>
                <a:lnTo>
                  <a:pt x="5359325" y="18989"/>
                </a:lnTo>
                <a:lnTo>
                  <a:pt x="5314805" y="4937"/>
                </a:lnTo>
                <a:lnTo>
                  <a:pt x="526923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381750" y="1597300"/>
            <a:ext cx="5544820" cy="1657350"/>
          </a:xfrm>
          <a:custGeom>
            <a:avLst/>
            <a:gdLst/>
            <a:ahLst/>
            <a:cxnLst/>
            <a:rect l="l" t="t" r="r" b="b"/>
            <a:pathLst>
              <a:path w="5544820" h="1657350">
                <a:moveTo>
                  <a:pt x="275590" y="0"/>
                </a:moveTo>
                <a:lnTo>
                  <a:pt x="229680" y="4937"/>
                </a:lnTo>
                <a:lnTo>
                  <a:pt x="184982" y="18989"/>
                </a:lnTo>
                <a:lnTo>
                  <a:pt x="142616" y="41016"/>
                </a:lnTo>
                <a:lnTo>
                  <a:pt x="103699" y="69879"/>
                </a:lnTo>
                <a:lnTo>
                  <a:pt x="69350" y="104439"/>
                </a:lnTo>
                <a:lnTo>
                  <a:pt x="40687" y="143557"/>
                </a:lnTo>
                <a:lnTo>
                  <a:pt x="18828" y="186092"/>
                </a:lnTo>
                <a:lnTo>
                  <a:pt x="4893" y="230906"/>
                </a:lnTo>
                <a:lnTo>
                  <a:pt x="0" y="276860"/>
                </a:lnTo>
                <a:lnTo>
                  <a:pt x="0" y="1380489"/>
                </a:lnTo>
                <a:lnTo>
                  <a:pt x="4893" y="1426443"/>
                </a:lnTo>
                <a:lnTo>
                  <a:pt x="18828" y="1471257"/>
                </a:lnTo>
                <a:lnTo>
                  <a:pt x="40687" y="1513792"/>
                </a:lnTo>
                <a:lnTo>
                  <a:pt x="69350" y="1552910"/>
                </a:lnTo>
                <a:lnTo>
                  <a:pt x="103699" y="1587470"/>
                </a:lnTo>
                <a:lnTo>
                  <a:pt x="142616" y="1616333"/>
                </a:lnTo>
                <a:lnTo>
                  <a:pt x="184982" y="1638360"/>
                </a:lnTo>
                <a:lnTo>
                  <a:pt x="229680" y="1652412"/>
                </a:lnTo>
                <a:lnTo>
                  <a:pt x="275590" y="1657350"/>
                </a:lnTo>
                <a:lnTo>
                  <a:pt x="5269230" y="1657350"/>
                </a:lnTo>
                <a:lnTo>
                  <a:pt x="5314805" y="1652412"/>
                </a:lnTo>
                <a:lnTo>
                  <a:pt x="5359325" y="1638360"/>
                </a:lnTo>
                <a:lnTo>
                  <a:pt x="5401639" y="1616333"/>
                </a:lnTo>
                <a:lnTo>
                  <a:pt x="5440598" y="1587470"/>
                </a:lnTo>
                <a:lnTo>
                  <a:pt x="5475051" y="1552910"/>
                </a:lnTo>
                <a:lnTo>
                  <a:pt x="5503850" y="1513792"/>
                </a:lnTo>
                <a:lnTo>
                  <a:pt x="5525844" y="1471257"/>
                </a:lnTo>
                <a:lnTo>
                  <a:pt x="5539884" y="1426443"/>
                </a:lnTo>
                <a:lnTo>
                  <a:pt x="5544820" y="1380489"/>
                </a:lnTo>
                <a:lnTo>
                  <a:pt x="5544820" y="276860"/>
                </a:lnTo>
                <a:lnTo>
                  <a:pt x="5539884" y="230906"/>
                </a:lnTo>
                <a:lnTo>
                  <a:pt x="5525844" y="186092"/>
                </a:lnTo>
                <a:lnTo>
                  <a:pt x="5503850" y="143557"/>
                </a:lnTo>
                <a:lnTo>
                  <a:pt x="5475051" y="104439"/>
                </a:lnTo>
                <a:lnTo>
                  <a:pt x="5440598" y="69879"/>
                </a:lnTo>
                <a:lnTo>
                  <a:pt x="5401639" y="41016"/>
                </a:lnTo>
                <a:lnTo>
                  <a:pt x="5359325" y="18989"/>
                </a:lnTo>
                <a:lnTo>
                  <a:pt x="5314805" y="4937"/>
                </a:lnTo>
                <a:lnTo>
                  <a:pt x="5269230" y="0"/>
                </a:lnTo>
                <a:lnTo>
                  <a:pt x="27559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381750" y="15973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1926569" y="32546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6539230" y="1561740"/>
            <a:ext cx="5228590" cy="755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1914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600" spc="55" dirty="0">
                <a:latin typeface="Tahoma"/>
                <a:cs typeface="Tahoma"/>
              </a:rPr>
              <a:t>JALAN</a:t>
            </a:r>
            <a:r>
              <a:rPr sz="1600" spc="-15" dirty="0">
                <a:latin typeface="Tahoma"/>
                <a:cs typeface="Tahoma"/>
              </a:rPr>
              <a:t> </a:t>
            </a:r>
            <a:r>
              <a:rPr sz="1600" spc="75" dirty="0">
                <a:latin typeface="Tahoma"/>
                <a:cs typeface="Tahoma"/>
              </a:rPr>
              <a:t>PEMUKIMAN;</a:t>
            </a:r>
            <a:endParaRPr sz="1600">
              <a:latin typeface="Tahoma"/>
              <a:cs typeface="Tahoma"/>
            </a:endParaRPr>
          </a:p>
          <a:p>
            <a:pPr marL="355600" indent="-342900">
              <a:lnSpc>
                <a:spcPts val="1914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55" dirty="0">
                <a:latin typeface="Tahoma"/>
                <a:cs typeface="Tahoma"/>
              </a:rPr>
              <a:t>JALAN </a:t>
            </a:r>
            <a:r>
              <a:rPr sz="1600" spc="110" dirty="0">
                <a:latin typeface="Tahoma"/>
                <a:cs typeface="Tahoma"/>
              </a:rPr>
              <a:t>POROS </a:t>
            </a:r>
            <a:r>
              <a:rPr sz="1600" spc="95" dirty="0">
                <a:latin typeface="Tahoma"/>
                <a:cs typeface="Tahoma"/>
              </a:rPr>
              <a:t>KELURAHAN;</a:t>
            </a:r>
            <a:r>
              <a:rPr sz="1600" spc="-200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>
              <a:latin typeface="Tahoma"/>
              <a:cs typeface="Tahoma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20" dirty="0">
                <a:latin typeface="Tahoma"/>
                <a:cs typeface="Tahoma"/>
              </a:rPr>
              <a:t>SARANA </a:t>
            </a:r>
            <a:r>
              <a:rPr sz="1600" spc="114" dirty="0">
                <a:latin typeface="Tahoma"/>
                <a:cs typeface="Tahoma"/>
              </a:rPr>
              <a:t>PRASARANA </a:t>
            </a:r>
            <a:r>
              <a:rPr sz="1600" spc="80" dirty="0">
                <a:latin typeface="Tahoma"/>
                <a:cs typeface="Tahoma"/>
              </a:rPr>
              <a:t>TRANSPORTASI</a:t>
            </a:r>
            <a:r>
              <a:rPr sz="1600" spc="-190" dirty="0">
                <a:latin typeface="Tahoma"/>
                <a:cs typeface="Tahoma"/>
              </a:rPr>
              <a:t> </a:t>
            </a:r>
            <a:r>
              <a:rPr sz="1600" spc="70" dirty="0">
                <a:latin typeface="Tahoma"/>
                <a:cs typeface="Tahoma"/>
              </a:rPr>
              <a:t>LAINNYA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883739" y="2290720"/>
            <a:ext cx="28841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98195" algn="l"/>
                <a:tab pos="1564005" algn="l"/>
              </a:tabLst>
            </a:pP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S</a:t>
            </a:r>
            <a:r>
              <a:rPr sz="1600" spc="-120" dirty="0">
                <a:latin typeface="Tahoma"/>
                <a:cs typeface="Tahoma"/>
              </a:rPr>
              <a:t>I</a:t>
            </a:r>
            <a:r>
              <a:rPr sz="1600" spc="95" dirty="0">
                <a:latin typeface="Tahoma"/>
                <a:cs typeface="Tahoma"/>
              </a:rPr>
              <a:t>L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70" dirty="0">
                <a:latin typeface="Tahoma"/>
                <a:cs typeface="Tahoma"/>
              </a:rPr>
              <a:t>G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-25" dirty="0">
                <a:latin typeface="Tahoma"/>
                <a:cs typeface="Tahoma"/>
              </a:rPr>
              <a:t>I</a:t>
            </a:r>
            <a:r>
              <a:rPr sz="1600" spc="-50" dirty="0">
                <a:latin typeface="Tahoma"/>
                <a:cs typeface="Tahoma"/>
              </a:rPr>
              <a:t>P</a:t>
            </a:r>
            <a:r>
              <a:rPr sz="1600" spc="80" dirty="0">
                <a:latin typeface="Tahoma"/>
                <a:cs typeface="Tahoma"/>
              </a:rPr>
              <a:t>U</a:t>
            </a:r>
            <a:r>
              <a:rPr sz="1600" spc="65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14" dirty="0">
                <a:latin typeface="Tahoma"/>
                <a:cs typeface="Tahoma"/>
              </a:rPr>
              <a:t>K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82130" y="2290720"/>
            <a:ext cx="183261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37260" algn="l"/>
              </a:tabLst>
            </a:pP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9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2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-125" dirty="0">
                <a:latin typeface="Tahoma"/>
                <a:cs typeface="Tahoma"/>
              </a:rPr>
              <a:t>I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125" dirty="0">
                <a:latin typeface="Tahoma"/>
                <a:cs typeface="Tahoma"/>
              </a:rPr>
              <a:t>DALAM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131200" y="2534560"/>
            <a:ext cx="3637279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24380" algn="l"/>
              </a:tabLst>
            </a:pPr>
            <a:r>
              <a:rPr sz="1600" spc="114" dirty="0">
                <a:latin typeface="Tahoma"/>
                <a:cs typeface="Tahoma"/>
              </a:rPr>
              <a:t>MUSYAWARAH	</a:t>
            </a:r>
            <a:r>
              <a:rPr sz="1600" spc="120" dirty="0">
                <a:latin typeface="Tahoma"/>
                <a:cs typeface="Tahoma"/>
              </a:rPr>
              <a:t>PEMBANGUNAN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882130" y="2778400"/>
            <a:ext cx="13360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95" dirty="0">
                <a:latin typeface="Tahoma"/>
                <a:cs typeface="Tahoma"/>
              </a:rPr>
              <a:t>KELURAHAN;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255000" y="1204870"/>
            <a:ext cx="1656080" cy="321310"/>
          </a:xfrm>
          <a:custGeom>
            <a:avLst/>
            <a:gdLst/>
            <a:ahLst/>
            <a:cxnLst/>
            <a:rect l="l" t="t" r="r" b="b"/>
            <a:pathLst>
              <a:path w="1656079" h="321309">
                <a:moveTo>
                  <a:pt x="1656079" y="161290"/>
                </a:moveTo>
                <a:lnTo>
                  <a:pt x="0" y="161290"/>
                </a:lnTo>
                <a:lnTo>
                  <a:pt x="828040" y="321310"/>
                </a:lnTo>
                <a:lnTo>
                  <a:pt x="1656079" y="161290"/>
                </a:lnTo>
                <a:close/>
              </a:path>
              <a:path w="1656079" h="321309">
                <a:moveTo>
                  <a:pt x="1242059" y="0"/>
                </a:moveTo>
                <a:lnTo>
                  <a:pt x="414020" y="0"/>
                </a:lnTo>
                <a:lnTo>
                  <a:pt x="414020" y="161290"/>
                </a:lnTo>
                <a:lnTo>
                  <a:pt x="1242059" y="161290"/>
                </a:lnTo>
                <a:lnTo>
                  <a:pt x="124205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255000" y="1204870"/>
            <a:ext cx="1656080" cy="321310"/>
          </a:xfrm>
          <a:custGeom>
            <a:avLst/>
            <a:gdLst/>
            <a:ahLst/>
            <a:cxnLst/>
            <a:rect l="l" t="t" r="r" b="b"/>
            <a:pathLst>
              <a:path w="1656079" h="321309">
                <a:moveTo>
                  <a:pt x="414020" y="0"/>
                </a:moveTo>
                <a:lnTo>
                  <a:pt x="414020" y="161290"/>
                </a:lnTo>
                <a:lnTo>
                  <a:pt x="0" y="161290"/>
                </a:lnTo>
                <a:lnTo>
                  <a:pt x="828040" y="321310"/>
                </a:lnTo>
                <a:lnTo>
                  <a:pt x="1656079" y="161290"/>
                </a:lnTo>
                <a:lnTo>
                  <a:pt x="1242059" y="161290"/>
                </a:lnTo>
                <a:lnTo>
                  <a:pt x="1242059" y="0"/>
                </a:lnTo>
                <a:lnTo>
                  <a:pt x="41402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255000" y="12048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911080" y="15261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381750" y="3501030"/>
            <a:ext cx="5544820" cy="1008380"/>
          </a:xfrm>
          <a:custGeom>
            <a:avLst/>
            <a:gdLst/>
            <a:ahLst/>
            <a:cxnLst/>
            <a:rect l="l" t="t" r="r" b="b"/>
            <a:pathLst>
              <a:path w="5544820" h="1008379">
                <a:moveTo>
                  <a:pt x="5377180" y="0"/>
                </a:moveTo>
                <a:lnTo>
                  <a:pt x="167640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40"/>
                </a:lnTo>
                <a:lnTo>
                  <a:pt x="0" y="840740"/>
                </a:lnTo>
                <a:lnTo>
                  <a:pt x="6596" y="882261"/>
                </a:lnTo>
                <a:lnTo>
                  <a:pt x="24835" y="921455"/>
                </a:lnTo>
                <a:lnTo>
                  <a:pt x="52387" y="955992"/>
                </a:lnTo>
                <a:lnTo>
                  <a:pt x="86924" y="983544"/>
                </a:lnTo>
                <a:lnTo>
                  <a:pt x="126118" y="1001783"/>
                </a:lnTo>
                <a:lnTo>
                  <a:pt x="167640" y="1008380"/>
                </a:lnTo>
                <a:lnTo>
                  <a:pt x="5377180" y="1008380"/>
                </a:lnTo>
                <a:lnTo>
                  <a:pt x="5418701" y="1001783"/>
                </a:lnTo>
                <a:lnTo>
                  <a:pt x="5457895" y="983544"/>
                </a:lnTo>
                <a:lnTo>
                  <a:pt x="5492432" y="955992"/>
                </a:lnTo>
                <a:lnTo>
                  <a:pt x="5519984" y="921455"/>
                </a:lnTo>
                <a:lnTo>
                  <a:pt x="5538223" y="882261"/>
                </a:lnTo>
                <a:lnTo>
                  <a:pt x="5544820" y="840740"/>
                </a:lnTo>
                <a:lnTo>
                  <a:pt x="5544820" y="167640"/>
                </a:lnTo>
                <a:lnTo>
                  <a:pt x="5538223" y="126118"/>
                </a:lnTo>
                <a:lnTo>
                  <a:pt x="5519984" y="86924"/>
                </a:lnTo>
                <a:lnTo>
                  <a:pt x="5492432" y="52387"/>
                </a:lnTo>
                <a:lnTo>
                  <a:pt x="5457895" y="24835"/>
                </a:lnTo>
                <a:lnTo>
                  <a:pt x="5418701" y="6596"/>
                </a:lnTo>
                <a:lnTo>
                  <a:pt x="537718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381750" y="3501030"/>
            <a:ext cx="5544820" cy="1008380"/>
          </a:xfrm>
          <a:custGeom>
            <a:avLst/>
            <a:gdLst/>
            <a:ahLst/>
            <a:cxnLst/>
            <a:rect l="l" t="t" r="r" b="b"/>
            <a:pathLst>
              <a:path w="5544820" h="1008379">
                <a:moveTo>
                  <a:pt x="167640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40"/>
                </a:lnTo>
                <a:lnTo>
                  <a:pt x="0" y="840740"/>
                </a:lnTo>
                <a:lnTo>
                  <a:pt x="6596" y="882261"/>
                </a:lnTo>
                <a:lnTo>
                  <a:pt x="24835" y="921455"/>
                </a:lnTo>
                <a:lnTo>
                  <a:pt x="52387" y="955992"/>
                </a:lnTo>
                <a:lnTo>
                  <a:pt x="86924" y="983544"/>
                </a:lnTo>
                <a:lnTo>
                  <a:pt x="126118" y="1001783"/>
                </a:lnTo>
                <a:lnTo>
                  <a:pt x="167640" y="1008380"/>
                </a:lnTo>
                <a:lnTo>
                  <a:pt x="5377180" y="1008380"/>
                </a:lnTo>
                <a:lnTo>
                  <a:pt x="5418701" y="1001783"/>
                </a:lnTo>
                <a:lnTo>
                  <a:pt x="5457895" y="983544"/>
                </a:lnTo>
                <a:lnTo>
                  <a:pt x="5492432" y="955992"/>
                </a:lnTo>
                <a:lnTo>
                  <a:pt x="5519984" y="921455"/>
                </a:lnTo>
                <a:lnTo>
                  <a:pt x="5538223" y="882261"/>
                </a:lnTo>
                <a:lnTo>
                  <a:pt x="5544820" y="840740"/>
                </a:lnTo>
                <a:lnTo>
                  <a:pt x="5544820" y="167640"/>
                </a:lnTo>
                <a:lnTo>
                  <a:pt x="5538223" y="126118"/>
                </a:lnTo>
                <a:lnTo>
                  <a:pt x="5519984" y="86924"/>
                </a:lnTo>
                <a:lnTo>
                  <a:pt x="5492432" y="52387"/>
                </a:lnTo>
                <a:lnTo>
                  <a:pt x="5457895" y="24835"/>
                </a:lnTo>
                <a:lnTo>
                  <a:pt x="5418701" y="6596"/>
                </a:lnTo>
                <a:lnTo>
                  <a:pt x="5377180" y="0"/>
                </a:lnTo>
                <a:lnTo>
                  <a:pt x="16764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381750" y="35010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926569" y="450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6507480" y="3474360"/>
            <a:ext cx="209296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PENGADAAN,  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10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949525" y="3474360"/>
            <a:ext cx="284670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21690">
              <a:lnSpc>
                <a:spcPct val="100000"/>
              </a:lnSpc>
              <a:spcBef>
                <a:spcPts val="100"/>
              </a:spcBef>
              <a:tabLst>
                <a:tab pos="915669" algn="l"/>
              </a:tabLst>
            </a:pP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10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NA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85" dirty="0">
                <a:solidFill>
                  <a:srgbClr val="FFFFFF"/>
                </a:solidFill>
                <a:latin typeface="Gill Sans MT"/>
                <a:cs typeface="Gill Sans MT"/>
              </a:rPr>
              <a:t>,  </a:t>
            </a: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9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30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H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507480" y="3992520"/>
            <a:ext cx="528764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73810" algn="l"/>
                <a:tab pos="2058670" algn="l"/>
                <a:tab pos="3811904" algn="l"/>
              </a:tabLst>
            </a:pP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SARANA	</a:t>
            </a:r>
            <a:r>
              <a:rPr sz="1700" b="1" spc="5" dirty="0">
                <a:solidFill>
                  <a:srgbClr val="FFFFFF"/>
                </a:solidFill>
                <a:latin typeface="Gill Sans MT"/>
                <a:cs typeface="Gill Sans MT"/>
              </a:rPr>
              <a:t>DAN	</a:t>
            </a:r>
            <a:r>
              <a:rPr sz="1700" b="1" spc="65" dirty="0">
                <a:solidFill>
                  <a:srgbClr val="FFFFFF"/>
                </a:solidFill>
                <a:latin typeface="Gill Sans MT"/>
                <a:cs typeface="Gill Sans MT"/>
              </a:rPr>
              <a:t>PRASARANA	</a:t>
            </a:r>
            <a:r>
              <a:rPr sz="1700" b="1" spc="35" dirty="0">
                <a:solidFill>
                  <a:srgbClr val="FFFFFF"/>
                </a:solidFill>
                <a:latin typeface="Gill Sans MT"/>
                <a:cs typeface="Gill Sans MT"/>
              </a:rPr>
              <a:t>KESEHATAN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507480" y="4251600"/>
            <a:ext cx="151193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190" dirty="0">
                <a:latin typeface="Gill Sans MT"/>
                <a:cs typeface="Gill Sans MT"/>
              </a:rPr>
              <a:t>antara </a:t>
            </a:r>
            <a:r>
              <a:rPr sz="1700" b="1" spc="175" dirty="0">
                <a:latin typeface="Gill Sans MT"/>
                <a:cs typeface="Gill Sans MT"/>
              </a:rPr>
              <a:t>lain</a:t>
            </a:r>
            <a:r>
              <a:rPr sz="1700" b="1" spc="-30" dirty="0">
                <a:latin typeface="Gill Sans MT"/>
                <a:cs typeface="Gill Sans MT"/>
              </a:rPr>
              <a:t> </a:t>
            </a:r>
            <a:r>
              <a:rPr sz="1700" b="1" spc="215" dirty="0">
                <a:latin typeface="Gill Sans MT"/>
                <a:cs typeface="Gill Sans MT"/>
              </a:rPr>
              <a:t>: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381750" y="5013600"/>
            <a:ext cx="5544820" cy="1656080"/>
          </a:xfrm>
          <a:custGeom>
            <a:avLst/>
            <a:gdLst/>
            <a:ahLst/>
            <a:cxnLst/>
            <a:rect l="l" t="t" r="r" b="b"/>
            <a:pathLst>
              <a:path w="5544820" h="1656079">
                <a:moveTo>
                  <a:pt x="5269230" y="0"/>
                </a:moveTo>
                <a:lnTo>
                  <a:pt x="275590" y="0"/>
                </a:lnTo>
                <a:lnTo>
                  <a:pt x="229680" y="4935"/>
                </a:lnTo>
                <a:lnTo>
                  <a:pt x="184982" y="18975"/>
                </a:lnTo>
                <a:lnTo>
                  <a:pt x="142616" y="40969"/>
                </a:lnTo>
                <a:lnTo>
                  <a:pt x="103699" y="69768"/>
                </a:lnTo>
                <a:lnTo>
                  <a:pt x="69350" y="104221"/>
                </a:lnTo>
                <a:lnTo>
                  <a:pt x="40687" y="143180"/>
                </a:lnTo>
                <a:lnTo>
                  <a:pt x="18828" y="185494"/>
                </a:lnTo>
                <a:lnTo>
                  <a:pt x="4893" y="230014"/>
                </a:lnTo>
                <a:lnTo>
                  <a:pt x="0" y="275589"/>
                </a:lnTo>
                <a:lnTo>
                  <a:pt x="0" y="1380489"/>
                </a:lnTo>
                <a:lnTo>
                  <a:pt x="4893" y="1426065"/>
                </a:lnTo>
                <a:lnTo>
                  <a:pt x="18828" y="1470585"/>
                </a:lnTo>
                <a:lnTo>
                  <a:pt x="40687" y="1512899"/>
                </a:lnTo>
                <a:lnTo>
                  <a:pt x="69350" y="1551858"/>
                </a:lnTo>
                <a:lnTo>
                  <a:pt x="103699" y="1586311"/>
                </a:lnTo>
                <a:lnTo>
                  <a:pt x="142616" y="1615110"/>
                </a:lnTo>
                <a:lnTo>
                  <a:pt x="184982" y="1637104"/>
                </a:lnTo>
                <a:lnTo>
                  <a:pt x="229680" y="1651144"/>
                </a:lnTo>
                <a:lnTo>
                  <a:pt x="275590" y="1656079"/>
                </a:lnTo>
                <a:lnTo>
                  <a:pt x="5269230" y="1656079"/>
                </a:lnTo>
                <a:lnTo>
                  <a:pt x="5314805" y="1651144"/>
                </a:lnTo>
                <a:lnTo>
                  <a:pt x="5359325" y="1637104"/>
                </a:lnTo>
                <a:lnTo>
                  <a:pt x="5401639" y="1615110"/>
                </a:lnTo>
                <a:lnTo>
                  <a:pt x="5440598" y="1586311"/>
                </a:lnTo>
                <a:lnTo>
                  <a:pt x="5475051" y="1551858"/>
                </a:lnTo>
                <a:lnTo>
                  <a:pt x="5503850" y="1512899"/>
                </a:lnTo>
                <a:lnTo>
                  <a:pt x="5525844" y="1470585"/>
                </a:lnTo>
                <a:lnTo>
                  <a:pt x="5539884" y="1426065"/>
                </a:lnTo>
                <a:lnTo>
                  <a:pt x="5544820" y="1380489"/>
                </a:lnTo>
                <a:lnTo>
                  <a:pt x="5544820" y="275589"/>
                </a:lnTo>
                <a:lnTo>
                  <a:pt x="5539884" y="230014"/>
                </a:lnTo>
                <a:lnTo>
                  <a:pt x="5525844" y="185494"/>
                </a:lnTo>
                <a:lnTo>
                  <a:pt x="5503850" y="143180"/>
                </a:lnTo>
                <a:lnTo>
                  <a:pt x="5475051" y="104221"/>
                </a:lnTo>
                <a:lnTo>
                  <a:pt x="5440598" y="69768"/>
                </a:lnTo>
                <a:lnTo>
                  <a:pt x="5401639" y="40969"/>
                </a:lnTo>
                <a:lnTo>
                  <a:pt x="5359325" y="18975"/>
                </a:lnTo>
                <a:lnTo>
                  <a:pt x="5314805" y="4935"/>
                </a:lnTo>
                <a:lnTo>
                  <a:pt x="526923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381750" y="5013600"/>
            <a:ext cx="5544820" cy="1656080"/>
          </a:xfrm>
          <a:custGeom>
            <a:avLst/>
            <a:gdLst/>
            <a:ahLst/>
            <a:cxnLst/>
            <a:rect l="l" t="t" r="r" b="b"/>
            <a:pathLst>
              <a:path w="5544820" h="1656079">
                <a:moveTo>
                  <a:pt x="275590" y="0"/>
                </a:moveTo>
                <a:lnTo>
                  <a:pt x="229680" y="4935"/>
                </a:lnTo>
                <a:lnTo>
                  <a:pt x="184982" y="18975"/>
                </a:lnTo>
                <a:lnTo>
                  <a:pt x="142616" y="40969"/>
                </a:lnTo>
                <a:lnTo>
                  <a:pt x="103699" y="69768"/>
                </a:lnTo>
                <a:lnTo>
                  <a:pt x="69350" y="104221"/>
                </a:lnTo>
                <a:lnTo>
                  <a:pt x="40687" y="143180"/>
                </a:lnTo>
                <a:lnTo>
                  <a:pt x="18828" y="185494"/>
                </a:lnTo>
                <a:lnTo>
                  <a:pt x="4893" y="230014"/>
                </a:lnTo>
                <a:lnTo>
                  <a:pt x="0" y="275589"/>
                </a:lnTo>
                <a:lnTo>
                  <a:pt x="0" y="1380489"/>
                </a:lnTo>
                <a:lnTo>
                  <a:pt x="4893" y="1426065"/>
                </a:lnTo>
                <a:lnTo>
                  <a:pt x="18828" y="1470585"/>
                </a:lnTo>
                <a:lnTo>
                  <a:pt x="40687" y="1512899"/>
                </a:lnTo>
                <a:lnTo>
                  <a:pt x="69350" y="1551858"/>
                </a:lnTo>
                <a:lnTo>
                  <a:pt x="103699" y="1586311"/>
                </a:lnTo>
                <a:lnTo>
                  <a:pt x="142616" y="1615110"/>
                </a:lnTo>
                <a:lnTo>
                  <a:pt x="184982" y="1637104"/>
                </a:lnTo>
                <a:lnTo>
                  <a:pt x="229680" y="1651144"/>
                </a:lnTo>
                <a:lnTo>
                  <a:pt x="275590" y="1656079"/>
                </a:lnTo>
                <a:lnTo>
                  <a:pt x="5269230" y="1656079"/>
                </a:lnTo>
                <a:lnTo>
                  <a:pt x="5314805" y="1651144"/>
                </a:lnTo>
                <a:lnTo>
                  <a:pt x="5359325" y="1637104"/>
                </a:lnTo>
                <a:lnTo>
                  <a:pt x="5401639" y="1615110"/>
                </a:lnTo>
                <a:lnTo>
                  <a:pt x="5440598" y="1586311"/>
                </a:lnTo>
                <a:lnTo>
                  <a:pt x="5475051" y="1551858"/>
                </a:lnTo>
                <a:lnTo>
                  <a:pt x="5503850" y="1512899"/>
                </a:lnTo>
                <a:lnTo>
                  <a:pt x="5525844" y="1470585"/>
                </a:lnTo>
                <a:lnTo>
                  <a:pt x="5539884" y="1426065"/>
                </a:lnTo>
                <a:lnTo>
                  <a:pt x="5544820" y="1380489"/>
                </a:lnTo>
                <a:lnTo>
                  <a:pt x="5544820" y="275589"/>
                </a:lnTo>
                <a:lnTo>
                  <a:pt x="5539884" y="230014"/>
                </a:lnTo>
                <a:lnTo>
                  <a:pt x="5525844" y="185494"/>
                </a:lnTo>
                <a:lnTo>
                  <a:pt x="5503850" y="143180"/>
                </a:lnTo>
                <a:lnTo>
                  <a:pt x="5475051" y="104221"/>
                </a:lnTo>
                <a:lnTo>
                  <a:pt x="5440598" y="69768"/>
                </a:lnTo>
                <a:lnTo>
                  <a:pt x="5401639" y="40969"/>
                </a:lnTo>
                <a:lnTo>
                  <a:pt x="5359325" y="18975"/>
                </a:lnTo>
                <a:lnTo>
                  <a:pt x="5314805" y="4935"/>
                </a:lnTo>
                <a:lnTo>
                  <a:pt x="5269230" y="0"/>
                </a:lnTo>
                <a:lnTo>
                  <a:pt x="27559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381750" y="50136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1926569" y="66696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7948320" y="5464450"/>
            <a:ext cx="38195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79550" algn="l"/>
                <a:tab pos="2931160" algn="l"/>
              </a:tabLst>
            </a:pP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110" dirty="0">
                <a:latin typeface="Tahoma"/>
                <a:cs typeface="Tahoma"/>
              </a:rPr>
              <a:t>E</a:t>
            </a:r>
            <a:r>
              <a:rPr sz="1600" spc="105" dirty="0">
                <a:latin typeface="Tahoma"/>
                <a:cs typeface="Tahoma"/>
              </a:rPr>
              <a:t>S</a:t>
            </a:r>
            <a:r>
              <a:rPr sz="1600" spc="100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H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5" dirty="0">
                <a:latin typeface="Tahoma"/>
                <a:cs typeface="Tahoma"/>
              </a:rPr>
              <a:t>I</a:t>
            </a:r>
            <a:r>
              <a:rPr sz="1600" spc="-10" dirty="0">
                <a:latin typeface="Tahoma"/>
                <a:cs typeface="Tahoma"/>
              </a:rPr>
              <a:t>N</a:t>
            </a:r>
            <a:r>
              <a:rPr sz="1600" spc="105" dirty="0">
                <a:latin typeface="Tahoma"/>
                <a:cs typeface="Tahoma"/>
              </a:rPr>
              <a:t>N</a:t>
            </a:r>
            <a:r>
              <a:rPr sz="1600" spc="5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807345" y="5707020"/>
            <a:ext cx="39604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89025" algn="l"/>
                <a:tab pos="1874520" algn="l"/>
                <a:tab pos="2640330" algn="l"/>
              </a:tabLst>
            </a:pP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S</a:t>
            </a:r>
            <a:r>
              <a:rPr sz="1600" spc="-120" dirty="0">
                <a:latin typeface="Tahoma"/>
                <a:cs typeface="Tahoma"/>
              </a:rPr>
              <a:t>I</a:t>
            </a:r>
            <a:r>
              <a:rPr sz="1600" spc="95" dirty="0">
                <a:latin typeface="Tahoma"/>
                <a:cs typeface="Tahoma"/>
              </a:rPr>
              <a:t>L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70" dirty="0">
                <a:latin typeface="Tahoma"/>
                <a:cs typeface="Tahoma"/>
              </a:rPr>
              <a:t>G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-25" dirty="0">
                <a:latin typeface="Tahoma"/>
                <a:cs typeface="Tahoma"/>
              </a:rPr>
              <a:t>I</a:t>
            </a:r>
            <a:r>
              <a:rPr sz="1600" spc="-50" dirty="0">
                <a:latin typeface="Tahoma"/>
                <a:cs typeface="Tahoma"/>
              </a:rPr>
              <a:t>P</a:t>
            </a:r>
            <a:r>
              <a:rPr sz="1600" spc="80" dirty="0">
                <a:latin typeface="Tahoma"/>
                <a:cs typeface="Tahoma"/>
              </a:rPr>
              <a:t>U</a:t>
            </a:r>
            <a:r>
              <a:rPr sz="1600" spc="65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14" dirty="0">
                <a:latin typeface="Tahoma"/>
                <a:cs typeface="Tahoma"/>
              </a:rPr>
              <a:t>K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539230" y="4976770"/>
            <a:ext cx="5104130" cy="1243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600" spc="65" dirty="0">
                <a:latin typeface="Tahoma"/>
                <a:cs typeface="Tahoma"/>
              </a:rPr>
              <a:t>MANDI, </a:t>
            </a:r>
            <a:r>
              <a:rPr sz="1600" spc="60" dirty="0">
                <a:latin typeface="Tahoma"/>
                <a:cs typeface="Tahoma"/>
              </a:rPr>
              <a:t>CUCI, </a:t>
            </a:r>
            <a:r>
              <a:rPr sz="1600" spc="110" dirty="0">
                <a:latin typeface="Tahoma"/>
                <a:cs typeface="Tahoma"/>
              </a:rPr>
              <a:t>KAKUS </a:t>
            </a:r>
            <a:r>
              <a:rPr sz="1600" spc="95" dirty="0">
                <a:latin typeface="Tahoma"/>
                <a:cs typeface="Tahoma"/>
              </a:rPr>
              <a:t>UNTUK</a:t>
            </a:r>
            <a:r>
              <a:rPr sz="1600" spc="-260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UMUM/KOMUNAL;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05" dirty="0">
                <a:latin typeface="Tahoma"/>
                <a:cs typeface="Tahoma"/>
              </a:rPr>
              <a:t>POSYANDU </a:t>
            </a:r>
            <a:r>
              <a:rPr sz="1600" spc="130" dirty="0">
                <a:latin typeface="Tahoma"/>
                <a:cs typeface="Tahoma"/>
              </a:rPr>
              <a:t>DAN </a:t>
            </a:r>
            <a:r>
              <a:rPr sz="1600" spc="70" dirty="0">
                <a:latin typeface="Tahoma"/>
                <a:cs typeface="Tahoma"/>
              </a:rPr>
              <a:t>POSBINDU;</a:t>
            </a:r>
            <a:r>
              <a:rPr sz="1600" spc="-250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 dirty="0">
              <a:latin typeface="Tahoma"/>
              <a:cs typeface="Tahoma"/>
            </a:endParaRPr>
          </a:p>
          <a:p>
            <a:pPr marL="355600" marR="3905885" indent="-342900">
              <a:lnSpc>
                <a:spcPct val="99700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5" dirty="0">
                <a:latin typeface="Tahoma"/>
                <a:cs typeface="Tahoma"/>
              </a:rPr>
              <a:t>N</a:t>
            </a:r>
            <a:r>
              <a:rPr sz="1600" spc="90" dirty="0">
                <a:latin typeface="Tahoma"/>
                <a:cs typeface="Tahoma"/>
              </a:rPr>
              <a:t>A  </a:t>
            </a:r>
            <a:r>
              <a:rPr sz="1600" spc="70" dirty="0">
                <a:latin typeface="Tahoma"/>
                <a:cs typeface="Tahoma"/>
              </a:rPr>
              <a:t>SESUAI  </a:t>
            </a:r>
            <a:r>
              <a:rPr sz="1600" spc="125" dirty="0">
                <a:latin typeface="Tahoma"/>
                <a:cs typeface="Tahoma"/>
              </a:rPr>
              <a:t>DALAM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8131200" y="5950860"/>
            <a:ext cx="3637279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24380" algn="l"/>
              </a:tabLst>
            </a:pPr>
            <a:r>
              <a:rPr sz="1600" spc="114" dirty="0">
                <a:latin typeface="Tahoma"/>
                <a:cs typeface="Tahoma"/>
              </a:rPr>
              <a:t>MUSYAWARAH	</a:t>
            </a:r>
            <a:r>
              <a:rPr sz="1600" spc="120" dirty="0">
                <a:latin typeface="Tahoma"/>
                <a:cs typeface="Tahoma"/>
              </a:rPr>
              <a:t>PEMBANGUNAN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6882130" y="6194700"/>
            <a:ext cx="13360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95" dirty="0">
                <a:latin typeface="Tahoma"/>
                <a:cs typeface="Tahoma"/>
              </a:rPr>
              <a:t>KELURAHAN;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8255000" y="4581800"/>
            <a:ext cx="1656080" cy="320040"/>
          </a:xfrm>
          <a:custGeom>
            <a:avLst/>
            <a:gdLst/>
            <a:ahLst/>
            <a:cxnLst/>
            <a:rect l="l" t="t" r="r" b="b"/>
            <a:pathLst>
              <a:path w="1656079" h="320039">
                <a:moveTo>
                  <a:pt x="1656079" y="160019"/>
                </a:moveTo>
                <a:lnTo>
                  <a:pt x="0" y="160019"/>
                </a:lnTo>
                <a:lnTo>
                  <a:pt x="828040" y="320039"/>
                </a:lnTo>
                <a:lnTo>
                  <a:pt x="1656079" y="160019"/>
                </a:lnTo>
                <a:close/>
              </a:path>
              <a:path w="1656079" h="320039">
                <a:moveTo>
                  <a:pt x="1242059" y="0"/>
                </a:moveTo>
                <a:lnTo>
                  <a:pt x="414020" y="0"/>
                </a:lnTo>
                <a:lnTo>
                  <a:pt x="414020" y="160019"/>
                </a:lnTo>
                <a:lnTo>
                  <a:pt x="1242059" y="160019"/>
                </a:lnTo>
                <a:lnTo>
                  <a:pt x="124205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255000" y="4581800"/>
            <a:ext cx="1656080" cy="320040"/>
          </a:xfrm>
          <a:custGeom>
            <a:avLst/>
            <a:gdLst/>
            <a:ahLst/>
            <a:cxnLst/>
            <a:rect l="l" t="t" r="r" b="b"/>
            <a:pathLst>
              <a:path w="1656079" h="320039">
                <a:moveTo>
                  <a:pt x="414020" y="0"/>
                </a:moveTo>
                <a:lnTo>
                  <a:pt x="414020" y="160019"/>
                </a:lnTo>
                <a:lnTo>
                  <a:pt x="0" y="160019"/>
                </a:lnTo>
                <a:lnTo>
                  <a:pt x="828040" y="320039"/>
                </a:lnTo>
                <a:lnTo>
                  <a:pt x="1656079" y="160019"/>
                </a:lnTo>
                <a:lnTo>
                  <a:pt x="1242059" y="160019"/>
                </a:lnTo>
                <a:lnTo>
                  <a:pt x="1242059" y="0"/>
                </a:lnTo>
                <a:lnTo>
                  <a:pt x="41402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255000" y="45818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9911080" y="49018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0" y="98135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094729" y="910"/>
            <a:ext cx="0" cy="6668770"/>
          </a:xfrm>
          <a:custGeom>
            <a:avLst/>
            <a:gdLst/>
            <a:ahLst/>
            <a:cxnLst/>
            <a:rect l="l" t="t" r="r" b="b"/>
            <a:pathLst>
              <a:path h="6668770">
                <a:moveTo>
                  <a:pt x="0" y="0"/>
                </a:moveTo>
                <a:lnTo>
                  <a:pt x="0" y="666877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094729" y="339816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7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85490" y="1805580"/>
            <a:ext cx="5546090" cy="1008380"/>
          </a:xfrm>
          <a:custGeom>
            <a:avLst/>
            <a:gdLst/>
            <a:ahLst/>
            <a:cxnLst/>
            <a:rect l="l" t="t" r="r" b="b"/>
            <a:pathLst>
              <a:path w="5546090" h="1008380">
                <a:moveTo>
                  <a:pt x="5377180" y="0"/>
                </a:moveTo>
                <a:lnTo>
                  <a:pt x="167639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40739"/>
                </a:lnTo>
                <a:lnTo>
                  <a:pt x="6596" y="882261"/>
                </a:lnTo>
                <a:lnTo>
                  <a:pt x="24835" y="921455"/>
                </a:lnTo>
                <a:lnTo>
                  <a:pt x="52387" y="955992"/>
                </a:lnTo>
                <a:lnTo>
                  <a:pt x="86924" y="983544"/>
                </a:lnTo>
                <a:lnTo>
                  <a:pt x="126118" y="1001783"/>
                </a:lnTo>
                <a:lnTo>
                  <a:pt x="167639" y="1008380"/>
                </a:lnTo>
                <a:lnTo>
                  <a:pt x="5377180" y="1008380"/>
                </a:lnTo>
                <a:lnTo>
                  <a:pt x="5418796" y="1001783"/>
                </a:lnTo>
                <a:lnTo>
                  <a:pt x="5458224" y="983544"/>
                </a:lnTo>
                <a:lnTo>
                  <a:pt x="5493067" y="955992"/>
                </a:lnTo>
                <a:lnTo>
                  <a:pt x="5520925" y="921455"/>
                </a:lnTo>
                <a:lnTo>
                  <a:pt x="5539398" y="882261"/>
                </a:lnTo>
                <a:lnTo>
                  <a:pt x="5546090" y="840739"/>
                </a:lnTo>
                <a:lnTo>
                  <a:pt x="5546090" y="167639"/>
                </a:lnTo>
                <a:lnTo>
                  <a:pt x="5539398" y="126118"/>
                </a:lnTo>
                <a:lnTo>
                  <a:pt x="5520925" y="86924"/>
                </a:lnTo>
                <a:lnTo>
                  <a:pt x="5493067" y="52387"/>
                </a:lnTo>
                <a:lnTo>
                  <a:pt x="5458224" y="24835"/>
                </a:lnTo>
                <a:lnTo>
                  <a:pt x="5418796" y="6596"/>
                </a:lnTo>
                <a:lnTo>
                  <a:pt x="537718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85490" y="1805580"/>
            <a:ext cx="5546090" cy="1008380"/>
          </a:xfrm>
          <a:custGeom>
            <a:avLst/>
            <a:gdLst/>
            <a:ahLst/>
            <a:cxnLst/>
            <a:rect l="l" t="t" r="r" b="b"/>
            <a:pathLst>
              <a:path w="5546090" h="1008380">
                <a:moveTo>
                  <a:pt x="167639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40739"/>
                </a:lnTo>
                <a:lnTo>
                  <a:pt x="6596" y="882261"/>
                </a:lnTo>
                <a:lnTo>
                  <a:pt x="24835" y="921455"/>
                </a:lnTo>
                <a:lnTo>
                  <a:pt x="52387" y="955992"/>
                </a:lnTo>
                <a:lnTo>
                  <a:pt x="86924" y="983544"/>
                </a:lnTo>
                <a:lnTo>
                  <a:pt x="126118" y="1001783"/>
                </a:lnTo>
                <a:lnTo>
                  <a:pt x="167639" y="1008380"/>
                </a:lnTo>
                <a:lnTo>
                  <a:pt x="5377180" y="1008380"/>
                </a:lnTo>
                <a:lnTo>
                  <a:pt x="5418796" y="1001783"/>
                </a:lnTo>
                <a:lnTo>
                  <a:pt x="5458224" y="983544"/>
                </a:lnTo>
                <a:lnTo>
                  <a:pt x="5493067" y="955992"/>
                </a:lnTo>
                <a:lnTo>
                  <a:pt x="5520925" y="921455"/>
                </a:lnTo>
                <a:lnTo>
                  <a:pt x="5539398" y="882261"/>
                </a:lnTo>
                <a:lnTo>
                  <a:pt x="5546090" y="840739"/>
                </a:lnTo>
                <a:lnTo>
                  <a:pt x="5546090" y="167639"/>
                </a:lnTo>
                <a:lnTo>
                  <a:pt x="5539398" y="126118"/>
                </a:lnTo>
                <a:lnTo>
                  <a:pt x="5520925" y="86924"/>
                </a:lnTo>
                <a:lnTo>
                  <a:pt x="5493067" y="52387"/>
                </a:lnTo>
                <a:lnTo>
                  <a:pt x="5458224" y="24835"/>
                </a:lnTo>
                <a:lnTo>
                  <a:pt x="5418796" y="6596"/>
                </a:lnTo>
                <a:lnTo>
                  <a:pt x="5377180" y="0"/>
                </a:lnTo>
                <a:lnTo>
                  <a:pt x="167639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285490" y="18055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831580" y="28139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12490" y="1778910"/>
            <a:ext cx="2091689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PENGADAAN,  </a:t>
            </a:r>
            <a:r>
              <a:rPr sz="1700" b="1" spc="12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8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8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9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54750" y="1778910"/>
            <a:ext cx="284543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20419">
              <a:lnSpc>
                <a:spcPct val="100000"/>
              </a:lnSpc>
              <a:spcBef>
                <a:spcPts val="100"/>
              </a:spcBef>
              <a:tabLst>
                <a:tab pos="915669" algn="l"/>
              </a:tabLst>
            </a:pP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8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95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700" b="1" spc="-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2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185" dirty="0">
                <a:solidFill>
                  <a:srgbClr val="FFFFFF"/>
                </a:solidFill>
                <a:latin typeface="Gill Sans MT"/>
                <a:cs typeface="Gill Sans MT"/>
              </a:rPr>
              <a:t>,  </a:t>
            </a:r>
            <a:r>
              <a:rPr sz="1700" b="1" spc="4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12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8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18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30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spc="10" dirty="0">
                <a:solidFill>
                  <a:srgbClr val="FFFFFF"/>
                </a:solidFill>
                <a:latin typeface="Gill Sans MT"/>
                <a:cs typeface="Gill Sans MT"/>
              </a:rPr>
              <a:t>H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145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700" b="1" spc="-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700">
              <a:latin typeface="Gill Sans MT"/>
              <a:cs typeface="Gill Sans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12490" y="2297070"/>
            <a:ext cx="528637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52855" algn="l"/>
                <a:tab pos="2016760" algn="l"/>
                <a:tab pos="3749675" algn="l"/>
              </a:tabLst>
            </a:pPr>
            <a:r>
              <a:rPr sz="1700" b="1" spc="190" dirty="0">
                <a:solidFill>
                  <a:srgbClr val="FFFFFF"/>
                </a:solidFill>
                <a:latin typeface="Gill Sans MT"/>
                <a:cs typeface="Gill Sans MT"/>
              </a:rPr>
              <a:t>S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0" dirty="0">
                <a:solidFill>
                  <a:srgbClr val="FFFFFF"/>
                </a:solidFill>
                <a:latin typeface="Gill Sans MT"/>
                <a:cs typeface="Gill Sans MT"/>
              </a:rPr>
              <a:t>RA</a:t>
            </a:r>
            <a:r>
              <a:rPr sz="1700" b="1" spc="190" dirty="0">
                <a:solidFill>
                  <a:srgbClr val="FFFFFF"/>
                </a:solidFill>
                <a:latin typeface="Gill Sans MT"/>
                <a:cs typeface="Gill Sans MT"/>
              </a:rPr>
              <a:t>S</a:t>
            </a:r>
            <a:r>
              <a:rPr sz="1700" b="1" spc="-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145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700" b="1" spc="130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7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700" b="1" spc="-1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6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700" b="1" spc="6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700" b="1" spc="10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7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7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endParaRPr sz="1700" dirty="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700" b="1" spc="5" dirty="0">
                <a:solidFill>
                  <a:srgbClr val="FFFFFF"/>
                </a:solidFill>
                <a:latin typeface="Gill Sans MT"/>
                <a:cs typeface="Gill Sans MT"/>
              </a:rPr>
              <a:t>DAN </a:t>
            </a:r>
            <a:r>
              <a:rPr sz="1700" b="1" spc="25" dirty="0">
                <a:solidFill>
                  <a:srgbClr val="FFFFFF"/>
                </a:solidFill>
                <a:latin typeface="Gill Sans MT"/>
                <a:cs typeface="Gill Sans MT"/>
              </a:rPr>
              <a:t>KEBUDAYAAN </a:t>
            </a:r>
            <a:r>
              <a:rPr sz="1700" b="1" spc="190" dirty="0">
                <a:latin typeface="Gill Sans MT"/>
                <a:cs typeface="Gill Sans MT"/>
              </a:rPr>
              <a:t>antara </a:t>
            </a:r>
            <a:r>
              <a:rPr sz="1700" b="1" spc="175" dirty="0">
                <a:latin typeface="Gill Sans MT"/>
                <a:cs typeface="Gill Sans MT"/>
              </a:rPr>
              <a:t>lain</a:t>
            </a:r>
            <a:r>
              <a:rPr sz="1700" b="1" spc="254" dirty="0">
                <a:latin typeface="Gill Sans MT"/>
                <a:cs typeface="Gill Sans MT"/>
              </a:rPr>
              <a:t> </a:t>
            </a:r>
            <a:r>
              <a:rPr sz="1700" b="1" spc="215" dirty="0">
                <a:latin typeface="Gill Sans MT"/>
                <a:cs typeface="Gill Sans MT"/>
              </a:rPr>
              <a:t>:</a:t>
            </a:r>
            <a:endParaRPr sz="1700" dirty="0">
              <a:latin typeface="Gill Sans MT"/>
              <a:cs typeface="Gill Sans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85490" y="3285130"/>
            <a:ext cx="5546090" cy="2376170"/>
          </a:xfrm>
          <a:custGeom>
            <a:avLst/>
            <a:gdLst/>
            <a:ahLst/>
            <a:cxnLst/>
            <a:rect l="l" t="t" r="r" b="b"/>
            <a:pathLst>
              <a:path w="5546090" h="2376170">
                <a:moveTo>
                  <a:pt x="5149850" y="0"/>
                </a:moveTo>
                <a:lnTo>
                  <a:pt x="396239" y="0"/>
                </a:lnTo>
                <a:lnTo>
                  <a:pt x="350610" y="3426"/>
                </a:lnTo>
                <a:lnTo>
                  <a:pt x="305521" y="13346"/>
                </a:lnTo>
                <a:lnTo>
                  <a:pt x="261514" y="29217"/>
                </a:lnTo>
                <a:lnTo>
                  <a:pt x="219131" y="50499"/>
                </a:lnTo>
                <a:lnTo>
                  <a:pt x="178912" y="76650"/>
                </a:lnTo>
                <a:lnTo>
                  <a:pt x="141398" y="107130"/>
                </a:lnTo>
                <a:lnTo>
                  <a:pt x="107130" y="141398"/>
                </a:lnTo>
                <a:lnTo>
                  <a:pt x="76650" y="178912"/>
                </a:lnTo>
                <a:lnTo>
                  <a:pt x="50499" y="219131"/>
                </a:lnTo>
                <a:lnTo>
                  <a:pt x="29217" y="261514"/>
                </a:lnTo>
                <a:lnTo>
                  <a:pt x="13346" y="305521"/>
                </a:lnTo>
                <a:lnTo>
                  <a:pt x="3426" y="350610"/>
                </a:lnTo>
                <a:lnTo>
                  <a:pt x="0" y="396240"/>
                </a:lnTo>
                <a:lnTo>
                  <a:pt x="0" y="1979930"/>
                </a:lnTo>
                <a:lnTo>
                  <a:pt x="3426" y="2025559"/>
                </a:lnTo>
                <a:lnTo>
                  <a:pt x="13346" y="2070648"/>
                </a:lnTo>
                <a:lnTo>
                  <a:pt x="29217" y="2114655"/>
                </a:lnTo>
                <a:lnTo>
                  <a:pt x="50499" y="2157038"/>
                </a:lnTo>
                <a:lnTo>
                  <a:pt x="76650" y="2197257"/>
                </a:lnTo>
                <a:lnTo>
                  <a:pt x="107130" y="2234771"/>
                </a:lnTo>
                <a:lnTo>
                  <a:pt x="141398" y="2269039"/>
                </a:lnTo>
                <a:lnTo>
                  <a:pt x="178912" y="2299519"/>
                </a:lnTo>
                <a:lnTo>
                  <a:pt x="219131" y="2325670"/>
                </a:lnTo>
                <a:lnTo>
                  <a:pt x="261514" y="2346952"/>
                </a:lnTo>
                <a:lnTo>
                  <a:pt x="305521" y="2362823"/>
                </a:lnTo>
                <a:lnTo>
                  <a:pt x="350610" y="2372743"/>
                </a:lnTo>
                <a:lnTo>
                  <a:pt x="396239" y="2376170"/>
                </a:lnTo>
                <a:lnTo>
                  <a:pt x="5149850" y="2376170"/>
                </a:lnTo>
                <a:lnTo>
                  <a:pt x="5195230" y="2372743"/>
                </a:lnTo>
                <a:lnTo>
                  <a:pt x="5240148" y="2362823"/>
                </a:lnTo>
                <a:lnTo>
                  <a:pt x="5284054" y="2346952"/>
                </a:lnTo>
                <a:lnTo>
                  <a:pt x="5326396" y="2325670"/>
                </a:lnTo>
                <a:lnTo>
                  <a:pt x="5366622" y="2299519"/>
                </a:lnTo>
                <a:lnTo>
                  <a:pt x="5404181" y="2269039"/>
                </a:lnTo>
                <a:lnTo>
                  <a:pt x="5438522" y="2234771"/>
                </a:lnTo>
                <a:lnTo>
                  <a:pt x="5469092" y="2197257"/>
                </a:lnTo>
                <a:lnTo>
                  <a:pt x="5495340" y="2157038"/>
                </a:lnTo>
                <a:lnTo>
                  <a:pt x="5516716" y="2114655"/>
                </a:lnTo>
                <a:lnTo>
                  <a:pt x="5532667" y="2070648"/>
                </a:lnTo>
                <a:lnTo>
                  <a:pt x="5542642" y="2025559"/>
                </a:lnTo>
                <a:lnTo>
                  <a:pt x="5546090" y="1979930"/>
                </a:lnTo>
                <a:lnTo>
                  <a:pt x="5546090" y="396240"/>
                </a:lnTo>
                <a:lnTo>
                  <a:pt x="5542642" y="350610"/>
                </a:lnTo>
                <a:lnTo>
                  <a:pt x="5532667" y="305521"/>
                </a:lnTo>
                <a:lnTo>
                  <a:pt x="5516716" y="261514"/>
                </a:lnTo>
                <a:lnTo>
                  <a:pt x="5495340" y="219131"/>
                </a:lnTo>
                <a:lnTo>
                  <a:pt x="5469092" y="178912"/>
                </a:lnTo>
                <a:lnTo>
                  <a:pt x="5438522" y="141398"/>
                </a:lnTo>
                <a:lnTo>
                  <a:pt x="5404181" y="107130"/>
                </a:lnTo>
                <a:lnTo>
                  <a:pt x="5366622" y="76650"/>
                </a:lnTo>
                <a:lnTo>
                  <a:pt x="5326396" y="50499"/>
                </a:lnTo>
                <a:lnTo>
                  <a:pt x="5284054" y="29217"/>
                </a:lnTo>
                <a:lnTo>
                  <a:pt x="5240148" y="13346"/>
                </a:lnTo>
                <a:lnTo>
                  <a:pt x="5195230" y="3426"/>
                </a:lnTo>
                <a:lnTo>
                  <a:pt x="514985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85490" y="3285130"/>
            <a:ext cx="5546090" cy="2376170"/>
          </a:xfrm>
          <a:custGeom>
            <a:avLst/>
            <a:gdLst/>
            <a:ahLst/>
            <a:cxnLst/>
            <a:rect l="l" t="t" r="r" b="b"/>
            <a:pathLst>
              <a:path w="5546090" h="2376170">
                <a:moveTo>
                  <a:pt x="396239" y="0"/>
                </a:moveTo>
                <a:lnTo>
                  <a:pt x="350610" y="3426"/>
                </a:lnTo>
                <a:lnTo>
                  <a:pt x="305521" y="13346"/>
                </a:lnTo>
                <a:lnTo>
                  <a:pt x="261514" y="29217"/>
                </a:lnTo>
                <a:lnTo>
                  <a:pt x="219131" y="50499"/>
                </a:lnTo>
                <a:lnTo>
                  <a:pt x="178912" y="76650"/>
                </a:lnTo>
                <a:lnTo>
                  <a:pt x="141398" y="107130"/>
                </a:lnTo>
                <a:lnTo>
                  <a:pt x="107130" y="141398"/>
                </a:lnTo>
                <a:lnTo>
                  <a:pt x="76650" y="178912"/>
                </a:lnTo>
                <a:lnTo>
                  <a:pt x="50499" y="219131"/>
                </a:lnTo>
                <a:lnTo>
                  <a:pt x="29217" y="261514"/>
                </a:lnTo>
                <a:lnTo>
                  <a:pt x="13346" y="305521"/>
                </a:lnTo>
                <a:lnTo>
                  <a:pt x="3426" y="350610"/>
                </a:lnTo>
                <a:lnTo>
                  <a:pt x="0" y="396240"/>
                </a:lnTo>
                <a:lnTo>
                  <a:pt x="0" y="1979930"/>
                </a:lnTo>
                <a:lnTo>
                  <a:pt x="3426" y="2025559"/>
                </a:lnTo>
                <a:lnTo>
                  <a:pt x="13346" y="2070648"/>
                </a:lnTo>
                <a:lnTo>
                  <a:pt x="29217" y="2114655"/>
                </a:lnTo>
                <a:lnTo>
                  <a:pt x="50499" y="2157038"/>
                </a:lnTo>
                <a:lnTo>
                  <a:pt x="76650" y="2197257"/>
                </a:lnTo>
                <a:lnTo>
                  <a:pt x="107130" y="2234771"/>
                </a:lnTo>
                <a:lnTo>
                  <a:pt x="141398" y="2269039"/>
                </a:lnTo>
                <a:lnTo>
                  <a:pt x="178912" y="2299519"/>
                </a:lnTo>
                <a:lnTo>
                  <a:pt x="219131" y="2325670"/>
                </a:lnTo>
                <a:lnTo>
                  <a:pt x="261514" y="2346952"/>
                </a:lnTo>
                <a:lnTo>
                  <a:pt x="305521" y="2362823"/>
                </a:lnTo>
                <a:lnTo>
                  <a:pt x="350610" y="2372743"/>
                </a:lnTo>
                <a:lnTo>
                  <a:pt x="396239" y="2376170"/>
                </a:lnTo>
                <a:lnTo>
                  <a:pt x="5149850" y="2376170"/>
                </a:lnTo>
                <a:lnTo>
                  <a:pt x="5195230" y="2372743"/>
                </a:lnTo>
                <a:lnTo>
                  <a:pt x="5240148" y="2362823"/>
                </a:lnTo>
                <a:lnTo>
                  <a:pt x="5284054" y="2346952"/>
                </a:lnTo>
                <a:lnTo>
                  <a:pt x="5326396" y="2325670"/>
                </a:lnTo>
                <a:lnTo>
                  <a:pt x="5366622" y="2299519"/>
                </a:lnTo>
                <a:lnTo>
                  <a:pt x="5404181" y="2269039"/>
                </a:lnTo>
                <a:lnTo>
                  <a:pt x="5438522" y="2234771"/>
                </a:lnTo>
                <a:lnTo>
                  <a:pt x="5469092" y="2197257"/>
                </a:lnTo>
                <a:lnTo>
                  <a:pt x="5495340" y="2157038"/>
                </a:lnTo>
                <a:lnTo>
                  <a:pt x="5516716" y="2114655"/>
                </a:lnTo>
                <a:lnTo>
                  <a:pt x="5532667" y="2070648"/>
                </a:lnTo>
                <a:lnTo>
                  <a:pt x="5542642" y="2025559"/>
                </a:lnTo>
                <a:lnTo>
                  <a:pt x="5546090" y="1979930"/>
                </a:lnTo>
                <a:lnTo>
                  <a:pt x="5546090" y="396240"/>
                </a:lnTo>
                <a:lnTo>
                  <a:pt x="5542642" y="350610"/>
                </a:lnTo>
                <a:lnTo>
                  <a:pt x="5532667" y="305521"/>
                </a:lnTo>
                <a:lnTo>
                  <a:pt x="5516716" y="261514"/>
                </a:lnTo>
                <a:lnTo>
                  <a:pt x="5495340" y="219131"/>
                </a:lnTo>
                <a:lnTo>
                  <a:pt x="5469092" y="178912"/>
                </a:lnTo>
                <a:lnTo>
                  <a:pt x="5438522" y="141398"/>
                </a:lnTo>
                <a:lnTo>
                  <a:pt x="5404181" y="107130"/>
                </a:lnTo>
                <a:lnTo>
                  <a:pt x="5366622" y="76650"/>
                </a:lnTo>
                <a:lnTo>
                  <a:pt x="5326396" y="50499"/>
                </a:lnTo>
                <a:lnTo>
                  <a:pt x="5284054" y="29217"/>
                </a:lnTo>
                <a:lnTo>
                  <a:pt x="5240148" y="13346"/>
                </a:lnTo>
                <a:lnTo>
                  <a:pt x="5195230" y="3426"/>
                </a:lnTo>
                <a:lnTo>
                  <a:pt x="5149850" y="0"/>
                </a:lnTo>
                <a:lnTo>
                  <a:pt x="396239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285490" y="32851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831580" y="56613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478529" y="3365140"/>
            <a:ext cx="5158105" cy="999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600" spc="110" dirty="0">
                <a:latin typeface="Tahoma"/>
                <a:cs typeface="Tahoma"/>
              </a:rPr>
              <a:t>TAMAN </a:t>
            </a:r>
            <a:r>
              <a:rPr sz="1600" spc="135" dirty="0">
                <a:latin typeface="Tahoma"/>
                <a:cs typeface="Tahoma"/>
              </a:rPr>
              <a:t>BACAAN</a:t>
            </a:r>
            <a:r>
              <a:rPr sz="1600" spc="-125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MASYARAKAT;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30" dirty="0">
                <a:latin typeface="Tahoma"/>
                <a:cs typeface="Tahoma"/>
              </a:rPr>
              <a:t>BANGUNAN </a:t>
            </a:r>
            <a:r>
              <a:rPr sz="1600" spc="65" dirty="0">
                <a:latin typeface="Tahoma"/>
                <a:cs typeface="Tahoma"/>
              </a:rPr>
              <a:t>PENDIDIKAN </a:t>
            </a:r>
            <a:r>
              <a:rPr sz="1600" spc="120" dirty="0">
                <a:latin typeface="Tahoma"/>
                <a:cs typeface="Tahoma"/>
              </a:rPr>
              <a:t>ANAK</a:t>
            </a:r>
            <a:r>
              <a:rPr sz="1600" spc="-305" dirty="0">
                <a:latin typeface="Tahoma"/>
                <a:cs typeface="Tahoma"/>
              </a:rPr>
              <a:t> </a:t>
            </a:r>
            <a:r>
              <a:rPr sz="1600" spc="55" dirty="0">
                <a:latin typeface="Tahoma"/>
                <a:cs typeface="Tahoma"/>
              </a:rPr>
              <a:t>USIA </a:t>
            </a:r>
            <a:r>
              <a:rPr sz="1600" spc="-10" dirty="0">
                <a:latin typeface="Tahoma"/>
                <a:cs typeface="Tahoma"/>
              </a:rPr>
              <a:t>DINI;</a:t>
            </a:r>
            <a:endParaRPr sz="1600" dirty="0">
              <a:latin typeface="Tahoma"/>
              <a:cs typeface="Tahoma"/>
            </a:endParaRPr>
          </a:p>
          <a:p>
            <a:pPr marL="355600" marR="508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  <a:tab pos="1435735" algn="l"/>
                <a:tab pos="2797810" algn="l"/>
                <a:tab pos="3518535" algn="l"/>
                <a:tab pos="3891279" algn="l"/>
              </a:tabLst>
            </a:pPr>
            <a:r>
              <a:rPr sz="1600" spc="140" dirty="0">
                <a:latin typeface="Tahoma"/>
                <a:cs typeface="Tahoma"/>
              </a:rPr>
              <a:t>W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ER</a:t>
            </a:r>
            <a:r>
              <a:rPr sz="1600" spc="150" dirty="0">
                <a:latin typeface="Tahoma"/>
                <a:cs typeface="Tahoma"/>
              </a:rPr>
              <a:t>M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-5" dirty="0">
                <a:latin typeface="Tahoma"/>
                <a:cs typeface="Tahoma"/>
              </a:rPr>
              <a:t>I</a:t>
            </a:r>
            <a:r>
              <a:rPr sz="1600" spc="-10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5" dirty="0">
                <a:latin typeface="Tahoma"/>
                <a:cs typeface="Tahoma"/>
              </a:rPr>
              <a:t>K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-125" dirty="0">
                <a:latin typeface="Tahoma"/>
                <a:cs typeface="Tahoma"/>
              </a:rPr>
              <a:t>I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dirty="0">
                <a:latin typeface="Tahoma"/>
                <a:cs typeface="Tahoma"/>
              </a:rPr>
              <a:t>I</a:t>
            </a:r>
            <a:r>
              <a:rPr sz="1600" spc="-5" dirty="0">
                <a:latin typeface="Tahoma"/>
                <a:cs typeface="Tahoma"/>
              </a:rPr>
              <a:t>D</a:t>
            </a:r>
            <a:r>
              <a:rPr sz="1600" spc="30" dirty="0">
                <a:latin typeface="Tahoma"/>
                <a:cs typeface="Tahoma"/>
              </a:rPr>
              <a:t>IK</a:t>
            </a:r>
            <a:r>
              <a:rPr sz="1600" spc="35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120" dirty="0">
                <a:latin typeface="Tahoma"/>
                <a:cs typeface="Tahoma"/>
              </a:rPr>
              <a:t>ANAK </a:t>
            </a:r>
            <a:r>
              <a:rPr sz="1600" spc="55" dirty="0">
                <a:latin typeface="Tahoma"/>
                <a:cs typeface="Tahoma"/>
              </a:rPr>
              <a:t>USIA </a:t>
            </a:r>
            <a:r>
              <a:rPr sz="1600" spc="-10" dirty="0">
                <a:latin typeface="Tahoma"/>
                <a:cs typeface="Tahoma"/>
              </a:rPr>
              <a:t>DINI;</a:t>
            </a:r>
            <a:r>
              <a:rPr sz="1600" spc="-195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78529" y="4339230"/>
            <a:ext cx="27800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530985" algn="l"/>
              </a:tabLst>
            </a:pPr>
            <a:r>
              <a:rPr sz="1600" spc="140" dirty="0">
                <a:latin typeface="Tahoma"/>
                <a:cs typeface="Tahoma"/>
              </a:rPr>
              <a:t>4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20" dirty="0">
                <a:latin typeface="Tahoma"/>
                <a:cs typeface="Tahoma"/>
              </a:rPr>
              <a:t>R</a:t>
            </a:r>
            <a:r>
              <a:rPr sz="1600" spc="110" dirty="0">
                <a:latin typeface="Tahoma"/>
                <a:cs typeface="Tahoma"/>
              </a:rPr>
              <a:t>AS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573623" y="4339230"/>
            <a:ext cx="20643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04010" algn="l"/>
              </a:tabLst>
            </a:pP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dirty="0">
                <a:latin typeface="Tahoma"/>
                <a:cs typeface="Tahoma"/>
              </a:rPr>
              <a:t>I</a:t>
            </a:r>
            <a:r>
              <a:rPr sz="1600" spc="-5" dirty="0">
                <a:latin typeface="Tahoma"/>
                <a:cs typeface="Tahoma"/>
              </a:rPr>
              <a:t>D</a:t>
            </a:r>
            <a:r>
              <a:rPr sz="1600" spc="-15" dirty="0">
                <a:latin typeface="Tahoma"/>
                <a:cs typeface="Tahoma"/>
              </a:rPr>
              <a:t>I</a:t>
            </a:r>
            <a:r>
              <a:rPr sz="1600" spc="-20" dirty="0">
                <a:latin typeface="Tahoma"/>
                <a:cs typeface="Tahoma"/>
              </a:rPr>
              <a:t>K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21429" y="4581800"/>
            <a:ext cx="48152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14" dirty="0">
                <a:latin typeface="Tahoma"/>
                <a:cs typeface="Tahoma"/>
              </a:rPr>
              <a:t>KEBUDAYAAN </a:t>
            </a:r>
            <a:r>
              <a:rPr sz="1600" spc="70" dirty="0">
                <a:latin typeface="Tahoma"/>
                <a:cs typeface="Tahoma"/>
              </a:rPr>
              <a:t>LAINNYA SESUAI </a:t>
            </a:r>
            <a:r>
              <a:rPr sz="1600" spc="130" dirty="0">
                <a:latin typeface="Tahoma"/>
                <a:cs typeface="Tahoma"/>
              </a:rPr>
              <a:t>DENGAN</a:t>
            </a:r>
            <a:r>
              <a:rPr sz="1600" spc="225" dirty="0">
                <a:latin typeface="Tahoma"/>
                <a:cs typeface="Tahoma"/>
              </a:rPr>
              <a:t> </a:t>
            </a:r>
            <a:r>
              <a:rPr sz="1600" spc="60" dirty="0">
                <a:latin typeface="Tahoma"/>
                <a:cs typeface="Tahoma"/>
              </a:rPr>
              <a:t>HASIL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21429" y="4825640"/>
            <a:ext cx="30949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17880" algn="l"/>
                <a:tab pos="2360295" algn="l"/>
              </a:tabLst>
            </a:pP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5" dirty="0">
                <a:latin typeface="Tahoma"/>
                <a:cs typeface="Tahoma"/>
              </a:rPr>
              <a:t>N</a:t>
            </a:r>
            <a:r>
              <a:rPr sz="1600" spc="170" dirty="0">
                <a:latin typeface="Tahoma"/>
                <a:cs typeface="Tahoma"/>
              </a:rPr>
              <a:t>G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-25" dirty="0">
                <a:latin typeface="Tahoma"/>
                <a:cs typeface="Tahoma"/>
              </a:rPr>
              <a:t>I</a:t>
            </a:r>
            <a:r>
              <a:rPr sz="1600" spc="-40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25" dirty="0">
                <a:latin typeface="Tahoma"/>
                <a:cs typeface="Tahoma"/>
              </a:rPr>
              <a:t>U</a:t>
            </a:r>
            <a:r>
              <a:rPr sz="1600" spc="90" dirty="0">
                <a:latin typeface="Tahoma"/>
                <a:cs typeface="Tahoma"/>
              </a:rPr>
              <a:t>S</a:t>
            </a:r>
            <a:r>
              <a:rPr sz="1600" spc="114" dirty="0">
                <a:latin typeface="Tahoma"/>
                <a:cs typeface="Tahoma"/>
              </a:rPr>
              <a:t>K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45" dirty="0">
                <a:latin typeface="Tahoma"/>
                <a:cs typeface="Tahoma"/>
              </a:rPr>
              <a:t>M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126592" y="4825640"/>
            <a:ext cx="15100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14" dirty="0">
                <a:latin typeface="Tahoma"/>
                <a:cs typeface="Tahoma"/>
              </a:rPr>
              <a:t>MUSYAWARAH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21429" y="5069480"/>
            <a:ext cx="29933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20" dirty="0">
                <a:latin typeface="Tahoma"/>
                <a:cs typeface="Tahoma"/>
              </a:rPr>
              <a:t>PEMBANGUNAN</a:t>
            </a:r>
            <a:r>
              <a:rPr sz="1600" spc="-25" dirty="0">
                <a:latin typeface="Tahoma"/>
                <a:cs typeface="Tahoma"/>
              </a:rPr>
              <a:t> </a:t>
            </a:r>
            <a:r>
              <a:rPr sz="1600" spc="100" dirty="0">
                <a:latin typeface="Tahoma"/>
                <a:cs typeface="Tahoma"/>
              </a:rPr>
              <a:t>KELURAHAN.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157470" y="2895240"/>
            <a:ext cx="1658620" cy="318770"/>
          </a:xfrm>
          <a:custGeom>
            <a:avLst/>
            <a:gdLst/>
            <a:ahLst/>
            <a:cxnLst/>
            <a:rect l="l" t="t" r="r" b="b"/>
            <a:pathLst>
              <a:path w="1658620" h="318769">
                <a:moveTo>
                  <a:pt x="1658620" y="158750"/>
                </a:moveTo>
                <a:lnTo>
                  <a:pt x="0" y="158750"/>
                </a:lnTo>
                <a:lnTo>
                  <a:pt x="829309" y="318770"/>
                </a:lnTo>
                <a:lnTo>
                  <a:pt x="1658620" y="158750"/>
                </a:lnTo>
                <a:close/>
              </a:path>
              <a:path w="1658620" h="318769">
                <a:moveTo>
                  <a:pt x="1243329" y="0"/>
                </a:moveTo>
                <a:lnTo>
                  <a:pt x="414019" y="0"/>
                </a:lnTo>
                <a:lnTo>
                  <a:pt x="414019" y="158750"/>
                </a:lnTo>
                <a:lnTo>
                  <a:pt x="1243329" y="158750"/>
                </a:lnTo>
                <a:lnTo>
                  <a:pt x="124332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157470" y="2895240"/>
            <a:ext cx="1658620" cy="318770"/>
          </a:xfrm>
          <a:custGeom>
            <a:avLst/>
            <a:gdLst/>
            <a:ahLst/>
            <a:cxnLst/>
            <a:rect l="l" t="t" r="r" b="b"/>
            <a:pathLst>
              <a:path w="1658620" h="318769">
                <a:moveTo>
                  <a:pt x="414019" y="0"/>
                </a:moveTo>
                <a:lnTo>
                  <a:pt x="414019" y="158750"/>
                </a:lnTo>
                <a:lnTo>
                  <a:pt x="0" y="158750"/>
                </a:lnTo>
                <a:lnTo>
                  <a:pt x="829309" y="318770"/>
                </a:lnTo>
                <a:lnTo>
                  <a:pt x="1658620" y="158750"/>
                </a:lnTo>
                <a:lnTo>
                  <a:pt x="1243329" y="158750"/>
                </a:lnTo>
                <a:lnTo>
                  <a:pt x="1243329" y="0"/>
                </a:lnTo>
                <a:lnTo>
                  <a:pt x="41401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157470" y="28952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16090" y="3214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480695" y="228600"/>
            <a:ext cx="11155680" cy="100076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0" tIns="12700" rIns="0" bIns="0" rtlCol="0">
            <a:spAutoFit/>
          </a:bodyPr>
          <a:lstStyle/>
          <a:p>
            <a:pPr marR="13335" algn="r">
              <a:lnSpc>
                <a:spcPct val="100000"/>
              </a:lnSpc>
              <a:spcBef>
                <a:spcPts val="100"/>
              </a:spcBef>
            </a:pPr>
            <a:r>
              <a:rPr sz="3200" b="0" spc="260" dirty="0">
                <a:latin typeface="Tahoma"/>
                <a:cs typeface="Tahoma"/>
              </a:rPr>
              <a:t>PEMBANGUNAN </a:t>
            </a:r>
            <a:r>
              <a:rPr sz="3200" b="0" spc="254" dirty="0">
                <a:latin typeface="Tahoma"/>
                <a:cs typeface="Tahoma"/>
              </a:rPr>
              <a:t>SARANA </a:t>
            </a:r>
            <a:r>
              <a:rPr sz="3200" b="0" spc="335" dirty="0">
                <a:latin typeface="Tahoma"/>
                <a:cs typeface="Tahoma"/>
              </a:rPr>
              <a:t>&amp;</a:t>
            </a:r>
            <a:r>
              <a:rPr sz="3200" b="0" spc="-670" dirty="0">
                <a:latin typeface="Tahoma"/>
                <a:cs typeface="Tahoma"/>
              </a:rPr>
              <a:t> </a:t>
            </a:r>
            <a:r>
              <a:rPr sz="3200" b="0" spc="245" dirty="0">
                <a:latin typeface="Tahoma"/>
                <a:cs typeface="Tahoma"/>
              </a:rPr>
              <a:t>PRASARANA </a:t>
            </a:r>
            <a:r>
              <a:rPr sz="3200" b="0" spc="270" dirty="0">
                <a:latin typeface="Tahoma"/>
                <a:cs typeface="Tahoma"/>
              </a:rPr>
              <a:t>KELURAHAN…</a:t>
            </a:r>
            <a:endParaRPr sz="3200">
              <a:latin typeface="Tahoma"/>
              <a:cs typeface="Tahoma"/>
            </a:endParaRPr>
          </a:p>
          <a:p>
            <a:pPr marR="5080" algn="r">
              <a:lnSpc>
                <a:spcPct val="100000"/>
              </a:lnSpc>
            </a:pPr>
            <a:r>
              <a:rPr sz="3200" b="0" spc="85" dirty="0">
                <a:latin typeface="Tahoma"/>
                <a:cs typeface="Tahoma"/>
              </a:rPr>
              <a:t>(</a:t>
            </a:r>
            <a:r>
              <a:rPr sz="3200" b="0" spc="120" dirty="0">
                <a:latin typeface="Tahoma"/>
                <a:cs typeface="Tahoma"/>
              </a:rPr>
              <a:t>L</a:t>
            </a:r>
            <a:r>
              <a:rPr sz="3200" b="0" spc="285" dirty="0">
                <a:latin typeface="Tahoma"/>
                <a:cs typeface="Tahoma"/>
              </a:rPr>
              <a:t>a</a:t>
            </a:r>
            <a:r>
              <a:rPr sz="3200" b="0" spc="145" dirty="0">
                <a:latin typeface="Tahoma"/>
                <a:cs typeface="Tahoma"/>
              </a:rPr>
              <a:t>n</a:t>
            </a:r>
            <a:r>
              <a:rPr sz="3200" b="0" spc="65" dirty="0">
                <a:latin typeface="Tahoma"/>
                <a:cs typeface="Tahoma"/>
              </a:rPr>
              <a:t>j</a:t>
            </a:r>
            <a:r>
              <a:rPr sz="3200" b="0" spc="260" dirty="0">
                <a:latin typeface="Tahoma"/>
                <a:cs typeface="Tahoma"/>
              </a:rPr>
              <a:t>u</a:t>
            </a:r>
            <a:r>
              <a:rPr sz="3200" b="0" spc="160" dirty="0">
                <a:latin typeface="Tahoma"/>
                <a:cs typeface="Tahoma"/>
              </a:rPr>
              <a:t>t</a:t>
            </a:r>
            <a:r>
              <a:rPr sz="3200" b="0" spc="285" dirty="0">
                <a:latin typeface="Tahoma"/>
                <a:cs typeface="Tahoma"/>
              </a:rPr>
              <a:t>a</a:t>
            </a:r>
            <a:r>
              <a:rPr sz="3200" b="0" spc="125" dirty="0">
                <a:latin typeface="Tahoma"/>
                <a:cs typeface="Tahoma"/>
              </a:rPr>
              <a:t>n)</a:t>
            </a:r>
            <a:endParaRPr sz="3200">
              <a:latin typeface="Tahoma"/>
              <a:cs typeface="Tahoma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90500" y="1485540"/>
            <a:ext cx="11880850" cy="0"/>
          </a:xfrm>
          <a:custGeom>
            <a:avLst/>
            <a:gdLst/>
            <a:ahLst/>
            <a:cxnLst/>
            <a:rect l="l" t="t" r="r" b="b"/>
            <a:pathLst>
              <a:path w="11880850">
                <a:moveTo>
                  <a:pt x="0" y="0"/>
                </a:moveTo>
                <a:lnTo>
                  <a:pt x="1188085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2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800" y="7260"/>
            <a:ext cx="5897880" cy="9398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000" b="0" spc="225" dirty="0">
                <a:latin typeface="Tahoma"/>
                <a:cs typeface="Tahoma"/>
              </a:rPr>
              <a:t>PEMBERDAYAAN</a:t>
            </a:r>
            <a:r>
              <a:rPr sz="3000" b="0" spc="-20" dirty="0">
                <a:latin typeface="Tahoma"/>
                <a:cs typeface="Tahoma"/>
              </a:rPr>
              <a:t> </a:t>
            </a:r>
            <a:r>
              <a:rPr sz="3000" b="0" spc="204" dirty="0">
                <a:latin typeface="Tahoma"/>
                <a:cs typeface="Tahoma"/>
              </a:rPr>
              <a:t>MASYARAKAT  </a:t>
            </a:r>
            <a:r>
              <a:rPr sz="3000" b="0" spc="15" dirty="0">
                <a:latin typeface="Tahoma"/>
                <a:cs typeface="Tahoma"/>
              </a:rPr>
              <a:t>DI </a:t>
            </a:r>
            <a:r>
              <a:rPr sz="3000" b="0" spc="200" dirty="0">
                <a:latin typeface="Tahoma"/>
                <a:cs typeface="Tahoma"/>
              </a:rPr>
              <a:t>KELURAHAN, </a:t>
            </a:r>
            <a:r>
              <a:rPr sz="3000" b="0" spc="80" dirty="0">
                <a:latin typeface="Tahoma"/>
                <a:cs typeface="Tahoma"/>
              </a:rPr>
              <a:t>MELIPUTI</a:t>
            </a:r>
            <a:r>
              <a:rPr sz="3000" b="0" spc="-210" dirty="0">
                <a:latin typeface="Tahoma"/>
                <a:cs typeface="Tahoma"/>
              </a:rPr>
              <a:t> </a:t>
            </a:r>
            <a:r>
              <a:rPr sz="3000" b="0" spc="-50" dirty="0">
                <a:latin typeface="Tahoma"/>
                <a:cs typeface="Tahoma"/>
              </a:rPr>
              <a:t>:</a:t>
            </a:r>
            <a:endParaRPr sz="3000" dirty="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6400" y="1053740"/>
            <a:ext cx="5543550" cy="1008380"/>
          </a:xfrm>
          <a:custGeom>
            <a:avLst/>
            <a:gdLst/>
            <a:ahLst/>
            <a:cxnLst/>
            <a:rect l="l" t="t" r="r" b="b"/>
            <a:pathLst>
              <a:path w="5543550" h="1008380">
                <a:moveTo>
                  <a:pt x="5375910" y="0"/>
                </a:moveTo>
                <a:lnTo>
                  <a:pt x="167640" y="0"/>
                </a:ln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39470"/>
                </a:lnTo>
                <a:lnTo>
                  <a:pt x="6596" y="881526"/>
                </a:lnTo>
                <a:lnTo>
                  <a:pt x="24835" y="921079"/>
                </a:lnTo>
                <a:lnTo>
                  <a:pt x="52387" y="955833"/>
                </a:lnTo>
                <a:lnTo>
                  <a:pt x="86924" y="983497"/>
                </a:lnTo>
                <a:lnTo>
                  <a:pt x="126118" y="1001777"/>
                </a:lnTo>
                <a:lnTo>
                  <a:pt x="167640" y="1008379"/>
                </a:lnTo>
                <a:lnTo>
                  <a:pt x="5375910" y="1008379"/>
                </a:lnTo>
                <a:lnTo>
                  <a:pt x="5417431" y="1001777"/>
                </a:lnTo>
                <a:lnTo>
                  <a:pt x="5456625" y="983497"/>
                </a:lnTo>
                <a:lnTo>
                  <a:pt x="5491162" y="955833"/>
                </a:lnTo>
                <a:lnTo>
                  <a:pt x="5518714" y="921079"/>
                </a:lnTo>
                <a:lnTo>
                  <a:pt x="5536953" y="881526"/>
                </a:lnTo>
                <a:lnTo>
                  <a:pt x="5543550" y="839470"/>
                </a:lnTo>
                <a:lnTo>
                  <a:pt x="5543550" y="167639"/>
                </a:lnTo>
                <a:lnTo>
                  <a:pt x="5536953" y="126118"/>
                </a:lnTo>
                <a:lnTo>
                  <a:pt x="5518714" y="86924"/>
                </a:lnTo>
                <a:lnTo>
                  <a:pt x="5491162" y="52387"/>
                </a:lnTo>
                <a:lnTo>
                  <a:pt x="5456625" y="24835"/>
                </a:lnTo>
                <a:lnTo>
                  <a:pt x="5417431" y="6596"/>
                </a:lnTo>
                <a:lnTo>
                  <a:pt x="537591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6400" y="1053740"/>
            <a:ext cx="5543550" cy="1008380"/>
          </a:xfrm>
          <a:custGeom>
            <a:avLst/>
            <a:gdLst/>
            <a:ahLst/>
            <a:cxnLst/>
            <a:rect l="l" t="t" r="r" b="b"/>
            <a:pathLst>
              <a:path w="5543550" h="1008380">
                <a:moveTo>
                  <a:pt x="167640" y="0"/>
                </a:moveTo>
                <a:lnTo>
                  <a:pt x="126118" y="6596"/>
                </a:lnTo>
                <a:lnTo>
                  <a:pt x="86924" y="24835"/>
                </a:lnTo>
                <a:lnTo>
                  <a:pt x="52387" y="52387"/>
                </a:lnTo>
                <a:lnTo>
                  <a:pt x="24835" y="86924"/>
                </a:lnTo>
                <a:lnTo>
                  <a:pt x="6596" y="126118"/>
                </a:lnTo>
                <a:lnTo>
                  <a:pt x="0" y="167639"/>
                </a:lnTo>
                <a:lnTo>
                  <a:pt x="0" y="839470"/>
                </a:lnTo>
                <a:lnTo>
                  <a:pt x="6596" y="881526"/>
                </a:lnTo>
                <a:lnTo>
                  <a:pt x="24835" y="921079"/>
                </a:lnTo>
                <a:lnTo>
                  <a:pt x="52387" y="955833"/>
                </a:lnTo>
                <a:lnTo>
                  <a:pt x="86924" y="983497"/>
                </a:lnTo>
                <a:lnTo>
                  <a:pt x="126118" y="1001777"/>
                </a:lnTo>
                <a:lnTo>
                  <a:pt x="167640" y="1008379"/>
                </a:lnTo>
                <a:lnTo>
                  <a:pt x="5375910" y="1008379"/>
                </a:lnTo>
                <a:lnTo>
                  <a:pt x="5417431" y="1001777"/>
                </a:lnTo>
                <a:lnTo>
                  <a:pt x="5456625" y="983497"/>
                </a:lnTo>
                <a:lnTo>
                  <a:pt x="5491162" y="955833"/>
                </a:lnTo>
                <a:lnTo>
                  <a:pt x="5518714" y="921079"/>
                </a:lnTo>
                <a:lnTo>
                  <a:pt x="5536953" y="881526"/>
                </a:lnTo>
                <a:lnTo>
                  <a:pt x="5543550" y="839470"/>
                </a:lnTo>
                <a:lnTo>
                  <a:pt x="5543550" y="167639"/>
                </a:lnTo>
                <a:lnTo>
                  <a:pt x="5536953" y="126118"/>
                </a:lnTo>
                <a:lnTo>
                  <a:pt x="5518714" y="86924"/>
                </a:lnTo>
                <a:lnTo>
                  <a:pt x="5491162" y="52387"/>
                </a:lnTo>
                <a:lnTo>
                  <a:pt x="5456625" y="24835"/>
                </a:lnTo>
                <a:lnTo>
                  <a:pt x="5417431" y="6596"/>
                </a:lnTo>
                <a:lnTo>
                  <a:pt x="5375910" y="0"/>
                </a:lnTo>
                <a:lnTo>
                  <a:pt x="16764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6400" y="10537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49950" y="20621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32130" y="1133750"/>
            <a:ext cx="188213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800" b="1" spc="9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-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800" b="1" spc="4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9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45" dirty="0">
                <a:solidFill>
                  <a:srgbClr val="FFFFFF"/>
                </a:solidFill>
                <a:latin typeface="Gill Sans MT"/>
                <a:cs typeface="Gill Sans MT"/>
              </a:rPr>
              <a:t>TA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N  </a:t>
            </a:r>
            <a:r>
              <a:rPr sz="1800" b="1" spc="50" dirty="0">
                <a:solidFill>
                  <a:srgbClr val="FFFFFF"/>
                </a:solidFill>
                <a:latin typeface="Gill Sans MT"/>
                <a:cs typeface="Gill Sans MT"/>
              </a:rPr>
              <a:t>KAPABILITAS</a:t>
            </a:r>
            <a:endParaRPr sz="1800" dirty="0">
              <a:latin typeface="Gill Sans MT"/>
              <a:cs typeface="Gill Sans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82020" y="1133750"/>
            <a:ext cx="17983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7950">
              <a:lnSpc>
                <a:spcPct val="100000"/>
              </a:lnSpc>
              <a:spcBef>
                <a:spcPts val="100"/>
              </a:spcBef>
            </a:pPr>
            <a:r>
              <a:rPr sz="1800" b="1" spc="60" dirty="0">
                <a:solidFill>
                  <a:srgbClr val="FFFFFF"/>
                </a:solidFill>
                <a:latin typeface="Gill Sans MT"/>
                <a:cs typeface="Gill Sans MT"/>
              </a:rPr>
              <a:t>KAPASITAS  </a:t>
            </a:r>
            <a:r>
              <a:rPr sz="1800" b="1" spc="19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204" dirty="0">
                <a:solidFill>
                  <a:srgbClr val="FFFFFF"/>
                </a:solidFill>
                <a:latin typeface="Gill Sans MT"/>
                <a:cs typeface="Gill Sans MT"/>
              </a:rPr>
              <a:t>S</a:t>
            </a:r>
            <a:r>
              <a:rPr sz="1800" b="1" spc="30" dirty="0">
                <a:solidFill>
                  <a:srgbClr val="FFFFFF"/>
                </a:solidFill>
                <a:latin typeface="Gill Sans MT"/>
                <a:cs typeface="Gill Sans MT"/>
              </a:rPr>
              <a:t>Y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165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9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70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endParaRPr sz="1800" dirty="0">
              <a:latin typeface="Gill Sans MT"/>
              <a:cs typeface="Gill Sans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35750" y="1133750"/>
            <a:ext cx="5854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endParaRPr sz="1800">
              <a:latin typeface="Gill Sans MT"/>
              <a:cs typeface="Gill Sans MT"/>
            </a:endParaRPr>
          </a:p>
          <a:p>
            <a:pPr marL="297180">
              <a:lnSpc>
                <a:spcPct val="100000"/>
              </a:lnSpc>
            </a:pPr>
            <a:r>
              <a:rPr sz="18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800" b="1" spc="7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endParaRPr sz="1800">
              <a:latin typeface="Gill Sans MT"/>
              <a:cs typeface="Gill Sans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2130" y="1682390"/>
            <a:ext cx="325310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KELURAHAN </a:t>
            </a:r>
            <a:r>
              <a:rPr sz="1800" b="1" spc="200" dirty="0">
                <a:latin typeface="Gill Sans MT"/>
                <a:cs typeface="Gill Sans MT"/>
              </a:rPr>
              <a:t>antara </a:t>
            </a:r>
            <a:r>
              <a:rPr sz="1800" b="1" spc="180" dirty="0">
                <a:latin typeface="Gill Sans MT"/>
                <a:cs typeface="Gill Sans MT"/>
              </a:rPr>
              <a:t>lain</a:t>
            </a:r>
            <a:r>
              <a:rPr sz="1800" b="1" spc="75" dirty="0">
                <a:latin typeface="Gill Sans MT"/>
                <a:cs typeface="Gill Sans MT"/>
              </a:rPr>
              <a:t> </a:t>
            </a:r>
            <a:r>
              <a:rPr sz="1800" b="1" spc="229" dirty="0">
                <a:latin typeface="Gill Sans MT"/>
                <a:cs typeface="Gill Sans MT"/>
              </a:rPr>
              <a:t>:</a:t>
            </a:r>
            <a:endParaRPr sz="1800" dirty="0">
              <a:latin typeface="Gill Sans MT"/>
              <a:cs typeface="Gill Sans M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06400" y="2782210"/>
            <a:ext cx="5543550" cy="3887470"/>
          </a:xfrm>
          <a:custGeom>
            <a:avLst/>
            <a:gdLst/>
            <a:ahLst/>
            <a:cxnLst/>
            <a:rect l="l" t="t" r="r" b="b"/>
            <a:pathLst>
              <a:path w="5543550" h="3887470">
                <a:moveTo>
                  <a:pt x="4895850" y="0"/>
                </a:moveTo>
                <a:lnTo>
                  <a:pt x="647700" y="0"/>
                </a:lnTo>
                <a:lnTo>
                  <a:pt x="603569" y="1976"/>
                </a:lnTo>
                <a:lnTo>
                  <a:pt x="559620" y="7786"/>
                </a:lnTo>
                <a:lnTo>
                  <a:pt x="516037" y="17244"/>
                </a:lnTo>
                <a:lnTo>
                  <a:pt x="473001" y="30170"/>
                </a:lnTo>
                <a:lnTo>
                  <a:pt x="430694" y="46381"/>
                </a:lnTo>
                <a:lnTo>
                  <a:pt x="389301" y="65694"/>
                </a:lnTo>
                <a:lnTo>
                  <a:pt x="349002" y="87927"/>
                </a:lnTo>
                <a:lnTo>
                  <a:pt x="309981" y="112897"/>
                </a:lnTo>
                <a:lnTo>
                  <a:pt x="272419" y="140422"/>
                </a:lnTo>
                <a:lnTo>
                  <a:pt x="236500" y="170319"/>
                </a:lnTo>
                <a:lnTo>
                  <a:pt x="202406" y="202406"/>
                </a:lnTo>
                <a:lnTo>
                  <a:pt x="170319" y="236500"/>
                </a:lnTo>
                <a:lnTo>
                  <a:pt x="140422" y="272419"/>
                </a:lnTo>
                <a:lnTo>
                  <a:pt x="112897" y="309981"/>
                </a:lnTo>
                <a:lnTo>
                  <a:pt x="87927" y="349002"/>
                </a:lnTo>
                <a:lnTo>
                  <a:pt x="65694" y="389301"/>
                </a:lnTo>
                <a:lnTo>
                  <a:pt x="46381" y="430694"/>
                </a:lnTo>
                <a:lnTo>
                  <a:pt x="30170" y="473001"/>
                </a:lnTo>
                <a:lnTo>
                  <a:pt x="17244" y="516037"/>
                </a:lnTo>
                <a:lnTo>
                  <a:pt x="7786" y="559620"/>
                </a:lnTo>
                <a:lnTo>
                  <a:pt x="1976" y="603569"/>
                </a:lnTo>
                <a:lnTo>
                  <a:pt x="0" y="647700"/>
                </a:lnTo>
                <a:lnTo>
                  <a:pt x="0" y="3239769"/>
                </a:lnTo>
                <a:lnTo>
                  <a:pt x="1976" y="3283900"/>
                </a:lnTo>
                <a:lnTo>
                  <a:pt x="7786" y="3327849"/>
                </a:lnTo>
                <a:lnTo>
                  <a:pt x="17244" y="3371432"/>
                </a:lnTo>
                <a:lnTo>
                  <a:pt x="30170" y="3414468"/>
                </a:lnTo>
                <a:lnTo>
                  <a:pt x="46381" y="3456775"/>
                </a:lnTo>
                <a:lnTo>
                  <a:pt x="65694" y="3498168"/>
                </a:lnTo>
                <a:lnTo>
                  <a:pt x="87927" y="3538467"/>
                </a:lnTo>
                <a:lnTo>
                  <a:pt x="112897" y="3577488"/>
                </a:lnTo>
                <a:lnTo>
                  <a:pt x="140422" y="3615050"/>
                </a:lnTo>
                <a:lnTo>
                  <a:pt x="170319" y="3650969"/>
                </a:lnTo>
                <a:lnTo>
                  <a:pt x="202406" y="3685063"/>
                </a:lnTo>
                <a:lnTo>
                  <a:pt x="236500" y="3717150"/>
                </a:lnTo>
                <a:lnTo>
                  <a:pt x="272419" y="3747047"/>
                </a:lnTo>
                <a:lnTo>
                  <a:pt x="309981" y="3774572"/>
                </a:lnTo>
                <a:lnTo>
                  <a:pt x="349002" y="3799542"/>
                </a:lnTo>
                <a:lnTo>
                  <a:pt x="389301" y="3821775"/>
                </a:lnTo>
                <a:lnTo>
                  <a:pt x="430694" y="3841088"/>
                </a:lnTo>
                <a:lnTo>
                  <a:pt x="473001" y="3857299"/>
                </a:lnTo>
                <a:lnTo>
                  <a:pt x="516037" y="3870225"/>
                </a:lnTo>
                <a:lnTo>
                  <a:pt x="559620" y="3879683"/>
                </a:lnTo>
                <a:lnTo>
                  <a:pt x="603569" y="3885493"/>
                </a:lnTo>
                <a:lnTo>
                  <a:pt x="647700" y="3887469"/>
                </a:lnTo>
                <a:lnTo>
                  <a:pt x="4895850" y="3887469"/>
                </a:lnTo>
                <a:lnTo>
                  <a:pt x="4939980" y="3885493"/>
                </a:lnTo>
                <a:lnTo>
                  <a:pt x="4983929" y="3879683"/>
                </a:lnTo>
                <a:lnTo>
                  <a:pt x="5027512" y="3870225"/>
                </a:lnTo>
                <a:lnTo>
                  <a:pt x="5070548" y="3857299"/>
                </a:lnTo>
                <a:lnTo>
                  <a:pt x="5112855" y="3841088"/>
                </a:lnTo>
                <a:lnTo>
                  <a:pt x="5154248" y="3821775"/>
                </a:lnTo>
                <a:lnTo>
                  <a:pt x="5194547" y="3799542"/>
                </a:lnTo>
                <a:lnTo>
                  <a:pt x="5233568" y="3774572"/>
                </a:lnTo>
                <a:lnTo>
                  <a:pt x="5271130" y="3747047"/>
                </a:lnTo>
                <a:lnTo>
                  <a:pt x="5307049" y="3717150"/>
                </a:lnTo>
                <a:lnTo>
                  <a:pt x="5341143" y="3685063"/>
                </a:lnTo>
                <a:lnTo>
                  <a:pt x="5373230" y="3650969"/>
                </a:lnTo>
                <a:lnTo>
                  <a:pt x="5403127" y="3615050"/>
                </a:lnTo>
                <a:lnTo>
                  <a:pt x="5430652" y="3577488"/>
                </a:lnTo>
                <a:lnTo>
                  <a:pt x="5455622" y="3538467"/>
                </a:lnTo>
                <a:lnTo>
                  <a:pt x="5477855" y="3498168"/>
                </a:lnTo>
                <a:lnTo>
                  <a:pt x="5497168" y="3456775"/>
                </a:lnTo>
                <a:lnTo>
                  <a:pt x="5513379" y="3414468"/>
                </a:lnTo>
                <a:lnTo>
                  <a:pt x="5526305" y="3371432"/>
                </a:lnTo>
                <a:lnTo>
                  <a:pt x="5535763" y="3327849"/>
                </a:lnTo>
                <a:lnTo>
                  <a:pt x="5541573" y="3283900"/>
                </a:lnTo>
                <a:lnTo>
                  <a:pt x="5543550" y="3239769"/>
                </a:lnTo>
                <a:lnTo>
                  <a:pt x="5543550" y="647700"/>
                </a:lnTo>
                <a:lnTo>
                  <a:pt x="5541573" y="603569"/>
                </a:lnTo>
                <a:lnTo>
                  <a:pt x="5535763" y="559620"/>
                </a:lnTo>
                <a:lnTo>
                  <a:pt x="5526305" y="516037"/>
                </a:lnTo>
                <a:lnTo>
                  <a:pt x="5513379" y="473001"/>
                </a:lnTo>
                <a:lnTo>
                  <a:pt x="5497168" y="430694"/>
                </a:lnTo>
                <a:lnTo>
                  <a:pt x="5477855" y="389301"/>
                </a:lnTo>
                <a:lnTo>
                  <a:pt x="5455622" y="349002"/>
                </a:lnTo>
                <a:lnTo>
                  <a:pt x="5430652" y="309981"/>
                </a:lnTo>
                <a:lnTo>
                  <a:pt x="5403127" y="272419"/>
                </a:lnTo>
                <a:lnTo>
                  <a:pt x="5373230" y="236500"/>
                </a:lnTo>
                <a:lnTo>
                  <a:pt x="5341143" y="202406"/>
                </a:lnTo>
                <a:lnTo>
                  <a:pt x="5307049" y="170319"/>
                </a:lnTo>
                <a:lnTo>
                  <a:pt x="5271130" y="140422"/>
                </a:lnTo>
                <a:lnTo>
                  <a:pt x="5233568" y="112897"/>
                </a:lnTo>
                <a:lnTo>
                  <a:pt x="5194547" y="87927"/>
                </a:lnTo>
                <a:lnTo>
                  <a:pt x="5154248" y="65694"/>
                </a:lnTo>
                <a:lnTo>
                  <a:pt x="5112855" y="46381"/>
                </a:lnTo>
                <a:lnTo>
                  <a:pt x="5070548" y="30170"/>
                </a:lnTo>
                <a:lnTo>
                  <a:pt x="5027512" y="17244"/>
                </a:lnTo>
                <a:lnTo>
                  <a:pt x="4983929" y="7786"/>
                </a:lnTo>
                <a:lnTo>
                  <a:pt x="4939980" y="1976"/>
                </a:lnTo>
                <a:lnTo>
                  <a:pt x="4895850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6400" y="2782210"/>
            <a:ext cx="5543550" cy="3887470"/>
          </a:xfrm>
          <a:custGeom>
            <a:avLst/>
            <a:gdLst/>
            <a:ahLst/>
            <a:cxnLst/>
            <a:rect l="l" t="t" r="r" b="b"/>
            <a:pathLst>
              <a:path w="5543550" h="3887470">
                <a:moveTo>
                  <a:pt x="647700" y="0"/>
                </a:moveTo>
                <a:lnTo>
                  <a:pt x="603569" y="1976"/>
                </a:lnTo>
                <a:lnTo>
                  <a:pt x="559620" y="7786"/>
                </a:lnTo>
                <a:lnTo>
                  <a:pt x="516037" y="17244"/>
                </a:lnTo>
                <a:lnTo>
                  <a:pt x="473001" y="30170"/>
                </a:lnTo>
                <a:lnTo>
                  <a:pt x="430694" y="46381"/>
                </a:lnTo>
                <a:lnTo>
                  <a:pt x="389301" y="65694"/>
                </a:lnTo>
                <a:lnTo>
                  <a:pt x="349002" y="87927"/>
                </a:lnTo>
                <a:lnTo>
                  <a:pt x="309981" y="112897"/>
                </a:lnTo>
                <a:lnTo>
                  <a:pt x="272419" y="140422"/>
                </a:lnTo>
                <a:lnTo>
                  <a:pt x="236500" y="170319"/>
                </a:lnTo>
                <a:lnTo>
                  <a:pt x="202406" y="202406"/>
                </a:lnTo>
                <a:lnTo>
                  <a:pt x="170319" y="236500"/>
                </a:lnTo>
                <a:lnTo>
                  <a:pt x="140422" y="272419"/>
                </a:lnTo>
                <a:lnTo>
                  <a:pt x="112897" y="309981"/>
                </a:lnTo>
                <a:lnTo>
                  <a:pt x="87927" y="349002"/>
                </a:lnTo>
                <a:lnTo>
                  <a:pt x="65694" y="389301"/>
                </a:lnTo>
                <a:lnTo>
                  <a:pt x="46381" y="430694"/>
                </a:lnTo>
                <a:lnTo>
                  <a:pt x="30170" y="473001"/>
                </a:lnTo>
                <a:lnTo>
                  <a:pt x="17244" y="516037"/>
                </a:lnTo>
                <a:lnTo>
                  <a:pt x="7786" y="559620"/>
                </a:lnTo>
                <a:lnTo>
                  <a:pt x="1976" y="603569"/>
                </a:lnTo>
                <a:lnTo>
                  <a:pt x="0" y="647700"/>
                </a:lnTo>
                <a:lnTo>
                  <a:pt x="0" y="3239769"/>
                </a:lnTo>
                <a:lnTo>
                  <a:pt x="1976" y="3283900"/>
                </a:lnTo>
                <a:lnTo>
                  <a:pt x="7786" y="3327849"/>
                </a:lnTo>
                <a:lnTo>
                  <a:pt x="17244" y="3371432"/>
                </a:lnTo>
                <a:lnTo>
                  <a:pt x="30170" y="3414468"/>
                </a:lnTo>
                <a:lnTo>
                  <a:pt x="46381" y="3456775"/>
                </a:lnTo>
                <a:lnTo>
                  <a:pt x="65694" y="3498168"/>
                </a:lnTo>
                <a:lnTo>
                  <a:pt x="87927" y="3538467"/>
                </a:lnTo>
                <a:lnTo>
                  <a:pt x="112897" y="3577488"/>
                </a:lnTo>
                <a:lnTo>
                  <a:pt x="140422" y="3615050"/>
                </a:lnTo>
                <a:lnTo>
                  <a:pt x="170319" y="3650969"/>
                </a:lnTo>
                <a:lnTo>
                  <a:pt x="202406" y="3685063"/>
                </a:lnTo>
                <a:lnTo>
                  <a:pt x="236500" y="3717150"/>
                </a:lnTo>
                <a:lnTo>
                  <a:pt x="272419" y="3747047"/>
                </a:lnTo>
                <a:lnTo>
                  <a:pt x="309981" y="3774572"/>
                </a:lnTo>
                <a:lnTo>
                  <a:pt x="349002" y="3799542"/>
                </a:lnTo>
                <a:lnTo>
                  <a:pt x="389301" y="3821775"/>
                </a:lnTo>
                <a:lnTo>
                  <a:pt x="430694" y="3841088"/>
                </a:lnTo>
                <a:lnTo>
                  <a:pt x="473001" y="3857299"/>
                </a:lnTo>
                <a:lnTo>
                  <a:pt x="516037" y="3870225"/>
                </a:lnTo>
                <a:lnTo>
                  <a:pt x="559620" y="3879683"/>
                </a:lnTo>
                <a:lnTo>
                  <a:pt x="603569" y="3885493"/>
                </a:lnTo>
                <a:lnTo>
                  <a:pt x="647700" y="3887469"/>
                </a:lnTo>
                <a:lnTo>
                  <a:pt x="4895850" y="3887469"/>
                </a:lnTo>
                <a:lnTo>
                  <a:pt x="4939980" y="3885493"/>
                </a:lnTo>
                <a:lnTo>
                  <a:pt x="4983929" y="3879683"/>
                </a:lnTo>
                <a:lnTo>
                  <a:pt x="5027512" y="3870225"/>
                </a:lnTo>
                <a:lnTo>
                  <a:pt x="5070548" y="3857299"/>
                </a:lnTo>
                <a:lnTo>
                  <a:pt x="5112855" y="3841088"/>
                </a:lnTo>
                <a:lnTo>
                  <a:pt x="5154248" y="3821775"/>
                </a:lnTo>
                <a:lnTo>
                  <a:pt x="5194547" y="3799542"/>
                </a:lnTo>
                <a:lnTo>
                  <a:pt x="5233568" y="3774572"/>
                </a:lnTo>
                <a:lnTo>
                  <a:pt x="5271130" y="3747047"/>
                </a:lnTo>
                <a:lnTo>
                  <a:pt x="5307049" y="3717150"/>
                </a:lnTo>
                <a:lnTo>
                  <a:pt x="5341143" y="3685063"/>
                </a:lnTo>
                <a:lnTo>
                  <a:pt x="5373230" y="3650969"/>
                </a:lnTo>
                <a:lnTo>
                  <a:pt x="5403127" y="3615050"/>
                </a:lnTo>
                <a:lnTo>
                  <a:pt x="5430652" y="3577488"/>
                </a:lnTo>
                <a:lnTo>
                  <a:pt x="5455622" y="3538467"/>
                </a:lnTo>
                <a:lnTo>
                  <a:pt x="5477855" y="3498168"/>
                </a:lnTo>
                <a:lnTo>
                  <a:pt x="5497168" y="3456775"/>
                </a:lnTo>
                <a:lnTo>
                  <a:pt x="5513379" y="3414468"/>
                </a:lnTo>
                <a:lnTo>
                  <a:pt x="5526305" y="3371432"/>
                </a:lnTo>
                <a:lnTo>
                  <a:pt x="5535763" y="3327849"/>
                </a:lnTo>
                <a:lnTo>
                  <a:pt x="5541573" y="3283900"/>
                </a:lnTo>
                <a:lnTo>
                  <a:pt x="5543550" y="3239769"/>
                </a:lnTo>
                <a:lnTo>
                  <a:pt x="5543550" y="647700"/>
                </a:lnTo>
                <a:lnTo>
                  <a:pt x="5541573" y="603569"/>
                </a:lnTo>
                <a:lnTo>
                  <a:pt x="5535763" y="559620"/>
                </a:lnTo>
                <a:lnTo>
                  <a:pt x="5526305" y="516037"/>
                </a:lnTo>
                <a:lnTo>
                  <a:pt x="5513379" y="473001"/>
                </a:lnTo>
                <a:lnTo>
                  <a:pt x="5497168" y="430694"/>
                </a:lnTo>
                <a:lnTo>
                  <a:pt x="5477855" y="389301"/>
                </a:lnTo>
                <a:lnTo>
                  <a:pt x="5455622" y="349002"/>
                </a:lnTo>
                <a:lnTo>
                  <a:pt x="5430652" y="309981"/>
                </a:lnTo>
                <a:lnTo>
                  <a:pt x="5403127" y="272419"/>
                </a:lnTo>
                <a:lnTo>
                  <a:pt x="5373230" y="236500"/>
                </a:lnTo>
                <a:lnTo>
                  <a:pt x="5341143" y="202406"/>
                </a:lnTo>
                <a:lnTo>
                  <a:pt x="5307049" y="170319"/>
                </a:lnTo>
                <a:lnTo>
                  <a:pt x="5271130" y="140422"/>
                </a:lnTo>
                <a:lnTo>
                  <a:pt x="5233568" y="112897"/>
                </a:lnTo>
                <a:lnTo>
                  <a:pt x="5194547" y="87927"/>
                </a:lnTo>
                <a:lnTo>
                  <a:pt x="5154248" y="65694"/>
                </a:lnTo>
                <a:lnTo>
                  <a:pt x="5112855" y="46381"/>
                </a:lnTo>
                <a:lnTo>
                  <a:pt x="5070548" y="30170"/>
                </a:lnTo>
                <a:lnTo>
                  <a:pt x="5027512" y="17244"/>
                </a:lnTo>
                <a:lnTo>
                  <a:pt x="4983929" y="7786"/>
                </a:lnTo>
                <a:lnTo>
                  <a:pt x="4939980" y="1976"/>
                </a:lnTo>
                <a:lnTo>
                  <a:pt x="4895850" y="0"/>
                </a:lnTo>
                <a:lnTo>
                  <a:pt x="64770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6400" y="27822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49950" y="66696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73099" y="2887620"/>
            <a:ext cx="4855386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308860" algn="l"/>
              </a:tabLst>
            </a:pPr>
            <a:r>
              <a:rPr sz="1600" spc="80" dirty="0">
                <a:latin typeface="Tahoma"/>
                <a:cs typeface="Tahoma"/>
              </a:rPr>
              <a:t>1.	</a:t>
            </a:r>
            <a:r>
              <a:rPr sz="1600" spc="110" dirty="0">
                <a:latin typeface="Tahoma"/>
                <a:cs typeface="Tahoma"/>
              </a:rPr>
              <a:t>PENGELOLAAN	</a:t>
            </a:r>
            <a:r>
              <a:rPr sz="1600" spc="80" dirty="0">
                <a:latin typeface="Tahoma"/>
                <a:cs typeface="Tahoma"/>
              </a:rPr>
              <a:t>KEGIATAN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452222" y="2887620"/>
            <a:ext cx="12299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8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16000" y="3131460"/>
            <a:ext cx="27546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05" dirty="0">
                <a:latin typeface="Tahoma"/>
                <a:cs typeface="Tahoma"/>
              </a:rPr>
              <a:t>KESEHATAN</a:t>
            </a:r>
            <a:r>
              <a:rPr sz="1600" spc="-35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MASYARAKAT;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73100" y="3374030"/>
            <a:ext cx="50095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308860" algn="l"/>
                <a:tab pos="3791585" algn="l"/>
              </a:tabLst>
            </a:pPr>
            <a:r>
              <a:rPr sz="1600" spc="140" dirty="0">
                <a:latin typeface="Tahoma"/>
                <a:cs typeface="Tahoma"/>
              </a:rPr>
              <a:t>2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20" dirty="0">
                <a:latin typeface="Tahoma"/>
                <a:cs typeface="Tahoma"/>
              </a:rPr>
              <a:t>GEL</a:t>
            </a:r>
            <a:r>
              <a:rPr sz="1600" spc="125" dirty="0">
                <a:latin typeface="Tahoma"/>
                <a:cs typeface="Tahoma"/>
              </a:rPr>
              <a:t>O</a:t>
            </a:r>
            <a:r>
              <a:rPr sz="1600" spc="75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55" dirty="0">
                <a:latin typeface="Tahoma"/>
                <a:cs typeface="Tahoma"/>
              </a:rPr>
              <a:t>EG</a:t>
            </a:r>
            <a:r>
              <a:rPr sz="1600" spc="20" dirty="0">
                <a:latin typeface="Tahoma"/>
                <a:cs typeface="Tahoma"/>
              </a:rPr>
              <a:t>I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8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16000" y="3617870"/>
            <a:ext cx="33108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65" dirty="0">
                <a:latin typeface="Tahoma"/>
                <a:cs typeface="Tahoma"/>
              </a:rPr>
              <a:t>PENDIDIKAN </a:t>
            </a:r>
            <a:r>
              <a:rPr sz="1600" spc="130" dirty="0">
                <a:latin typeface="Tahoma"/>
                <a:cs typeface="Tahoma"/>
              </a:rPr>
              <a:t>DAN</a:t>
            </a:r>
            <a:r>
              <a:rPr sz="1600" spc="-125" dirty="0">
                <a:latin typeface="Tahoma"/>
                <a:cs typeface="Tahoma"/>
              </a:rPr>
              <a:t> </a:t>
            </a:r>
            <a:r>
              <a:rPr sz="1600" spc="100" dirty="0">
                <a:latin typeface="Tahoma"/>
                <a:cs typeface="Tahoma"/>
              </a:rPr>
              <a:t>KEBUDAYAAN;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3100" y="3861710"/>
            <a:ext cx="50082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042160" algn="l"/>
                <a:tab pos="3258820" algn="l"/>
              </a:tabLst>
            </a:pPr>
            <a:r>
              <a:rPr sz="1600" spc="80" dirty="0">
                <a:latin typeface="Tahoma"/>
                <a:cs typeface="Tahoma"/>
              </a:rPr>
              <a:t>3.	</a:t>
            </a:r>
            <a:r>
              <a:rPr sz="1600" spc="110" dirty="0">
                <a:latin typeface="Tahoma"/>
                <a:cs typeface="Tahoma"/>
              </a:rPr>
              <a:t>PENGELOLAAN	</a:t>
            </a:r>
            <a:r>
              <a:rPr sz="1600" spc="80" dirty="0">
                <a:latin typeface="Tahoma"/>
                <a:cs typeface="Tahoma"/>
              </a:rPr>
              <a:t>KEGIATAN	</a:t>
            </a:r>
            <a:r>
              <a:rPr sz="1600" spc="125" dirty="0">
                <a:latin typeface="Tahoma"/>
                <a:cs typeface="Tahoma"/>
              </a:rPr>
              <a:t>PENGEMBANGAN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16000" y="4104280"/>
            <a:ext cx="404876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20" dirty="0">
                <a:latin typeface="Tahoma"/>
                <a:cs typeface="Tahoma"/>
              </a:rPr>
              <a:t>USAHA </a:t>
            </a:r>
            <a:r>
              <a:rPr sz="1600" spc="60" dirty="0">
                <a:latin typeface="Tahoma"/>
                <a:cs typeface="Tahoma"/>
              </a:rPr>
              <a:t>MIKRO, </a:t>
            </a:r>
            <a:r>
              <a:rPr sz="1600" spc="55" dirty="0">
                <a:latin typeface="Tahoma"/>
                <a:cs typeface="Tahoma"/>
              </a:rPr>
              <a:t>KECIL, </a:t>
            </a:r>
            <a:r>
              <a:rPr sz="1600" spc="130" dirty="0">
                <a:latin typeface="Tahoma"/>
                <a:cs typeface="Tahoma"/>
              </a:rPr>
              <a:t>DAN</a:t>
            </a:r>
            <a:r>
              <a:rPr sz="1600" spc="-310" dirty="0">
                <a:latin typeface="Tahoma"/>
                <a:cs typeface="Tahoma"/>
              </a:rPr>
              <a:t> </a:t>
            </a:r>
            <a:r>
              <a:rPr sz="1600" spc="105" dirty="0">
                <a:latin typeface="Tahoma"/>
                <a:cs typeface="Tahoma"/>
              </a:rPr>
              <a:t>MENENGAH;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73100" y="4348120"/>
            <a:ext cx="500824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415540" algn="l"/>
                <a:tab pos="4005579" algn="l"/>
              </a:tabLst>
            </a:pPr>
            <a:r>
              <a:rPr sz="1600" spc="140" dirty="0">
                <a:latin typeface="Tahoma"/>
                <a:cs typeface="Tahoma"/>
              </a:rPr>
              <a:t>4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20" dirty="0">
                <a:latin typeface="Tahoma"/>
                <a:cs typeface="Tahoma"/>
              </a:rPr>
              <a:t>GEL</a:t>
            </a:r>
            <a:r>
              <a:rPr sz="1600" spc="125" dirty="0">
                <a:latin typeface="Tahoma"/>
                <a:cs typeface="Tahoma"/>
              </a:rPr>
              <a:t>O</a:t>
            </a:r>
            <a:r>
              <a:rPr sz="1600" spc="75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05" dirty="0">
                <a:latin typeface="Tahoma"/>
                <a:cs typeface="Tahoma"/>
              </a:rPr>
              <a:t>K</a:t>
            </a:r>
            <a:r>
              <a:rPr sz="1600" spc="90" dirty="0">
                <a:latin typeface="Tahoma"/>
                <a:cs typeface="Tahoma"/>
              </a:rPr>
              <a:t>E</a:t>
            </a:r>
            <a:r>
              <a:rPr sz="1600" spc="50" dirty="0">
                <a:latin typeface="Tahoma"/>
                <a:cs typeface="Tahoma"/>
              </a:rPr>
              <a:t>GI</a:t>
            </a:r>
            <a:r>
              <a:rPr sz="1600" spc="55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EM</a:t>
            </a:r>
            <a:r>
              <a:rPr sz="1600" spc="114" dirty="0">
                <a:latin typeface="Tahoma"/>
                <a:cs typeface="Tahoma"/>
              </a:rPr>
              <a:t>B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5" dirty="0">
                <a:latin typeface="Tahoma"/>
                <a:cs typeface="Tahoma"/>
              </a:rPr>
              <a:t>GA  </a:t>
            </a:r>
            <a:r>
              <a:rPr sz="1600" spc="95" dirty="0">
                <a:latin typeface="Tahoma"/>
                <a:cs typeface="Tahoma"/>
              </a:rPr>
              <a:t>KEMASYARAKATAN;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3100" y="4834530"/>
            <a:ext cx="30918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049780" algn="l"/>
              </a:tabLst>
            </a:pPr>
            <a:r>
              <a:rPr sz="1600" spc="80" dirty="0">
                <a:latin typeface="Tahoma"/>
                <a:cs typeface="Tahoma"/>
              </a:rPr>
              <a:t>5.	</a:t>
            </a:r>
            <a:r>
              <a:rPr sz="1600" spc="110" dirty="0">
                <a:latin typeface="Tahoma"/>
                <a:cs typeface="Tahoma"/>
              </a:rPr>
              <a:t>PENGELOLAAN	</a:t>
            </a:r>
            <a:r>
              <a:rPr sz="1600" spc="80" dirty="0">
                <a:latin typeface="Tahoma"/>
                <a:cs typeface="Tahoma"/>
              </a:rPr>
              <a:t>KEGIATAN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16000" y="5078370"/>
            <a:ext cx="284988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78280" algn="l"/>
                <a:tab pos="2390775" algn="l"/>
              </a:tabLst>
            </a:pP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70" dirty="0">
                <a:latin typeface="Tahoma"/>
                <a:cs typeface="Tahoma"/>
              </a:rPr>
              <a:t>E</a:t>
            </a:r>
            <a:r>
              <a:rPr sz="1600" spc="65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ER</a:t>
            </a:r>
            <a:r>
              <a:rPr sz="1600" spc="40" dirty="0">
                <a:latin typeface="Tahoma"/>
                <a:cs typeface="Tahoma"/>
              </a:rPr>
              <a:t>T</a:t>
            </a:r>
            <a:r>
              <a:rPr sz="1600" spc="-140" dirty="0">
                <a:latin typeface="Tahoma"/>
                <a:cs typeface="Tahoma"/>
              </a:rPr>
              <a:t>I</a:t>
            </a:r>
            <a:r>
              <a:rPr sz="1600" spc="150" dirty="0">
                <a:latin typeface="Tahoma"/>
                <a:cs typeface="Tahoma"/>
              </a:rPr>
              <a:t>B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40" dirty="0">
                <a:latin typeface="Tahoma"/>
                <a:cs typeface="Tahoma"/>
              </a:rPr>
              <a:t>M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50" dirty="0">
                <a:latin typeface="Tahoma"/>
                <a:cs typeface="Tahoma"/>
              </a:rPr>
              <a:t>M</a:t>
            </a:r>
            <a:r>
              <a:rPr sz="1600" spc="20" dirty="0">
                <a:latin typeface="Tahoma"/>
                <a:cs typeface="Tahoma"/>
              </a:rPr>
              <a:t>,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34062" y="4834530"/>
            <a:ext cx="174815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marR="5080" indent="-108585">
              <a:lnSpc>
                <a:spcPct val="100000"/>
              </a:lnSpc>
              <a:spcBef>
                <a:spcPts val="100"/>
              </a:spcBef>
            </a:pP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70" dirty="0">
                <a:latin typeface="Tahoma"/>
                <a:cs typeface="Tahoma"/>
              </a:rPr>
              <a:t>E</a:t>
            </a:r>
            <a:r>
              <a:rPr sz="1600" spc="65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ER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50" dirty="0">
                <a:latin typeface="Tahoma"/>
                <a:cs typeface="Tahoma"/>
              </a:rPr>
              <a:t>M</a:t>
            </a:r>
            <a:r>
              <a:rPr sz="1600" spc="12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20" dirty="0">
                <a:latin typeface="Tahoma"/>
                <a:cs typeface="Tahoma"/>
              </a:rPr>
              <a:t>,  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ER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-5" dirty="0">
                <a:latin typeface="Tahoma"/>
                <a:cs typeface="Tahoma"/>
              </a:rPr>
              <a:t>I</a:t>
            </a:r>
            <a:r>
              <a:rPr sz="1600" spc="-10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16000" y="5320940"/>
            <a:ext cx="19812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90" dirty="0">
                <a:latin typeface="Tahoma"/>
                <a:cs typeface="Tahoma"/>
              </a:rPr>
              <a:t>MASYARAKAT;</a:t>
            </a:r>
            <a:r>
              <a:rPr sz="1600" spc="-40" dirty="0">
                <a:latin typeface="Tahoma"/>
                <a:cs typeface="Tahoma"/>
              </a:rPr>
              <a:t> </a:t>
            </a:r>
            <a:r>
              <a:rPr sz="1600" spc="130" dirty="0">
                <a:latin typeface="Tahoma"/>
                <a:cs typeface="Tahoma"/>
              </a:rPr>
              <a:t>DAN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73100" y="5564780"/>
            <a:ext cx="50082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804670" algn="l"/>
                <a:tab pos="3616960" algn="l"/>
              </a:tabLst>
            </a:pPr>
            <a:r>
              <a:rPr sz="1600" spc="80" dirty="0">
                <a:latin typeface="Tahoma"/>
                <a:cs typeface="Tahoma"/>
              </a:rPr>
              <a:t>6.	</a:t>
            </a:r>
            <a:r>
              <a:rPr sz="1600" spc="110" dirty="0">
                <a:latin typeface="Tahoma"/>
                <a:cs typeface="Tahoma"/>
              </a:rPr>
              <a:t>PENGUATAN	</a:t>
            </a:r>
            <a:r>
              <a:rPr sz="1600" spc="80" dirty="0">
                <a:latin typeface="Tahoma"/>
                <a:cs typeface="Tahoma"/>
              </a:rPr>
              <a:t>KESIAPSIAGAAN	</a:t>
            </a:r>
            <a:r>
              <a:rPr sz="1600" spc="105" dirty="0">
                <a:latin typeface="Tahoma"/>
                <a:cs typeface="Tahoma"/>
              </a:rPr>
              <a:t>MASYARAKAT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16000" y="5808620"/>
            <a:ext cx="4664710" cy="511809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2700" marR="5080">
              <a:lnSpc>
                <a:spcPts val="1910"/>
              </a:lnSpc>
              <a:spcBef>
                <a:spcPts val="170"/>
              </a:spcBef>
              <a:tabLst>
                <a:tab pos="1031875" algn="l"/>
                <a:tab pos="2707640" algn="l"/>
                <a:tab pos="3993515" algn="l"/>
              </a:tabLst>
            </a:pPr>
            <a:r>
              <a:rPr sz="1600" spc="130" dirty="0">
                <a:latin typeface="Tahoma"/>
                <a:cs typeface="Tahoma"/>
              </a:rPr>
              <a:t>DA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45" dirty="0">
                <a:latin typeface="Tahoma"/>
                <a:cs typeface="Tahoma"/>
              </a:rPr>
              <a:t>M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20" dirty="0">
                <a:latin typeface="Tahoma"/>
                <a:cs typeface="Tahoma"/>
              </a:rPr>
              <a:t>MEN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-125" dirty="0">
                <a:latin typeface="Tahoma"/>
                <a:cs typeface="Tahoma"/>
              </a:rPr>
              <a:t>I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B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C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05" dirty="0">
                <a:latin typeface="Tahoma"/>
                <a:cs typeface="Tahoma"/>
              </a:rPr>
              <a:t>ER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90" dirty="0">
                <a:latin typeface="Tahoma"/>
                <a:cs typeface="Tahoma"/>
              </a:rPr>
              <a:t>A  </a:t>
            </a:r>
            <a:r>
              <a:rPr sz="1600" spc="45" dirty="0">
                <a:latin typeface="Tahoma"/>
                <a:cs typeface="Tahoma"/>
              </a:rPr>
              <a:t>KEJADIAN </a:t>
            </a:r>
            <a:r>
              <a:rPr sz="1600" spc="110" dirty="0">
                <a:latin typeface="Tahoma"/>
                <a:cs typeface="Tahoma"/>
              </a:rPr>
              <a:t>LUAR </a:t>
            </a:r>
            <a:r>
              <a:rPr sz="1600" spc="75" dirty="0">
                <a:latin typeface="Tahoma"/>
                <a:cs typeface="Tahoma"/>
              </a:rPr>
              <a:t>BIASA</a:t>
            </a:r>
            <a:r>
              <a:rPr sz="1600" spc="-175" dirty="0">
                <a:latin typeface="Tahoma"/>
                <a:cs typeface="Tahoma"/>
              </a:rPr>
              <a:t> </a:t>
            </a:r>
            <a:r>
              <a:rPr sz="1600" spc="55" dirty="0">
                <a:latin typeface="Tahoma"/>
                <a:cs typeface="Tahoma"/>
              </a:rPr>
              <a:t>LAINNYA;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277110" y="2173880"/>
            <a:ext cx="1656080" cy="505459"/>
          </a:xfrm>
          <a:custGeom>
            <a:avLst/>
            <a:gdLst/>
            <a:ahLst/>
            <a:cxnLst/>
            <a:rect l="l" t="t" r="r" b="b"/>
            <a:pathLst>
              <a:path w="1656079" h="505460">
                <a:moveTo>
                  <a:pt x="1656079" y="252730"/>
                </a:moveTo>
                <a:lnTo>
                  <a:pt x="0" y="252730"/>
                </a:lnTo>
                <a:lnTo>
                  <a:pt x="828039" y="505460"/>
                </a:lnTo>
                <a:lnTo>
                  <a:pt x="1656079" y="252730"/>
                </a:lnTo>
                <a:close/>
              </a:path>
              <a:path w="1656079" h="505460">
                <a:moveTo>
                  <a:pt x="1242060" y="0"/>
                </a:moveTo>
                <a:lnTo>
                  <a:pt x="414019" y="0"/>
                </a:lnTo>
                <a:lnTo>
                  <a:pt x="414019" y="252730"/>
                </a:lnTo>
                <a:lnTo>
                  <a:pt x="1242060" y="252730"/>
                </a:lnTo>
                <a:lnTo>
                  <a:pt x="1242060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277110" y="2173880"/>
            <a:ext cx="1656080" cy="505459"/>
          </a:xfrm>
          <a:custGeom>
            <a:avLst/>
            <a:gdLst/>
            <a:ahLst/>
            <a:cxnLst/>
            <a:rect l="l" t="t" r="r" b="b"/>
            <a:pathLst>
              <a:path w="1656079" h="505460">
                <a:moveTo>
                  <a:pt x="414019" y="0"/>
                </a:moveTo>
                <a:lnTo>
                  <a:pt x="414019" y="252730"/>
                </a:lnTo>
                <a:lnTo>
                  <a:pt x="0" y="252730"/>
                </a:lnTo>
                <a:lnTo>
                  <a:pt x="828039" y="505460"/>
                </a:lnTo>
                <a:lnTo>
                  <a:pt x="1656079" y="252730"/>
                </a:lnTo>
                <a:lnTo>
                  <a:pt x="1242060" y="252730"/>
                </a:lnTo>
                <a:lnTo>
                  <a:pt x="1242060" y="0"/>
                </a:lnTo>
                <a:lnTo>
                  <a:pt x="41401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277110" y="21738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933190" y="26793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381750" y="116480"/>
            <a:ext cx="5544820" cy="648970"/>
          </a:xfrm>
          <a:custGeom>
            <a:avLst/>
            <a:gdLst/>
            <a:ahLst/>
            <a:cxnLst/>
            <a:rect l="l" t="t" r="r" b="b"/>
            <a:pathLst>
              <a:path w="5544820" h="648970">
                <a:moveTo>
                  <a:pt x="5436870" y="0"/>
                </a:moveTo>
                <a:lnTo>
                  <a:pt x="107950" y="0"/>
                </a:lnTo>
                <a:lnTo>
                  <a:pt x="68044" y="9366"/>
                </a:lnTo>
                <a:lnTo>
                  <a:pt x="33496" y="33972"/>
                </a:lnTo>
                <a:lnTo>
                  <a:pt x="9187" y="68579"/>
                </a:lnTo>
                <a:lnTo>
                  <a:pt x="0" y="107950"/>
                </a:lnTo>
                <a:lnTo>
                  <a:pt x="0" y="541019"/>
                </a:lnTo>
                <a:lnTo>
                  <a:pt x="9187" y="580925"/>
                </a:lnTo>
                <a:lnTo>
                  <a:pt x="33496" y="615473"/>
                </a:lnTo>
                <a:lnTo>
                  <a:pt x="68044" y="639782"/>
                </a:lnTo>
                <a:lnTo>
                  <a:pt x="107950" y="648969"/>
                </a:lnTo>
                <a:lnTo>
                  <a:pt x="5436870" y="648969"/>
                </a:lnTo>
                <a:lnTo>
                  <a:pt x="5476240" y="639782"/>
                </a:lnTo>
                <a:lnTo>
                  <a:pt x="5510847" y="615473"/>
                </a:lnTo>
                <a:lnTo>
                  <a:pt x="5535453" y="580925"/>
                </a:lnTo>
                <a:lnTo>
                  <a:pt x="5544820" y="541019"/>
                </a:lnTo>
                <a:lnTo>
                  <a:pt x="5544820" y="107950"/>
                </a:lnTo>
                <a:lnTo>
                  <a:pt x="5535453" y="68579"/>
                </a:lnTo>
                <a:lnTo>
                  <a:pt x="5510847" y="33972"/>
                </a:lnTo>
                <a:lnTo>
                  <a:pt x="5476240" y="9366"/>
                </a:lnTo>
                <a:lnTo>
                  <a:pt x="543687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381750" y="116480"/>
            <a:ext cx="5544820" cy="648970"/>
          </a:xfrm>
          <a:custGeom>
            <a:avLst/>
            <a:gdLst/>
            <a:ahLst/>
            <a:cxnLst/>
            <a:rect l="l" t="t" r="r" b="b"/>
            <a:pathLst>
              <a:path w="5544820" h="648970">
                <a:moveTo>
                  <a:pt x="107950" y="0"/>
                </a:moveTo>
                <a:lnTo>
                  <a:pt x="68044" y="9366"/>
                </a:lnTo>
                <a:lnTo>
                  <a:pt x="33496" y="33972"/>
                </a:lnTo>
                <a:lnTo>
                  <a:pt x="9187" y="68579"/>
                </a:lnTo>
                <a:lnTo>
                  <a:pt x="0" y="107950"/>
                </a:lnTo>
                <a:lnTo>
                  <a:pt x="0" y="541019"/>
                </a:lnTo>
                <a:lnTo>
                  <a:pt x="9187" y="580925"/>
                </a:lnTo>
                <a:lnTo>
                  <a:pt x="33496" y="615473"/>
                </a:lnTo>
                <a:lnTo>
                  <a:pt x="68044" y="639782"/>
                </a:lnTo>
                <a:lnTo>
                  <a:pt x="107950" y="648969"/>
                </a:lnTo>
                <a:lnTo>
                  <a:pt x="5436870" y="648969"/>
                </a:lnTo>
                <a:lnTo>
                  <a:pt x="5476240" y="639782"/>
                </a:lnTo>
                <a:lnTo>
                  <a:pt x="5510847" y="615473"/>
                </a:lnTo>
                <a:lnTo>
                  <a:pt x="5535453" y="580925"/>
                </a:lnTo>
                <a:lnTo>
                  <a:pt x="5544820" y="541019"/>
                </a:lnTo>
                <a:lnTo>
                  <a:pt x="5544820" y="107950"/>
                </a:lnTo>
                <a:lnTo>
                  <a:pt x="5535453" y="68579"/>
                </a:lnTo>
                <a:lnTo>
                  <a:pt x="5510847" y="33972"/>
                </a:lnTo>
                <a:lnTo>
                  <a:pt x="5476240" y="9366"/>
                </a:lnTo>
                <a:lnTo>
                  <a:pt x="5436870" y="0"/>
                </a:lnTo>
                <a:lnTo>
                  <a:pt x="10795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381750" y="1164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1926569" y="7654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6490970" y="154580"/>
            <a:ext cx="53219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78050" algn="l"/>
                <a:tab pos="3761104" algn="l"/>
              </a:tabLst>
            </a:pPr>
            <a:r>
              <a:rPr sz="1800" b="1" spc="25" dirty="0">
                <a:solidFill>
                  <a:srgbClr val="FFFFFF"/>
                </a:solidFill>
                <a:latin typeface="Gill Sans MT"/>
                <a:cs typeface="Gill Sans MT"/>
              </a:rPr>
              <a:t>PENGELOLAAN	</a:t>
            </a:r>
            <a:r>
              <a:rPr sz="1800" b="1" spc="15" dirty="0">
                <a:solidFill>
                  <a:srgbClr val="FFFFFF"/>
                </a:solidFill>
                <a:latin typeface="Gill Sans MT"/>
                <a:cs typeface="Gill Sans MT"/>
              </a:rPr>
              <a:t>KEGIATAN	</a:t>
            </a:r>
            <a:r>
              <a:rPr sz="1800" b="1" spc="20" dirty="0">
                <a:solidFill>
                  <a:srgbClr val="FFFFFF"/>
                </a:solidFill>
                <a:latin typeface="Gill Sans MT"/>
                <a:cs typeface="Gill Sans MT"/>
              </a:rPr>
              <a:t>PELAYANAN</a:t>
            </a:r>
            <a:endParaRPr sz="18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KESEHATAN </a:t>
            </a:r>
            <a:r>
              <a:rPr sz="1800" b="1" spc="55" dirty="0">
                <a:solidFill>
                  <a:srgbClr val="FFFFFF"/>
                </a:solidFill>
                <a:latin typeface="Gill Sans MT"/>
                <a:cs typeface="Gill Sans MT"/>
              </a:rPr>
              <a:t>MASYARAKAT </a:t>
            </a:r>
            <a:r>
              <a:rPr sz="1800" b="1" spc="200" dirty="0">
                <a:latin typeface="Gill Sans MT"/>
                <a:cs typeface="Gill Sans MT"/>
              </a:rPr>
              <a:t>antara </a:t>
            </a:r>
            <a:r>
              <a:rPr sz="1800" b="1" spc="180" dirty="0">
                <a:latin typeface="Gill Sans MT"/>
                <a:cs typeface="Gill Sans MT"/>
              </a:rPr>
              <a:t>lain</a:t>
            </a:r>
            <a:r>
              <a:rPr sz="1800" b="1" spc="185" dirty="0">
                <a:latin typeface="Gill Sans MT"/>
                <a:cs typeface="Gill Sans MT"/>
              </a:rPr>
              <a:t> </a:t>
            </a:r>
            <a:r>
              <a:rPr sz="1800" b="1" spc="229" dirty="0">
                <a:latin typeface="Gill Sans MT"/>
                <a:cs typeface="Gill Sans MT"/>
              </a:rPr>
              <a:t>:</a:t>
            </a:r>
            <a:endParaRPr sz="1800">
              <a:latin typeface="Gill Sans MT"/>
              <a:cs typeface="Gill Sans MT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381750" y="1310280"/>
            <a:ext cx="5544820" cy="2016760"/>
          </a:xfrm>
          <a:custGeom>
            <a:avLst/>
            <a:gdLst/>
            <a:ahLst/>
            <a:cxnLst/>
            <a:rect l="l" t="t" r="r" b="b"/>
            <a:pathLst>
              <a:path w="5544820" h="2016760">
                <a:moveTo>
                  <a:pt x="5208270" y="0"/>
                </a:moveTo>
                <a:lnTo>
                  <a:pt x="335279" y="0"/>
                </a:lnTo>
                <a:lnTo>
                  <a:pt x="289685" y="4031"/>
                </a:lnTo>
                <a:lnTo>
                  <a:pt x="244847" y="15625"/>
                </a:lnTo>
                <a:lnTo>
                  <a:pt x="201520" y="34032"/>
                </a:lnTo>
                <a:lnTo>
                  <a:pt x="160460" y="58502"/>
                </a:lnTo>
                <a:lnTo>
                  <a:pt x="122423" y="88284"/>
                </a:lnTo>
                <a:lnTo>
                  <a:pt x="88165" y="122629"/>
                </a:lnTo>
                <a:lnTo>
                  <a:pt x="58440" y="160788"/>
                </a:lnTo>
                <a:lnTo>
                  <a:pt x="34006" y="202009"/>
                </a:lnTo>
                <a:lnTo>
                  <a:pt x="15617" y="245543"/>
                </a:lnTo>
                <a:lnTo>
                  <a:pt x="4030" y="290640"/>
                </a:lnTo>
                <a:lnTo>
                  <a:pt x="0" y="336550"/>
                </a:lnTo>
                <a:lnTo>
                  <a:pt x="0" y="1680210"/>
                </a:lnTo>
                <a:lnTo>
                  <a:pt x="4030" y="1726119"/>
                </a:lnTo>
                <a:lnTo>
                  <a:pt x="15617" y="1771216"/>
                </a:lnTo>
                <a:lnTo>
                  <a:pt x="34006" y="1814750"/>
                </a:lnTo>
                <a:lnTo>
                  <a:pt x="58440" y="1855971"/>
                </a:lnTo>
                <a:lnTo>
                  <a:pt x="88165" y="1894130"/>
                </a:lnTo>
                <a:lnTo>
                  <a:pt x="122423" y="1928475"/>
                </a:lnTo>
                <a:lnTo>
                  <a:pt x="160460" y="1958257"/>
                </a:lnTo>
                <a:lnTo>
                  <a:pt x="201520" y="1982727"/>
                </a:lnTo>
                <a:lnTo>
                  <a:pt x="244847" y="2001134"/>
                </a:lnTo>
                <a:lnTo>
                  <a:pt x="289685" y="2012728"/>
                </a:lnTo>
                <a:lnTo>
                  <a:pt x="335279" y="2016760"/>
                </a:lnTo>
                <a:lnTo>
                  <a:pt x="5208270" y="2016760"/>
                </a:lnTo>
                <a:lnTo>
                  <a:pt x="5254179" y="2012728"/>
                </a:lnTo>
                <a:lnTo>
                  <a:pt x="5299276" y="2001134"/>
                </a:lnTo>
                <a:lnTo>
                  <a:pt x="5342810" y="1982727"/>
                </a:lnTo>
                <a:lnTo>
                  <a:pt x="5384031" y="1958257"/>
                </a:lnTo>
                <a:lnTo>
                  <a:pt x="5422190" y="1928475"/>
                </a:lnTo>
                <a:lnTo>
                  <a:pt x="5456535" y="1894130"/>
                </a:lnTo>
                <a:lnTo>
                  <a:pt x="5486317" y="1855971"/>
                </a:lnTo>
                <a:lnTo>
                  <a:pt x="5510787" y="1814750"/>
                </a:lnTo>
                <a:lnTo>
                  <a:pt x="5529194" y="1771216"/>
                </a:lnTo>
                <a:lnTo>
                  <a:pt x="5540788" y="1726119"/>
                </a:lnTo>
                <a:lnTo>
                  <a:pt x="5544820" y="1680210"/>
                </a:lnTo>
                <a:lnTo>
                  <a:pt x="5544820" y="336550"/>
                </a:lnTo>
                <a:lnTo>
                  <a:pt x="5540788" y="290640"/>
                </a:lnTo>
                <a:lnTo>
                  <a:pt x="5529194" y="245543"/>
                </a:lnTo>
                <a:lnTo>
                  <a:pt x="5510787" y="202009"/>
                </a:lnTo>
                <a:lnTo>
                  <a:pt x="5486317" y="160788"/>
                </a:lnTo>
                <a:lnTo>
                  <a:pt x="5456535" y="122629"/>
                </a:lnTo>
                <a:lnTo>
                  <a:pt x="5422190" y="88284"/>
                </a:lnTo>
                <a:lnTo>
                  <a:pt x="5384031" y="58502"/>
                </a:lnTo>
                <a:lnTo>
                  <a:pt x="5342810" y="34032"/>
                </a:lnTo>
                <a:lnTo>
                  <a:pt x="5299276" y="15625"/>
                </a:lnTo>
                <a:lnTo>
                  <a:pt x="5254179" y="4031"/>
                </a:lnTo>
                <a:lnTo>
                  <a:pt x="5208270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381750" y="1310280"/>
            <a:ext cx="5544820" cy="2016760"/>
          </a:xfrm>
          <a:custGeom>
            <a:avLst/>
            <a:gdLst/>
            <a:ahLst/>
            <a:cxnLst/>
            <a:rect l="l" t="t" r="r" b="b"/>
            <a:pathLst>
              <a:path w="5544820" h="2016760">
                <a:moveTo>
                  <a:pt x="335279" y="0"/>
                </a:moveTo>
                <a:lnTo>
                  <a:pt x="289685" y="4031"/>
                </a:lnTo>
                <a:lnTo>
                  <a:pt x="244847" y="15625"/>
                </a:lnTo>
                <a:lnTo>
                  <a:pt x="201520" y="34032"/>
                </a:lnTo>
                <a:lnTo>
                  <a:pt x="160460" y="58502"/>
                </a:lnTo>
                <a:lnTo>
                  <a:pt x="122423" y="88284"/>
                </a:lnTo>
                <a:lnTo>
                  <a:pt x="88165" y="122629"/>
                </a:lnTo>
                <a:lnTo>
                  <a:pt x="58440" y="160788"/>
                </a:lnTo>
                <a:lnTo>
                  <a:pt x="34006" y="202009"/>
                </a:lnTo>
                <a:lnTo>
                  <a:pt x="15617" y="245543"/>
                </a:lnTo>
                <a:lnTo>
                  <a:pt x="4030" y="290640"/>
                </a:lnTo>
                <a:lnTo>
                  <a:pt x="0" y="336550"/>
                </a:lnTo>
                <a:lnTo>
                  <a:pt x="0" y="1680210"/>
                </a:lnTo>
                <a:lnTo>
                  <a:pt x="4030" y="1726119"/>
                </a:lnTo>
                <a:lnTo>
                  <a:pt x="15617" y="1771216"/>
                </a:lnTo>
                <a:lnTo>
                  <a:pt x="34006" y="1814750"/>
                </a:lnTo>
                <a:lnTo>
                  <a:pt x="58440" y="1855971"/>
                </a:lnTo>
                <a:lnTo>
                  <a:pt x="88165" y="1894130"/>
                </a:lnTo>
                <a:lnTo>
                  <a:pt x="122423" y="1928475"/>
                </a:lnTo>
                <a:lnTo>
                  <a:pt x="160460" y="1958257"/>
                </a:lnTo>
                <a:lnTo>
                  <a:pt x="201520" y="1982727"/>
                </a:lnTo>
                <a:lnTo>
                  <a:pt x="244847" y="2001134"/>
                </a:lnTo>
                <a:lnTo>
                  <a:pt x="289685" y="2012728"/>
                </a:lnTo>
                <a:lnTo>
                  <a:pt x="335279" y="2016760"/>
                </a:lnTo>
                <a:lnTo>
                  <a:pt x="5208270" y="2016760"/>
                </a:lnTo>
                <a:lnTo>
                  <a:pt x="5254179" y="2012728"/>
                </a:lnTo>
                <a:lnTo>
                  <a:pt x="5299276" y="2001134"/>
                </a:lnTo>
                <a:lnTo>
                  <a:pt x="5342810" y="1982727"/>
                </a:lnTo>
                <a:lnTo>
                  <a:pt x="5384031" y="1958257"/>
                </a:lnTo>
                <a:lnTo>
                  <a:pt x="5422190" y="1928475"/>
                </a:lnTo>
                <a:lnTo>
                  <a:pt x="5456535" y="1894130"/>
                </a:lnTo>
                <a:lnTo>
                  <a:pt x="5486317" y="1855971"/>
                </a:lnTo>
                <a:lnTo>
                  <a:pt x="5510787" y="1814750"/>
                </a:lnTo>
                <a:lnTo>
                  <a:pt x="5529194" y="1771216"/>
                </a:lnTo>
                <a:lnTo>
                  <a:pt x="5540788" y="1726119"/>
                </a:lnTo>
                <a:lnTo>
                  <a:pt x="5544820" y="1680210"/>
                </a:lnTo>
                <a:lnTo>
                  <a:pt x="5544820" y="336550"/>
                </a:lnTo>
                <a:lnTo>
                  <a:pt x="5540788" y="290640"/>
                </a:lnTo>
                <a:lnTo>
                  <a:pt x="5529194" y="245543"/>
                </a:lnTo>
                <a:lnTo>
                  <a:pt x="5510787" y="202009"/>
                </a:lnTo>
                <a:lnTo>
                  <a:pt x="5486317" y="160788"/>
                </a:lnTo>
                <a:lnTo>
                  <a:pt x="5456535" y="122629"/>
                </a:lnTo>
                <a:lnTo>
                  <a:pt x="5422190" y="88284"/>
                </a:lnTo>
                <a:lnTo>
                  <a:pt x="5384031" y="58502"/>
                </a:lnTo>
                <a:lnTo>
                  <a:pt x="5342810" y="34032"/>
                </a:lnTo>
                <a:lnTo>
                  <a:pt x="5299276" y="15625"/>
                </a:lnTo>
                <a:lnTo>
                  <a:pt x="5254179" y="4031"/>
                </a:lnTo>
                <a:lnTo>
                  <a:pt x="5208270" y="0"/>
                </a:lnTo>
                <a:lnTo>
                  <a:pt x="335279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381750" y="13102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926569" y="33270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6557009" y="1211220"/>
            <a:ext cx="5193030" cy="1242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  <a:tab pos="1762125" algn="l"/>
                <a:tab pos="2945130" algn="l"/>
                <a:tab pos="3785235" algn="l"/>
                <a:tab pos="4734560" algn="l"/>
              </a:tabLst>
            </a:pP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</a:t>
            </a:r>
            <a:r>
              <a:rPr sz="1600" spc="20" dirty="0">
                <a:latin typeface="Tahoma"/>
                <a:cs typeface="Tahoma"/>
              </a:rPr>
              <a:t>RI</a:t>
            </a:r>
            <a:r>
              <a:rPr sz="1600" spc="10" dirty="0">
                <a:latin typeface="Tahoma"/>
                <a:cs typeface="Tahoma"/>
              </a:rPr>
              <a:t>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K</a:t>
            </a:r>
            <a:r>
              <a:rPr sz="1600" spc="120" dirty="0">
                <a:latin typeface="Tahoma"/>
                <a:cs typeface="Tahoma"/>
              </a:rPr>
              <a:t>U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dirty="0">
                <a:latin typeface="Tahoma"/>
                <a:cs typeface="Tahoma"/>
              </a:rPr>
              <a:t>I</a:t>
            </a:r>
            <a:r>
              <a:rPr sz="1600" spc="-5" dirty="0">
                <a:latin typeface="Tahoma"/>
                <a:cs typeface="Tahoma"/>
              </a:rPr>
              <a:t>D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90" dirty="0">
                <a:latin typeface="Tahoma"/>
                <a:cs typeface="Tahoma"/>
              </a:rPr>
              <a:t>P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B</a:t>
            </a:r>
            <a:r>
              <a:rPr sz="1600" spc="105" dirty="0">
                <a:latin typeface="Tahoma"/>
                <a:cs typeface="Tahoma"/>
              </a:rPr>
              <a:t>ER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-10" dirty="0">
                <a:latin typeface="Tahoma"/>
                <a:cs typeface="Tahoma"/>
              </a:rPr>
              <a:t>I</a:t>
            </a:r>
            <a:r>
              <a:rPr sz="1600" spc="-5" dirty="0">
                <a:latin typeface="Tahoma"/>
                <a:cs typeface="Tahoma"/>
              </a:rPr>
              <a:t>H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75" dirty="0">
                <a:latin typeface="Tahoma"/>
                <a:cs typeface="Tahoma"/>
              </a:rPr>
              <a:t>SEHAT;</a:t>
            </a:r>
            <a:endParaRPr sz="1600" dirty="0">
              <a:latin typeface="Tahoma"/>
              <a:cs typeface="Tahoma"/>
            </a:endParaRPr>
          </a:p>
          <a:p>
            <a:pPr marL="355600" indent="-342900">
              <a:lnSpc>
                <a:spcPts val="1905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600" spc="114" dirty="0">
                <a:latin typeface="Tahoma"/>
                <a:cs typeface="Tahoma"/>
              </a:rPr>
              <a:t>KELUARGA</a:t>
            </a:r>
            <a:r>
              <a:rPr sz="1600" spc="-15" dirty="0">
                <a:latin typeface="Tahoma"/>
                <a:cs typeface="Tahoma"/>
              </a:rPr>
              <a:t> </a:t>
            </a:r>
            <a:r>
              <a:rPr sz="1600" spc="105" dirty="0">
                <a:latin typeface="Tahoma"/>
                <a:cs typeface="Tahoma"/>
              </a:rPr>
              <a:t>BERENCANA;</a:t>
            </a:r>
            <a:endParaRPr sz="1600" dirty="0">
              <a:latin typeface="Tahoma"/>
              <a:cs typeface="Tahoma"/>
            </a:endParaRPr>
          </a:p>
          <a:p>
            <a:pPr marL="355600" marR="6985" indent="-342900">
              <a:lnSpc>
                <a:spcPts val="1920"/>
              </a:lnSpc>
              <a:spcBef>
                <a:spcPts val="5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600" spc="75" dirty="0">
                <a:latin typeface="Tahoma"/>
                <a:cs typeface="Tahoma"/>
              </a:rPr>
              <a:t>PELATIHAN </a:t>
            </a:r>
            <a:r>
              <a:rPr sz="1600" spc="114" dirty="0">
                <a:latin typeface="Tahoma"/>
                <a:cs typeface="Tahoma"/>
              </a:rPr>
              <a:t>KADER </a:t>
            </a:r>
            <a:r>
              <a:rPr sz="1600" spc="105" dirty="0">
                <a:latin typeface="Tahoma"/>
                <a:cs typeface="Tahoma"/>
              </a:rPr>
              <a:t>KESEHATAN </a:t>
            </a:r>
            <a:r>
              <a:rPr sz="1600" spc="90" dirty="0">
                <a:latin typeface="Tahoma"/>
                <a:cs typeface="Tahoma"/>
              </a:rPr>
              <a:t>MASYARAKAT;  DAN/ATAU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557009" y="2427880"/>
            <a:ext cx="5193030" cy="511809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355600" marR="5080" indent="-342900">
              <a:lnSpc>
                <a:spcPts val="1910"/>
              </a:lnSpc>
              <a:spcBef>
                <a:spcPts val="170"/>
              </a:spcBef>
              <a:tabLst>
                <a:tab pos="354965" algn="l"/>
                <a:tab pos="1783714" algn="l"/>
                <a:tab pos="1930400" algn="l"/>
                <a:tab pos="3367404" algn="l"/>
                <a:tab pos="3975100" algn="l"/>
              </a:tabLst>
            </a:pPr>
            <a:r>
              <a:rPr sz="1600" spc="140" dirty="0">
                <a:latin typeface="Tahoma"/>
                <a:cs typeface="Tahoma"/>
              </a:rPr>
              <a:t>4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55" dirty="0">
                <a:latin typeface="Tahoma"/>
                <a:cs typeface="Tahoma"/>
              </a:rPr>
              <a:t>EG</a:t>
            </a:r>
            <a:r>
              <a:rPr sz="1600" spc="20" dirty="0">
                <a:latin typeface="Tahoma"/>
                <a:cs typeface="Tahoma"/>
              </a:rPr>
              <a:t>I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20" dirty="0">
                <a:latin typeface="Tahoma"/>
                <a:cs typeface="Tahoma"/>
              </a:rPr>
              <a:t>GEL</a:t>
            </a:r>
            <a:r>
              <a:rPr sz="1600" spc="114" dirty="0">
                <a:latin typeface="Tahoma"/>
                <a:cs typeface="Tahoma"/>
              </a:rPr>
              <a:t>O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8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105" dirty="0">
                <a:latin typeface="Tahoma"/>
                <a:cs typeface="Tahoma"/>
              </a:rPr>
              <a:t>KESEHATAN	MASYARAKAT	</a:t>
            </a:r>
            <a:r>
              <a:rPr sz="1600" spc="70" dirty="0">
                <a:latin typeface="Tahoma"/>
                <a:cs typeface="Tahoma"/>
              </a:rPr>
              <a:t>LAINNYA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899909" y="2914290"/>
            <a:ext cx="39408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82040" algn="l"/>
                <a:tab pos="1861185" algn="l"/>
                <a:tab pos="2620010" algn="l"/>
              </a:tabLst>
            </a:pP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05" dirty="0">
                <a:latin typeface="Tahoma"/>
                <a:cs typeface="Tahoma"/>
              </a:rPr>
              <a:t>H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S</a:t>
            </a:r>
            <a:r>
              <a:rPr sz="1600" spc="-20" dirty="0">
                <a:latin typeface="Tahoma"/>
                <a:cs typeface="Tahoma"/>
              </a:rPr>
              <a:t>IL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70" dirty="0">
                <a:latin typeface="Tahoma"/>
                <a:cs typeface="Tahoma"/>
              </a:rPr>
              <a:t>G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-25" dirty="0">
                <a:latin typeface="Tahoma"/>
                <a:cs typeface="Tahoma"/>
              </a:rPr>
              <a:t>I</a:t>
            </a:r>
            <a:r>
              <a:rPr sz="1600" spc="-40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40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0993329" y="2670450"/>
            <a:ext cx="7562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955" marR="5080" indent="-8890">
              <a:lnSpc>
                <a:spcPct val="100000"/>
              </a:lnSpc>
              <a:spcBef>
                <a:spcPts val="100"/>
              </a:spcBef>
            </a:pPr>
            <a:r>
              <a:rPr sz="1600" spc="110" dirty="0">
                <a:latin typeface="Tahoma"/>
                <a:cs typeface="Tahoma"/>
              </a:rPr>
              <a:t>SE</a:t>
            </a:r>
            <a:r>
              <a:rPr sz="1600" spc="105" dirty="0">
                <a:latin typeface="Tahoma"/>
                <a:cs typeface="Tahoma"/>
              </a:rPr>
              <a:t>SU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114" dirty="0">
                <a:latin typeface="Tahoma"/>
                <a:cs typeface="Tahoma"/>
              </a:rPr>
              <a:t>I  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45" dirty="0">
                <a:latin typeface="Tahoma"/>
                <a:cs typeface="Tahoma"/>
              </a:rPr>
              <a:t>M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899909" y="3156860"/>
            <a:ext cx="45408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14" dirty="0">
                <a:latin typeface="Tahoma"/>
                <a:cs typeface="Tahoma"/>
              </a:rPr>
              <a:t>MUSYAWARAH </a:t>
            </a:r>
            <a:r>
              <a:rPr sz="1600" spc="120" dirty="0">
                <a:latin typeface="Tahoma"/>
                <a:cs typeface="Tahoma"/>
              </a:rPr>
              <a:t>PEMBANGUNAN</a:t>
            </a:r>
            <a:r>
              <a:rPr sz="1600" spc="-125" dirty="0">
                <a:latin typeface="Tahoma"/>
                <a:cs typeface="Tahoma"/>
              </a:rPr>
              <a:t> </a:t>
            </a:r>
            <a:r>
              <a:rPr sz="1600" spc="100" dirty="0">
                <a:latin typeface="Tahoma"/>
                <a:cs typeface="Tahoma"/>
              </a:rPr>
              <a:t>KELURAHAN.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8255000" y="891180"/>
            <a:ext cx="1656080" cy="320040"/>
          </a:xfrm>
          <a:custGeom>
            <a:avLst/>
            <a:gdLst/>
            <a:ahLst/>
            <a:cxnLst/>
            <a:rect l="l" t="t" r="r" b="b"/>
            <a:pathLst>
              <a:path w="1656079" h="320040">
                <a:moveTo>
                  <a:pt x="1656079" y="160020"/>
                </a:moveTo>
                <a:lnTo>
                  <a:pt x="0" y="160020"/>
                </a:lnTo>
                <a:lnTo>
                  <a:pt x="828040" y="320039"/>
                </a:lnTo>
                <a:lnTo>
                  <a:pt x="1656079" y="160020"/>
                </a:lnTo>
                <a:close/>
              </a:path>
              <a:path w="1656079" h="320040">
                <a:moveTo>
                  <a:pt x="1242059" y="0"/>
                </a:moveTo>
                <a:lnTo>
                  <a:pt x="414020" y="0"/>
                </a:lnTo>
                <a:lnTo>
                  <a:pt x="414020" y="160020"/>
                </a:lnTo>
                <a:lnTo>
                  <a:pt x="1242059" y="160020"/>
                </a:lnTo>
                <a:lnTo>
                  <a:pt x="124205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8255000" y="891180"/>
            <a:ext cx="1656080" cy="320040"/>
          </a:xfrm>
          <a:custGeom>
            <a:avLst/>
            <a:gdLst/>
            <a:ahLst/>
            <a:cxnLst/>
            <a:rect l="l" t="t" r="r" b="b"/>
            <a:pathLst>
              <a:path w="1656079" h="320040">
                <a:moveTo>
                  <a:pt x="414020" y="0"/>
                </a:moveTo>
                <a:lnTo>
                  <a:pt x="414020" y="160020"/>
                </a:lnTo>
                <a:lnTo>
                  <a:pt x="0" y="160020"/>
                </a:lnTo>
                <a:lnTo>
                  <a:pt x="828040" y="320039"/>
                </a:lnTo>
                <a:lnTo>
                  <a:pt x="1656079" y="160020"/>
                </a:lnTo>
                <a:lnTo>
                  <a:pt x="1242059" y="160020"/>
                </a:lnTo>
                <a:lnTo>
                  <a:pt x="1242059" y="0"/>
                </a:lnTo>
                <a:lnTo>
                  <a:pt x="41402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255000" y="8911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911080" y="12112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381750" y="3544210"/>
            <a:ext cx="5544820" cy="803910"/>
          </a:xfrm>
          <a:custGeom>
            <a:avLst/>
            <a:gdLst/>
            <a:ahLst/>
            <a:cxnLst/>
            <a:rect l="l" t="t" r="r" b="b"/>
            <a:pathLst>
              <a:path w="5544820" h="648970">
                <a:moveTo>
                  <a:pt x="5436870" y="0"/>
                </a:moveTo>
                <a:lnTo>
                  <a:pt x="107950" y="0"/>
                </a:lnTo>
                <a:lnTo>
                  <a:pt x="68044" y="9187"/>
                </a:lnTo>
                <a:lnTo>
                  <a:pt x="33496" y="33496"/>
                </a:lnTo>
                <a:lnTo>
                  <a:pt x="9187" y="68044"/>
                </a:lnTo>
                <a:lnTo>
                  <a:pt x="0" y="107950"/>
                </a:lnTo>
                <a:lnTo>
                  <a:pt x="0" y="541019"/>
                </a:lnTo>
                <a:lnTo>
                  <a:pt x="9187" y="580925"/>
                </a:lnTo>
                <a:lnTo>
                  <a:pt x="33496" y="615473"/>
                </a:lnTo>
                <a:lnTo>
                  <a:pt x="68044" y="639782"/>
                </a:lnTo>
                <a:lnTo>
                  <a:pt x="107950" y="648969"/>
                </a:lnTo>
                <a:lnTo>
                  <a:pt x="5436870" y="648969"/>
                </a:lnTo>
                <a:lnTo>
                  <a:pt x="5476240" y="639782"/>
                </a:lnTo>
                <a:lnTo>
                  <a:pt x="5510847" y="615473"/>
                </a:lnTo>
                <a:lnTo>
                  <a:pt x="5535453" y="580925"/>
                </a:lnTo>
                <a:lnTo>
                  <a:pt x="5544820" y="541019"/>
                </a:lnTo>
                <a:lnTo>
                  <a:pt x="5544820" y="107950"/>
                </a:lnTo>
                <a:lnTo>
                  <a:pt x="5535453" y="68044"/>
                </a:lnTo>
                <a:lnTo>
                  <a:pt x="5510847" y="33496"/>
                </a:lnTo>
                <a:lnTo>
                  <a:pt x="5476240" y="9187"/>
                </a:lnTo>
                <a:lnTo>
                  <a:pt x="543687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381750" y="3644540"/>
            <a:ext cx="5544820" cy="648970"/>
          </a:xfrm>
          <a:custGeom>
            <a:avLst/>
            <a:gdLst/>
            <a:ahLst/>
            <a:cxnLst/>
            <a:rect l="l" t="t" r="r" b="b"/>
            <a:pathLst>
              <a:path w="5544820" h="648970">
                <a:moveTo>
                  <a:pt x="107950" y="0"/>
                </a:moveTo>
                <a:lnTo>
                  <a:pt x="68044" y="9187"/>
                </a:lnTo>
                <a:lnTo>
                  <a:pt x="33496" y="33496"/>
                </a:lnTo>
                <a:lnTo>
                  <a:pt x="9187" y="68044"/>
                </a:lnTo>
                <a:lnTo>
                  <a:pt x="0" y="107950"/>
                </a:lnTo>
                <a:lnTo>
                  <a:pt x="0" y="541019"/>
                </a:lnTo>
                <a:lnTo>
                  <a:pt x="9187" y="580925"/>
                </a:lnTo>
                <a:lnTo>
                  <a:pt x="33496" y="615473"/>
                </a:lnTo>
                <a:lnTo>
                  <a:pt x="68044" y="639782"/>
                </a:lnTo>
                <a:lnTo>
                  <a:pt x="107950" y="648969"/>
                </a:lnTo>
                <a:lnTo>
                  <a:pt x="5436870" y="648969"/>
                </a:lnTo>
                <a:lnTo>
                  <a:pt x="5476240" y="639782"/>
                </a:lnTo>
                <a:lnTo>
                  <a:pt x="5510847" y="615473"/>
                </a:lnTo>
                <a:lnTo>
                  <a:pt x="5535453" y="580925"/>
                </a:lnTo>
                <a:lnTo>
                  <a:pt x="5544820" y="541019"/>
                </a:lnTo>
                <a:lnTo>
                  <a:pt x="5544820" y="107950"/>
                </a:lnTo>
                <a:lnTo>
                  <a:pt x="5535453" y="68044"/>
                </a:lnTo>
                <a:lnTo>
                  <a:pt x="5510847" y="33496"/>
                </a:lnTo>
                <a:lnTo>
                  <a:pt x="5476240" y="9187"/>
                </a:lnTo>
                <a:lnTo>
                  <a:pt x="5436870" y="0"/>
                </a:lnTo>
                <a:lnTo>
                  <a:pt x="10795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381750" y="36445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1926569" y="4293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6490970" y="3544210"/>
            <a:ext cx="5327015" cy="856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793875" algn="l"/>
                <a:tab pos="2178050" algn="l"/>
                <a:tab pos="2522220" algn="l"/>
                <a:tab pos="3761104" algn="l"/>
                <a:tab pos="4465955" algn="l"/>
              </a:tabLst>
            </a:pPr>
            <a:r>
              <a:rPr sz="1800" b="1" spc="105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800" b="1" spc="9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40" dirty="0">
                <a:solidFill>
                  <a:srgbClr val="FFFFFF"/>
                </a:solidFill>
                <a:latin typeface="Gill Sans MT"/>
                <a:cs typeface="Gill Sans MT"/>
              </a:rPr>
              <a:t>O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10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80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105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800" b="1" spc="9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30" dirty="0">
                <a:solidFill>
                  <a:srgbClr val="FFFFFF"/>
                </a:solidFill>
                <a:latin typeface="Gill Sans MT"/>
                <a:cs typeface="Gill Sans MT"/>
              </a:rPr>
              <a:t>Y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N  </a:t>
            </a:r>
            <a:r>
              <a:rPr sz="1800" b="1" spc="105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800" b="1" spc="9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800" b="1" spc="3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800" b="1" spc="85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800" b="1" spc="12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10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110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800" b="1" spc="-3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800" b="1" spc="50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30" dirty="0">
                <a:solidFill>
                  <a:srgbClr val="FFFFFF"/>
                </a:solidFill>
                <a:latin typeface="Gill Sans MT"/>
                <a:cs typeface="Gill Sans MT"/>
              </a:rPr>
              <a:t>Y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endParaRPr lang="en-US" sz="1800" b="1" dirty="0" smtClean="0">
              <a:solidFill>
                <a:srgbClr val="FFFFFF"/>
              </a:solidFill>
              <a:latin typeface="Gill Sans MT"/>
              <a:cs typeface="Gill Sans MT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793875" algn="l"/>
                <a:tab pos="2178050" algn="l"/>
                <a:tab pos="2522220" algn="l"/>
                <a:tab pos="3761104" algn="l"/>
                <a:tab pos="4465955" algn="l"/>
              </a:tabLst>
            </a:pPr>
            <a:r>
              <a:rPr lang="en-US" b="1" spc="250" dirty="0" err="1">
                <a:latin typeface="Gill Sans MT"/>
                <a:cs typeface="Gill Sans MT"/>
              </a:rPr>
              <a:t>a</a:t>
            </a:r>
            <a:r>
              <a:rPr sz="1800" b="1" spc="235" dirty="0" err="1" smtClean="0">
                <a:latin typeface="Gill Sans MT"/>
                <a:cs typeface="Gill Sans MT"/>
              </a:rPr>
              <a:t>n</a:t>
            </a:r>
            <a:r>
              <a:rPr sz="1800" b="1" spc="165" dirty="0" err="1" smtClean="0">
                <a:latin typeface="Gill Sans MT"/>
                <a:cs typeface="Gill Sans MT"/>
              </a:rPr>
              <a:t>t</a:t>
            </a:r>
            <a:r>
              <a:rPr sz="1800" b="1" spc="215" dirty="0" err="1" smtClean="0">
                <a:latin typeface="Gill Sans MT"/>
                <a:cs typeface="Gill Sans MT"/>
              </a:rPr>
              <a:t>a</a:t>
            </a:r>
            <a:r>
              <a:rPr sz="1800" b="1" spc="165" dirty="0" err="1" smtClean="0">
                <a:latin typeface="Gill Sans MT"/>
                <a:cs typeface="Gill Sans MT"/>
              </a:rPr>
              <a:t>ra</a:t>
            </a:r>
            <a:r>
              <a:rPr lang="en-US" dirty="0" smtClean="0">
                <a:latin typeface="Gill Sans MT"/>
                <a:cs typeface="Gill Sans MT"/>
              </a:rPr>
              <a:t> </a:t>
            </a:r>
            <a:r>
              <a:rPr sz="1800" b="1" spc="180" dirty="0" smtClean="0">
                <a:latin typeface="Gill Sans MT"/>
                <a:cs typeface="Gill Sans MT"/>
              </a:rPr>
              <a:t>lain</a:t>
            </a:r>
            <a:r>
              <a:rPr sz="1800" b="1" spc="114" dirty="0" smtClean="0">
                <a:latin typeface="Gill Sans MT"/>
                <a:cs typeface="Gill Sans MT"/>
              </a:rPr>
              <a:t> </a:t>
            </a:r>
            <a:r>
              <a:rPr sz="1800" b="1" spc="229" dirty="0">
                <a:latin typeface="Gill Sans MT"/>
                <a:cs typeface="Gill Sans MT"/>
              </a:rPr>
              <a:t>:</a:t>
            </a:r>
            <a:endParaRPr sz="1800" dirty="0">
              <a:latin typeface="Gill Sans MT"/>
              <a:cs typeface="Gill Sans MT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397941" y="4652920"/>
            <a:ext cx="5544820" cy="2012949"/>
          </a:xfrm>
          <a:custGeom>
            <a:avLst/>
            <a:gdLst/>
            <a:ahLst/>
            <a:cxnLst/>
            <a:rect l="l" t="t" r="r" b="b"/>
            <a:pathLst>
              <a:path w="5544820" h="1926590">
                <a:moveTo>
                  <a:pt x="5223509" y="0"/>
                </a:moveTo>
                <a:lnTo>
                  <a:pt x="320040" y="0"/>
                </a:lnTo>
                <a:lnTo>
                  <a:pt x="276518" y="3848"/>
                </a:lnTo>
                <a:lnTo>
                  <a:pt x="233718" y="14915"/>
                </a:lnTo>
                <a:lnTo>
                  <a:pt x="192360" y="32486"/>
                </a:lnTo>
                <a:lnTo>
                  <a:pt x="153167" y="55845"/>
                </a:lnTo>
                <a:lnTo>
                  <a:pt x="116859" y="84277"/>
                </a:lnTo>
                <a:lnTo>
                  <a:pt x="84157" y="117065"/>
                </a:lnTo>
                <a:lnTo>
                  <a:pt x="55784" y="153494"/>
                </a:lnTo>
                <a:lnTo>
                  <a:pt x="32460" y="192849"/>
                </a:lnTo>
                <a:lnTo>
                  <a:pt x="14907" y="234413"/>
                </a:lnTo>
                <a:lnTo>
                  <a:pt x="3847" y="277472"/>
                </a:lnTo>
                <a:lnTo>
                  <a:pt x="0" y="321309"/>
                </a:lnTo>
                <a:lnTo>
                  <a:pt x="0" y="1605280"/>
                </a:lnTo>
                <a:lnTo>
                  <a:pt x="3847" y="1648831"/>
                </a:lnTo>
                <a:lnTo>
                  <a:pt x="14907" y="1691712"/>
                </a:lnTo>
                <a:lnTo>
                  <a:pt x="32460" y="1733191"/>
                </a:lnTo>
                <a:lnTo>
                  <a:pt x="55784" y="1772534"/>
                </a:lnTo>
                <a:lnTo>
                  <a:pt x="84157" y="1809009"/>
                </a:lnTo>
                <a:lnTo>
                  <a:pt x="116859" y="1841883"/>
                </a:lnTo>
                <a:lnTo>
                  <a:pt x="153167" y="1870423"/>
                </a:lnTo>
                <a:lnTo>
                  <a:pt x="192360" y="1893897"/>
                </a:lnTo>
                <a:lnTo>
                  <a:pt x="233718" y="1911571"/>
                </a:lnTo>
                <a:lnTo>
                  <a:pt x="276518" y="1922713"/>
                </a:lnTo>
                <a:lnTo>
                  <a:pt x="320040" y="1926589"/>
                </a:lnTo>
                <a:lnTo>
                  <a:pt x="5223509" y="1926589"/>
                </a:lnTo>
                <a:lnTo>
                  <a:pt x="5267347" y="1922713"/>
                </a:lnTo>
                <a:lnTo>
                  <a:pt x="5310406" y="1911571"/>
                </a:lnTo>
                <a:lnTo>
                  <a:pt x="5351970" y="1893897"/>
                </a:lnTo>
                <a:lnTo>
                  <a:pt x="5391325" y="1870423"/>
                </a:lnTo>
                <a:lnTo>
                  <a:pt x="5427754" y="1841883"/>
                </a:lnTo>
                <a:lnTo>
                  <a:pt x="5460542" y="1809009"/>
                </a:lnTo>
                <a:lnTo>
                  <a:pt x="5488974" y="1772534"/>
                </a:lnTo>
                <a:lnTo>
                  <a:pt x="5512333" y="1733191"/>
                </a:lnTo>
                <a:lnTo>
                  <a:pt x="5529904" y="1691712"/>
                </a:lnTo>
                <a:lnTo>
                  <a:pt x="5540971" y="1648831"/>
                </a:lnTo>
                <a:lnTo>
                  <a:pt x="5544820" y="1605280"/>
                </a:lnTo>
                <a:lnTo>
                  <a:pt x="5544820" y="321309"/>
                </a:lnTo>
                <a:lnTo>
                  <a:pt x="5540971" y="277472"/>
                </a:lnTo>
                <a:lnTo>
                  <a:pt x="5529904" y="234413"/>
                </a:lnTo>
                <a:lnTo>
                  <a:pt x="5512333" y="192849"/>
                </a:lnTo>
                <a:lnTo>
                  <a:pt x="5488974" y="153494"/>
                </a:lnTo>
                <a:lnTo>
                  <a:pt x="5460542" y="117065"/>
                </a:lnTo>
                <a:lnTo>
                  <a:pt x="5427754" y="84277"/>
                </a:lnTo>
                <a:lnTo>
                  <a:pt x="5391325" y="55845"/>
                </a:lnTo>
                <a:lnTo>
                  <a:pt x="5351970" y="32486"/>
                </a:lnTo>
                <a:lnTo>
                  <a:pt x="5310406" y="14915"/>
                </a:lnTo>
                <a:lnTo>
                  <a:pt x="5267347" y="3848"/>
                </a:lnTo>
                <a:lnTo>
                  <a:pt x="5223509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381750" y="4797700"/>
            <a:ext cx="5544820" cy="1926589"/>
          </a:xfrm>
          <a:custGeom>
            <a:avLst/>
            <a:gdLst/>
            <a:ahLst/>
            <a:cxnLst/>
            <a:rect l="l" t="t" r="r" b="b"/>
            <a:pathLst>
              <a:path w="5544820" h="1926590">
                <a:moveTo>
                  <a:pt x="320040" y="0"/>
                </a:moveTo>
                <a:lnTo>
                  <a:pt x="276518" y="3848"/>
                </a:lnTo>
                <a:lnTo>
                  <a:pt x="233718" y="14915"/>
                </a:lnTo>
                <a:lnTo>
                  <a:pt x="192360" y="32486"/>
                </a:lnTo>
                <a:lnTo>
                  <a:pt x="153167" y="55845"/>
                </a:lnTo>
                <a:lnTo>
                  <a:pt x="116859" y="84277"/>
                </a:lnTo>
                <a:lnTo>
                  <a:pt x="84157" y="117065"/>
                </a:lnTo>
                <a:lnTo>
                  <a:pt x="55784" y="153494"/>
                </a:lnTo>
                <a:lnTo>
                  <a:pt x="32460" y="192849"/>
                </a:lnTo>
                <a:lnTo>
                  <a:pt x="14907" y="234413"/>
                </a:lnTo>
                <a:lnTo>
                  <a:pt x="3847" y="277472"/>
                </a:lnTo>
                <a:lnTo>
                  <a:pt x="0" y="321309"/>
                </a:lnTo>
                <a:lnTo>
                  <a:pt x="0" y="1605280"/>
                </a:lnTo>
                <a:lnTo>
                  <a:pt x="3847" y="1648831"/>
                </a:lnTo>
                <a:lnTo>
                  <a:pt x="14907" y="1691712"/>
                </a:lnTo>
                <a:lnTo>
                  <a:pt x="32460" y="1733191"/>
                </a:lnTo>
                <a:lnTo>
                  <a:pt x="55784" y="1772534"/>
                </a:lnTo>
                <a:lnTo>
                  <a:pt x="84157" y="1809009"/>
                </a:lnTo>
                <a:lnTo>
                  <a:pt x="116859" y="1841883"/>
                </a:lnTo>
                <a:lnTo>
                  <a:pt x="153167" y="1870423"/>
                </a:lnTo>
                <a:lnTo>
                  <a:pt x="192360" y="1893897"/>
                </a:lnTo>
                <a:lnTo>
                  <a:pt x="233718" y="1911571"/>
                </a:lnTo>
                <a:lnTo>
                  <a:pt x="276518" y="1922713"/>
                </a:lnTo>
                <a:lnTo>
                  <a:pt x="320040" y="1926589"/>
                </a:lnTo>
                <a:lnTo>
                  <a:pt x="5223509" y="1926589"/>
                </a:lnTo>
                <a:lnTo>
                  <a:pt x="5267347" y="1922713"/>
                </a:lnTo>
                <a:lnTo>
                  <a:pt x="5310406" y="1911571"/>
                </a:lnTo>
                <a:lnTo>
                  <a:pt x="5351970" y="1893897"/>
                </a:lnTo>
                <a:lnTo>
                  <a:pt x="5391325" y="1870423"/>
                </a:lnTo>
                <a:lnTo>
                  <a:pt x="5427754" y="1841883"/>
                </a:lnTo>
                <a:lnTo>
                  <a:pt x="5460542" y="1809009"/>
                </a:lnTo>
                <a:lnTo>
                  <a:pt x="5488974" y="1772534"/>
                </a:lnTo>
                <a:lnTo>
                  <a:pt x="5512333" y="1733191"/>
                </a:lnTo>
                <a:lnTo>
                  <a:pt x="5529904" y="1691712"/>
                </a:lnTo>
                <a:lnTo>
                  <a:pt x="5540971" y="1648831"/>
                </a:lnTo>
                <a:lnTo>
                  <a:pt x="5544820" y="1605280"/>
                </a:lnTo>
                <a:lnTo>
                  <a:pt x="5544820" y="321309"/>
                </a:lnTo>
                <a:lnTo>
                  <a:pt x="5540971" y="277472"/>
                </a:lnTo>
                <a:lnTo>
                  <a:pt x="5529904" y="234413"/>
                </a:lnTo>
                <a:lnTo>
                  <a:pt x="5512333" y="192849"/>
                </a:lnTo>
                <a:lnTo>
                  <a:pt x="5488974" y="153494"/>
                </a:lnTo>
                <a:lnTo>
                  <a:pt x="5460542" y="117065"/>
                </a:lnTo>
                <a:lnTo>
                  <a:pt x="5427754" y="84277"/>
                </a:lnTo>
                <a:lnTo>
                  <a:pt x="5391325" y="55845"/>
                </a:lnTo>
                <a:lnTo>
                  <a:pt x="5351970" y="32486"/>
                </a:lnTo>
                <a:lnTo>
                  <a:pt x="5310406" y="14915"/>
                </a:lnTo>
                <a:lnTo>
                  <a:pt x="5267347" y="3848"/>
                </a:lnTo>
                <a:lnTo>
                  <a:pt x="5223509" y="0"/>
                </a:lnTo>
                <a:lnTo>
                  <a:pt x="32004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381750" y="47977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1926569" y="67242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6553200" y="4652920"/>
            <a:ext cx="5199380" cy="755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330" indent="-34163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3695" algn="l"/>
                <a:tab pos="354330" algn="l"/>
              </a:tabLst>
            </a:pPr>
            <a:r>
              <a:rPr sz="1600" spc="110" dirty="0">
                <a:latin typeface="Tahoma"/>
                <a:cs typeface="Tahoma"/>
              </a:rPr>
              <a:t>PENYELENGGARAAN </a:t>
            </a:r>
            <a:r>
              <a:rPr sz="1600" spc="75" dirty="0">
                <a:latin typeface="Tahoma"/>
                <a:cs typeface="Tahoma"/>
              </a:rPr>
              <a:t>PELATIHAN</a:t>
            </a:r>
            <a:r>
              <a:rPr sz="1600" spc="-135" dirty="0">
                <a:latin typeface="Tahoma"/>
                <a:cs typeface="Tahoma"/>
              </a:rPr>
              <a:t> </a:t>
            </a:r>
            <a:r>
              <a:rPr sz="1600" spc="35" dirty="0">
                <a:latin typeface="Tahoma"/>
                <a:cs typeface="Tahoma"/>
              </a:rPr>
              <a:t>KERJA;</a:t>
            </a:r>
            <a:endParaRPr sz="1600" dirty="0">
              <a:latin typeface="Tahoma"/>
              <a:cs typeface="Tahoma"/>
            </a:endParaRPr>
          </a:p>
          <a:p>
            <a:pPr marL="354330" marR="5080" indent="-341630">
              <a:lnSpc>
                <a:spcPts val="1910"/>
              </a:lnSpc>
              <a:spcBef>
                <a:spcPts val="70"/>
              </a:spcBef>
              <a:buAutoNum type="arabicPeriod"/>
              <a:tabLst>
                <a:tab pos="353695" algn="l"/>
                <a:tab pos="354330" algn="l"/>
                <a:tab pos="2502535" algn="l"/>
                <a:tab pos="3568065" algn="l"/>
                <a:tab pos="4276090" algn="l"/>
              </a:tabLst>
            </a:pP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00" dirty="0">
                <a:latin typeface="Tahoma"/>
                <a:cs typeface="Tahoma"/>
              </a:rPr>
              <a:t>ELE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0" dirty="0">
                <a:latin typeface="Tahoma"/>
                <a:cs typeface="Tahoma"/>
              </a:rPr>
              <a:t>R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114" dirty="0">
                <a:latin typeface="Tahoma"/>
                <a:cs typeface="Tahoma"/>
              </a:rPr>
              <a:t>U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20" dirty="0">
                <a:latin typeface="Tahoma"/>
                <a:cs typeface="Tahoma"/>
              </a:rPr>
              <a:t>S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-125" dirty="0">
                <a:latin typeface="Tahoma"/>
                <a:cs typeface="Tahoma"/>
              </a:rPr>
              <a:t>I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B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25" dirty="0">
                <a:latin typeface="Tahoma"/>
                <a:cs typeface="Tahoma"/>
              </a:rPr>
              <a:t>; 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553200" y="5383170"/>
            <a:ext cx="5201920" cy="511809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353695" marR="5080" indent="-341630">
              <a:lnSpc>
                <a:spcPts val="1910"/>
              </a:lnSpc>
              <a:spcBef>
                <a:spcPts val="170"/>
              </a:spcBef>
              <a:tabLst>
                <a:tab pos="353695" algn="l"/>
                <a:tab pos="1896110" algn="l"/>
                <a:tab pos="1934210" algn="l"/>
                <a:tab pos="2630805" algn="l"/>
                <a:tab pos="3982720" algn="l"/>
                <a:tab pos="4312920" algn="l"/>
              </a:tabLst>
            </a:pPr>
            <a:r>
              <a:rPr sz="1600" spc="130" dirty="0">
                <a:latin typeface="Tahoma"/>
                <a:cs typeface="Tahoma"/>
              </a:rPr>
              <a:t>3</a:t>
            </a:r>
            <a:r>
              <a:rPr sz="1600" spc="20" dirty="0">
                <a:latin typeface="Tahoma"/>
                <a:cs typeface="Tahoma"/>
              </a:rPr>
              <a:t>.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4" dirty="0">
                <a:latin typeface="Tahoma"/>
                <a:cs typeface="Tahoma"/>
              </a:rPr>
              <a:t>KE</a:t>
            </a:r>
            <a:r>
              <a:rPr sz="1600" spc="130" dirty="0">
                <a:latin typeface="Tahoma"/>
                <a:cs typeface="Tahoma"/>
              </a:rPr>
              <a:t>G</a:t>
            </a:r>
            <a:r>
              <a:rPr sz="1600" spc="-5" dirty="0">
                <a:latin typeface="Tahoma"/>
                <a:cs typeface="Tahoma"/>
              </a:rPr>
              <a:t>IA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20" dirty="0">
                <a:latin typeface="Tahoma"/>
                <a:cs typeface="Tahoma"/>
              </a:rPr>
              <a:t>GEL</a:t>
            </a:r>
            <a:r>
              <a:rPr sz="1600" spc="114" dirty="0">
                <a:latin typeface="Tahoma"/>
                <a:cs typeface="Tahoma"/>
              </a:rPr>
              <a:t>O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5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5" dirty="0">
                <a:latin typeface="Tahoma"/>
                <a:cs typeface="Tahoma"/>
              </a:rPr>
              <a:t>ID</a:t>
            </a:r>
            <a:r>
              <a:rPr sz="1600" spc="-140" dirty="0">
                <a:latin typeface="Tahoma"/>
                <a:cs typeface="Tahoma"/>
              </a:rPr>
              <a:t>I</a:t>
            </a:r>
            <a:r>
              <a:rPr sz="1600" spc="114" dirty="0">
                <a:latin typeface="Tahoma"/>
                <a:cs typeface="Tahoma"/>
              </a:rPr>
              <a:t>K</a:t>
            </a:r>
            <a:r>
              <a:rPr sz="1600" spc="11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125" dirty="0">
                <a:latin typeface="Tahoma"/>
                <a:cs typeface="Tahoma"/>
              </a:rPr>
              <a:t>EB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80" dirty="0">
                <a:latin typeface="Tahoma"/>
                <a:cs typeface="Tahoma"/>
              </a:rPr>
              <a:t>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5" dirty="0">
                <a:latin typeface="Tahoma"/>
                <a:cs typeface="Tahoma"/>
              </a:rPr>
              <a:t>I</a:t>
            </a:r>
            <a:r>
              <a:rPr sz="1600" spc="-10" dirty="0">
                <a:latin typeface="Tahoma"/>
                <a:cs typeface="Tahoma"/>
              </a:rPr>
              <a:t>N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0422259" y="5869580"/>
            <a:ext cx="13328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-25" dirty="0">
                <a:latin typeface="Tahoma"/>
                <a:cs typeface="Tahoma"/>
              </a:rPr>
              <a:t>I</a:t>
            </a:r>
            <a:r>
              <a:rPr sz="1600" spc="-40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40" dirty="0">
                <a:latin typeface="Tahoma"/>
                <a:cs typeface="Tahoma"/>
              </a:rPr>
              <a:t>T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894830" y="5869580"/>
            <a:ext cx="33655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30910" algn="l"/>
                <a:tab pos="1249045" algn="l"/>
                <a:tab pos="2001520" algn="l"/>
                <a:tab pos="2780665" algn="l"/>
              </a:tabLst>
            </a:pPr>
            <a:r>
              <a:rPr sz="1600" spc="110" dirty="0">
                <a:latin typeface="Tahoma"/>
                <a:cs typeface="Tahoma"/>
              </a:rPr>
              <a:t>SE</a:t>
            </a:r>
            <a:r>
              <a:rPr sz="1600" spc="105" dirty="0">
                <a:latin typeface="Tahoma"/>
                <a:cs typeface="Tahoma"/>
              </a:rPr>
              <a:t>SU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125" dirty="0">
                <a:latin typeface="Tahoma"/>
                <a:cs typeface="Tahoma"/>
              </a:rPr>
              <a:t>I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95" dirty="0">
                <a:latin typeface="Tahoma"/>
                <a:cs typeface="Tahoma"/>
              </a:rPr>
              <a:t>E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-20" dirty="0">
                <a:latin typeface="Tahoma"/>
                <a:cs typeface="Tahoma"/>
              </a:rPr>
              <a:t>IL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10" dirty="0">
                <a:latin typeface="Tahoma"/>
                <a:cs typeface="Tahoma"/>
              </a:rPr>
              <a:t>G  </a:t>
            </a:r>
            <a:r>
              <a:rPr sz="1600" spc="125" dirty="0">
                <a:latin typeface="Tahoma"/>
                <a:cs typeface="Tahoma"/>
              </a:rPr>
              <a:t>DALAM		</a:t>
            </a:r>
            <a:r>
              <a:rPr sz="1600" spc="114" dirty="0">
                <a:latin typeface="Tahoma"/>
                <a:cs typeface="Tahoma"/>
              </a:rPr>
              <a:t>MUSYAWARAH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0129491" y="6113420"/>
            <a:ext cx="16256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80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</a:t>
            </a:r>
            <a:r>
              <a:rPr sz="1600" spc="165" dirty="0">
                <a:latin typeface="Tahoma"/>
                <a:cs typeface="Tahoma"/>
              </a:rPr>
              <a:t>M</a:t>
            </a:r>
            <a:r>
              <a:rPr sz="1600" spc="130" dirty="0">
                <a:latin typeface="Tahoma"/>
                <a:cs typeface="Tahoma"/>
              </a:rPr>
              <a:t>BA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14" dirty="0">
                <a:latin typeface="Tahoma"/>
                <a:cs typeface="Tahoma"/>
              </a:rPr>
              <a:t>U</a:t>
            </a:r>
            <a:r>
              <a:rPr sz="1600" spc="105" dirty="0">
                <a:latin typeface="Tahoma"/>
                <a:cs typeface="Tahoma"/>
              </a:rPr>
              <a:t>N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894830" y="6355990"/>
            <a:ext cx="13354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95" dirty="0">
                <a:latin typeface="Tahoma"/>
                <a:cs typeface="Tahoma"/>
              </a:rPr>
              <a:t>KELURAHAN;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8255000" y="4390030"/>
            <a:ext cx="1656080" cy="321310"/>
          </a:xfrm>
          <a:custGeom>
            <a:avLst/>
            <a:gdLst/>
            <a:ahLst/>
            <a:cxnLst/>
            <a:rect l="l" t="t" r="r" b="b"/>
            <a:pathLst>
              <a:path w="1656079" h="321310">
                <a:moveTo>
                  <a:pt x="1656079" y="160020"/>
                </a:moveTo>
                <a:lnTo>
                  <a:pt x="0" y="160020"/>
                </a:lnTo>
                <a:lnTo>
                  <a:pt x="828040" y="321310"/>
                </a:lnTo>
                <a:lnTo>
                  <a:pt x="1656079" y="160020"/>
                </a:lnTo>
                <a:close/>
              </a:path>
              <a:path w="1656079" h="321310">
                <a:moveTo>
                  <a:pt x="1242059" y="0"/>
                </a:moveTo>
                <a:lnTo>
                  <a:pt x="414020" y="0"/>
                </a:lnTo>
                <a:lnTo>
                  <a:pt x="414020" y="160020"/>
                </a:lnTo>
                <a:lnTo>
                  <a:pt x="1242059" y="160020"/>
                </a:lnTo>
                <a:lnTo>
                  <a:pt x="124205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255000" y="4390030"/>
            <a:ext cx="1656080" cy="321310"/>
          </a:xfrm>
          <a:custGeom>
            <a:avLst/>
            <a:gdLst/>
            <a:ahLst/>
            <a:cxnLst/>
            <a:rect l="l" t="t" r="r" b="b"/>
            <a:pathLst>
              <a:path w="1656079" h="321310">
                <a:moveTo>
                  <a:pt x="414020" y="0"/>
                </a:moveTo>
                <a:lnTo>
                  <a:pt x="414020" y="160020"/>
                </a:lnTo>
                <a:lnTo>
                  <a:pt x="0" y="160020"/>
                </a:lnTo>
                <a:lnTo>
                  <a:pt x="828040" y="321310"/>
                </a:lnTo>
                <a:lnTo>
                  <a:pt x="1656079" y="160020"/>
                </a:lnTo>
                <a:lnTo>
                  <a:pt x="1242059" y="160020"/>
                </a:lnTo>
                <a:lnTo>
                  <a:pt x="1242059" y="0"/>
                </a:lnTo>
                <a:lnTo>
                  <a:pt x="41402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255000" y="43900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9911080" y="47113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0" y="98135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094729" y="910"/>
            <a:ext cx="0" cy="6668770"/>
          </a:xfrm>
          <a:custGeom>
            <a:avLst/>
            <a:gdLst/>
            <a:ahLst/>
            <a:cxnLst/>
            <a:rect l="l" t="t" r="r" b="b"/>
            <a:pathLst>
              <a:path h="6668770">
                <a:moveTo>
                  <a:pt x="0" y="0"/>
                </a:moveTo>
                <a:lnTo>
                  <a:pt x="0" y="666877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094729" y="346166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2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800" y="7260"/>
            <a:ext cx="589788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0" spc="225" dirty="0">
                <a:latin typeface="Tahoma"/>
                <a:cs typeface="Tahoma"/>
              </a:rPr>
              <a:t>PEMBERDAYAAN</a:t>
            </a:r>
            <a:r>
              <a:rPr sz="3000" b="0" spc="-15" dirty="0">
                <a:latin typeface="Tahoma"/>
                <a:cs typeface="Tahoma"/>
              </a:rPr>
              <a:t> </a:t>
            </a:r>
            <a:r>
              <a:rPr sz="3000" b="0" spc="204" dirty="0">
                <a:latin typeface="Tahoma"/>
                <a:cs typeface="Tahoma"/>
              </a:rPr>
              <a:t>MASYARAKAT</a:t>
            </a:r>
            <a:endParaRPr sz="30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3000" b="0" spc="15" dirty="0">
                <a:latin typeface="Tahoma"/>
                <a:cs typeface="Tahoma"/>
              </a:rPr>
              <a:t>DI </a:t>
            </a:r>
            <a:r>
              <a:rPr sz="3000" b="0" spc="250" dirty="0">
                <a:latin typeface="Tahoma"/>
                <a:cs typeface="Tahoma"/>
              </a:rPr>
              <a:t>KELURAHAN…</a:t>
            </a:r>
            <a:r>
              <a:rPr sz="3000" b="0" dirty="0">
                <a:latin typeface="Tahoma"/>
                <a:cs typeface="Tahoma"/>
              </a:rPr>
              <a:t> </a:t>
            </a:r>
            <a:r>
              <a:rPr sz="3000" b="0" spc="150" dirty="0">
                <a:latin typeface="Tahoma"/>
                <a:cs typeface="Tahoma"/>
              </a:rPr>
              <a:t>(Lanjutan)</a:t>
            </a:r>
            <a:endParaRPr sz="300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6400" y="1053740"/>
            <a:ext cx="5543550" cy="726440"/>
          </a:xfrm>
          <a:custGeom>
            <a:avLst/>
            <a:gdLst/>
            <a:ahLst/>
            <a:cxnLst/>
            <a:rect l="l" t="t" r="r" b="b"/>
            <a:pathLst>
              <a:path w="5543550" h="726439">
                <a:moveTo>
                  <a:pt x="5422900" y="0"/>
                </a:moveTo>
                <a:lnTo>
                  <a:pt x="120650" y="0"/>
                </a:lnTo>
                <a:lnTo>
                  <a:pt x="76080" y="10279"/>
                </a:lnTo>
                <a:lnTo>
                  <a:pt x="37464" y="37465"/>
                </a:lnTo>
                <a:lnTo>
                  <a:pt x="10279" y="76080"/>
                </a:lnTo>
                <a:lnTo>
                  <a:pt x="0" y="120650"/>
                </a:lnTo>
                <a:lnTo>
                  <a:pt x="0" y="605789"/>
                </a:lnTo>
                <a:lnTo>
                  <a:pt x="10279" y="649823"/>
                </a:lnTo>
                <a:lnTo>
                  <a:pt x="37465" y="688498"/>
                </a:lnTo>
                <a:lnTo>
                  <a:pt x="76080" y="715982"/>
                </a:lnTo>
                <a:lnTo>
                  <a:pt x="120650" y="726439"/>
                </a:lnTo>
                <a:lnTo>
                  <a:pt x="5422900" y="726439"/>
                </a:lnTo>
                <a:lnTo>
                  <a:pt x="5466933" y="715982"/>
                </a:lnTo>
                <a:lnTo>
                  <a:pt x="5505608" y="688498"/>
                </a:lnTo>
                <a:lnTo>
                  <a:pt x="5533092" y="649823"/>
                </a:lnTo>
                <a:lnTo>
                  <a:pt x="5543550" y="605789"/>
                </a:lnTo>
                <a:lnTo>
                  <a:pt x="5543550" y="120650"/>
                </a:lnTo>
                <a:lnTo>
                  <a:pt x="5533092" y="76080"/>
                </a:lnTo>
                <a:lnTo>
                  <a:pt x="5505608" y="37465"/>
                </a:lnTo>
                <a:lnTo>
                  <a:pt x="5466933" y="10279"/>
                </a:lnTo>
                <a:lnTo>
                  <a:pt x="54229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6400" y="1053740"/>
            <a:ext cx="5543550" cy="726440"/>
          </a:xfrm>
          <a:custGeom>
            <a:avLst/>
            <a:gdLst/>
            <a:ahLst/>
            <a:cxnLst/>
            <a:rect l="l" t="t" r="r" b="b"/>
            <a:pathLst>
              <a:path w="5543550" h="726439">
                <a:moveTo>
                  <a:pt x="120650" y="0"/>
                </a:moveTo>
                <a:lnTo>
                  <a:pt x="76080" y="10279"/>
                </a:lnTo>
                <a:lnTo>
                  <a:pt x="37465" y="37464"/>
                </a:lnTo>
                <a:lnTo>
                  <a:pt x="10279" y="76080"/>
                </a:lnTo>
                <a:lnTo>
                  <a:pt x="0" y="120650"/>
                </a:lnTo>
                <a:lnTo>
                  <a:pt x="0" y="605789"/>
                </a:lnTo>
                <a:lnTo>
                  <a:pt x="10279" y="649823"/>
                </a:lnTo>
                <a:lnTo>
                  <a:pt x="37465" y="688498"/>
                </a:lnTo>
                <a:lnTo>
                  <a:pt x="76080" y="715982"/>
                </a:lnTo>
                <a:lnTo>
                  <a:pt x="120650" y="726439"/>
                </a:lnTo>
                <a:lnTo>
                  <a:pt x="5422900" y="726439"/>
                </a:lnTo>
                <a:lnTo>
                  <a:pt x="5466933" y="715982"/>
                </a:lnTo>
                <a:lnTo>
                  <a:pt x="5505608" y="688498"/>
                </a:lnTo>
                <a:lnTo>
                  <a:pt x="5533092" y="649823"/>
                </a:lnTo>
                <a:lnTo>
                  <a:pt x="5543550" y="605789"/>
                </a:lnTo>
                <a:lnTo>
                  <a:pt x="5543550" y="120650"/>
                </a:lnTo>
                <a:lnTo>
                  <a:pt x="5533092" y="76080"/>
                </a:lnTo>
                <a:lnTo>
                  <a:pt x="5505608" y="37465"/>
                </a:lnTo>
                <a:lnTo>
                  <a:pt x="5466933" y="10279"/>
                </a:lnTo>
                <a:lnTo>
                  <a:pt x="5422900" y="0"/>
                </a:lnTo>
                <a:lnTo>
                  <a:pt x="12065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6400" y="10537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49950" y="17801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6400" y="2133600"/>
            <a:ext cx="5543550" cy="1800500"/>
          </a:xfrm>
          <a:custGeom>
            <a:avLst/>
            <a:gdLst/>
            <a:ahLst/>
            <a:cxnLst/>
            <a:rect l="l" t="t" r="r" b="b"/>
            <a:pathLst>
              <a:path w="5543550" h="1562100">
                <a:moveTo>
                  <a:pt x="5283200" y="0"/>
                </a:moveTo>
                <a:lnTo>
                  <a:pt x="260350" y="0"/>
                </a:lnTo>
                <a:lnTo>
                  <a:pt x="216969" y="4663"/>
                </a:lnTo>
                <a:lnTo>
                  <a:pt x="174739" y="17929"/>
                </a:lnTo>
                <a:lnTo>
                  <a:pt x="134714" y="38711"/>
                </a:lnTo>
                <a:lnTo>
                  <a:pt x="97950" y="65921"/>
                </a:lnTo>
                <a:lnTo>
                  <a:pt x="65503" y="98472"/>
                </a:lnTo>
                <a:lnTo>
                  <a:pt x="38429" y="135278"/>
                </a:lnTo>
                <a:lnTo>
                  <a:pt x="17783" y="175251"/>
                </a:lnTo>
                <a:lnTo>
                  <a:pt x="4621" y="217304"/>
                </a:lnTo>
                <a:lnTo>
                  <a:pt x="0" y="260350"/>
                </a:lnTo>
                <a:lnTo>
                  <a:pt x="0" y="1301750"/>
                </a:lnTo>
                <a:lnTo>
                  <a:pt x="4621" y="1345130"/>
                </a:lnTo>
                <a:lnTo>
                  <a:pt x="17783" y="1387360"/>
                </a:lnTo>
                <a:lnTo>
                  <a:pt x="38429" y="1427385"/>
                </a:lnTo>
                <a:lnTo>
                  <a:pt x="65503" y="1464149"/>
                </a:lnTo>
                <a:lnTo>
                  <a:pt x="97950" y="1496596"/>
                </a:lnTo>
                <a:lnTo>
                  <a:pt x="134714" y="1523670"/>
                </a:lnTo>
                <a:lnTo>
                  <a:pt x="174739" y="1544316"/>
                </a:lnTo>
                <a:lnTo>
                  <a:pt x="216969" y="1557478"/>
                </a:lnTo>
                <a:lnTo>
                  <a:pt x="260350" y="1562100"/>
                </a:lnTo>
                <a:lnTo>
                  <a:pt x="5283200" y="1562100"/>
                </a:lnTo>
                <a:lnTo>
                  <a:pt x="5326245" y="1557478"/>
                </a:lnTo>
                <a:lnTo>
                  <a:pt x="5368298" y="1544316"/>
                </a:lnTo>
                <a:lnTo>
                  <a:pt x="5408271" y="1523670"/>
                </a:lnTo>
                <a:lnTo>
                  <a:pt x="5445077" y="1496596"/>
                </a:lnTo>
                <a:lnTo>
                  <a:pt x="5477628" y="1464149"/>
                </a:lnTo>
                <a:lnTo>
                  <a:pt x="5504838" y="1427385"/>
                </a:lnTo>
                <a:lnTo>
                  <a:pt x="5525620" y="1387360"/>
                </a:lnTo>
                <a:lnTo>
                  <a:pt x="5538886" y="1345130"/>
                </a:lnTo>
                <a:lnTo>
                  <a:pt x="5543550" y="1301750"/>
                </a:lnTo>
                <a:lnTo>
                  <a:pt x="5543550" y="260350"/>
                </a:lnTo>
                <a:lnTo>
                  <a:pt x="5538886" y="217304"/>
                </a:lnTo>
                <a:lnTo>
                  <a:pt x="5525620" y="175251"/>
                </a:lnTo>
                <a:lnTo>
                  <a:pt x="5504838" y="135278"/>
                </a:lnTo>
                <a:lnTo>
                  <a:pt x="5477628" y="98472"/>
                </a:lnTo>
                <a:lnTo>
                  <a:pt x="5445077" y="65921"/>
                </a:lnTo>
                <a:lnTo>
                  <a:pt x="5408271" y="38711"/>
                </a:lnTo>
                <a:lnTo>
                  <a:pt x="5368298" y="17929"/>
                </a:lnTo>
                <a:lnTo>
                  <a:pt x="5326245" y="4663"/>
                </a:lnTo>
                <a:lnTo>
                  <a:pt x="5283200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6400" y="2372000"/>
            <a:ext cx="5543550" cy="1562100"/>
          </a:xfrm>
          <a:custGeom>
            <a:avLst/>
            <a:gdLst/>
            <a:ahLst/>
            <a:cxnLst/>
            <a:rect l="l" t="t" r="r" b="b"/>
            <a:pathLst>
              <a:path w="5543550" h="1562100">
                <a:moveTo>
                  <a:pt x="260350" y="0"/>
                </a:moveTo>
                <a:lnTo>
                  <a:pt x="216969" y="4663"/>
                </a:lnTo>
                <a:lnTo>
                  <a:pt x="174739" y="17929"/>
                </a:lnTo>
                <a:lnTo>
                  <a:pt x="134714" y="38711"/>
                </a:lnTo>
                <a:lnTo>
                  <a:pt x="97950" y="65921"/>
                </a:lnTo>
                <a:lnTo>
                  <a:pt x="65503" y="98472"/>
                </a:lnTo>
                <a:lnTo>
                  <a:pt x="38429" y="135278"/>
                </a:lnTo>
                <a:lnTo>
                  <a:pt x="17783" y="175251"/>
                </a:lnTo>
                <a:lnTo>
                  <a:pt x="4621" y="217304"/>
                </a:lnTo>
                <a:lnTo>
                  <a:pt x="0" y="260350"/>
                </a:lnTo>
                <a:lnTo>
                  <a:pt x="0" y="1301750"/>
                </a:lnTo>
                <a:lnTo>
                  <a:pt x="4621" y="1345130"/>
                </a:lnTo>
                <a:lnTo>
                  <a:pt x="17783" y="1387360"/>
                </a:lnTo>
                <a:lnTo>
                  <a:pt x="38429" y="1427385"/>
                </a:lnTo>
                <a:lnTo>
                  <a:pt x="65503" y="1464149"/>
                </a:lnTo>
                <a:lnTo>
                  <a:pt x="97950" y="1496596"/>
                </a:lnTo>
                <a:lnTo>
                  <a:pt x="134714" y="1523670"/>
                </a:lnTo>
                <a:lnTo>
                  <a:pt x="174739" y="1544316"/>
                </a:lnTo>
                <a:lnTo>
                  <a:pt x="216969" y="1557478"/>
                </a:lnTo>
                <a:lnTo>
                  <a:pt x="260350" y="1562100"/>
                </a:lnTo>
                <a:lnTo>
                  <a:pt x="5283200" y="1562100"/>
                </a:lnTo>
                <a:lnTo>
                  <a:pt x="5326245" y="1557478"/>
                </a:lnTo>
                <a:lnTo>
                  <a:pt x="5368298" y="1544316"/>
                </a:lnTo>
                <a:lnTo>
                  <a:pt x="5408271" y="1523670"/>
                </a:lnTo>
                <a:lnTo>
                  <a:pt x="5445077" y="1496596"/>
                </a:lnTo>
                <a:lnTo>
                  <a:pt x="5477628" y="1464149"/>
                </a:lnTo>
                <a:lnTo>
                  <a:pt x="5504838" y="1427385"/>
                </a:lnTo>
                <a:lnTo>
                  <a:pt x="5525620" y="1387360"/>
                </a:lnTo>
                <a:lnTo>
                  <a:pt x="5538886" y="1345130"/>
                </a:lnTo>
                <a:lnTo>
                  <a:pt x="5543550" y="1301750"/>
                </a:lnTo>
                <a:lnTo>
                  <a:pt x="5543550" y="260350"/>
                </a:lnTo>
                <a:lnTo>
                  <a:pt x="5538886" y="217304"/>
                </a:lnTo>
                <a:lnTo>
                  <a:pt x="5525620" y="175251"/>
                </a:lnTo>
                <a:lnTo>
                  <a:pt x="5504838" y="135278"/>
                </a:lnTo>
                <a:lnTo>
                  <a:pt x="5477628" y="98472"/>
                </a:lnTo>
                <a:lnTo>
                  <a:pt x="5445077" y="65921"/>
                </a:lnTo>
                <a:lnTo>
                  <a:pt x="5408271" y="38711"/>
                </a:lnTo>
                <a:lnTo>
                  <a:pt x="5368298" y="17929"/>
                </a:lnTo>
                <a:lnTo>
                  <a:pt x="5326245" y="4663"/>
                </a:lnTo>
                <a:lnTo>
                  <a:pt x="5283200" y="0"/>
                </a:lnTo>
                <a:lnTo>
                  <a:pt x="26035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06400" y="23720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49950" y="39341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8159" y="992780"/>
            <a:ext cx="5316220" cy="1663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344420" algn="l"/>
                <a:tab pos="3387725" algn="l"/>
                <a:tab pos="3997960" algn="l"/>
                <a:tab pos="4484370" algn="l"/>
              </a:tabLst>
            </a:pPr>
            <a:r>
              <a:rPr sz="1800" b="1" spc="55" dirty="0">
                <a:solidFill>
                  <a:srgbClr val="FFFFFF"/>
                </a:solidFill>
                <a:latin typeface="Gill Sans MT"/>
                <a:cs typeface="Gill Sans MT"/>
              </a:rPr>
              <a:t>PE</a:t>
            </a:r>
            <a:r>
              <a:rPr sz="1800" b="1" spc="8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40" dirty="0">
                <a:solidFill>
                  <a:srgbClr val="FFFFFF"/>
                </a:solidFill>
                <a:latin typeface="Gill Sans MT"/>
                <a:cs typeface="Gill Sans MT"/>
              </a:rPr>
              <a:t>O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		</a:t>
            </a:r>
            <a:r>
              <a:rPr sz="1800" b="1" spc="9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20" dirty="0">
                <a:solidFill>
                  <a:srgbClr val="FFFFFF"/>
                </a:solidFill>
                <a:latin typeface="Gill Sans MT"/>
                <a:cs typeface="Gill Sans MT"/>
              </a:rPr>
              <a:t>IA</a:t>
            </a:r>
            <a:r>
              <a:rPr sz="1800" b="1" spc="-45" dirty="0">
                <a:solidFill>
                  <a:srgbClr val="FFFFFF"/>
                </a:solidFill>
                <a:latin typeface="Gill Sans MT"/>
                <a:cs typeface="Gill Sans MT"/>
              </a:rPr>
              <a:t>TA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N  </a:t>
            </a:r>
            <a:r>
              <a:rPr sz="1800" b="1" spc="55" dirty="0">
                <a:solidFill>
                  <a:srgbClr val="FFFFFF"/>
                </a:solidFill>
                <a:latin typeface="Gill Sans MT"/>
                <a:cs typeface="Gill Sans MT"/>
              </a:rPr>
              <a:t>PE</a:t>
            </a:r>
            <a:r>
              <a:rPr sz="1800" b="1" spc="80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19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800" b="1" spc="110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-3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800" b="1" spc="195" dirty="0">
                <a:solidFill>
                  <a:srgbClr val="FFFFFF"/>
                </a:solidFill>
                <a:latin typeface="Gill Sans MT"/>
                <a:cs typeface="Gill Sans MT"/>
              </a:rPr>
              <a:t>S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5" dirty="0">
                <a:solidFill>
                  <a:srgbClr val="FFFFFF"/>
                </a:solidFill>
                <a:latin typeface="Gill Sans MT"/>
                <a:cs typeface="Gill Sans MT"/>
              </a:rPr>
              <a:t>H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19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800" b="1" spc="12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165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800" b="1" spc="110" dirty="0">
                <a:solidFill>
                  <a:srgbClr val="FFFFFF"/>
                </a:solidFill>
                <a:latin typeface="Gill Sans MT"/>
                <a:cs typeface="Gill Sans MT"/>
              </a:rPr>
              <a:t>O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,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9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25" dirty="0">
                <a:solidFill>
                  <a:srgbClr val="FFFFFF"/>
                </a:solidFill>
                <a:latin typeface="Gill Sans MT"/>
                <a:cs typeface="Gill Sans MT"/>
              </a:rPr>
              <a:t>ECI</a:t>
            </a:r>
            <a:r>
              <a:rPr sz="1800" b="1" spc="30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195" dirty="0">
                <a:solidFill>
                  <a:srgbClr val="FFFFFF"/>
                </a:solidFill>
                <a:latin typeface="Gill Sans MT"/>
                <a:cs typeface="Gill Sans MT"/>
              </a:rPr>
              <a:t>,</a:t>
            </a:r>
            <a:endParaRPr sz="18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DAN </a:t>
            </a:r>
            <a:r>
              <a:rPr sz="1800" b="1" spc="40" dirty="0">
                <a:solidFill>
                  <a:srgbClr val="FFFFFF"/>
                </a:solidFill>
                <a:latin typeface="Gill Sans MT"/>
                <a:cs typeface="Gill Sans MT"/>
              </a:rPr>
              <a:t>MENENGAH </a:t>
            </a:r>
            <a:r>
              <a:rPr sz="1800" b="1" spc="195" dirty="0">
                <a:latin typeface="Gill Sans MT"/>
                <a:cs typeface="Gill Sans MT"/>
              </a:rPr>
              <a:t>antara</a:t>
            </a:r>
            <a:r>
              <a:rPr sz="1800" b="1" spc="325" dirty="0">
                <a:latin typeface="Gill Sans MT"/>
                <a:cs typeface="Gill Sans MT"/>
              </a:rPr>
              <a:t> </a:t>
            </a:r>
            <a:r>
              <a:rPr sz="1800" b="1" spc="180" dirty="0">
                <a:latin typeface="Gill Sans MT"/>
                <a:cs typeface="Gill Sans MT"/>
              </a:rPr>
              <a:t>lain</a:t>
            </a:r>
            <a:endParaRPr sz="180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marL="396240" marR="45085" indent="-342900">
              <a:lnSpc>
                <a:spcPct val="100000"/>
              </a:lnSpc>
              <a:tabLst>
                <a:tab pos="395605" algn="l"/>
                <a:tab pos="2911475" algn="l"/>
                <a:tab pos="4489450" algn="l"/>
              </a:tabLst>
            </a:pPr>
            <a:r>
              <a:rPr sz="1600" spc="140" dirty="0">
                <a:latin typeface="Tahoma"/>
                <a:cs typeface="Tahoma"/>
              </a:rPr>
              <a:t>1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00" dirty="0">
                <a:latin typeface="Tahoma"/>
                <a:cs typeface="Tahoma"/>
              </a:rPr>
              <a:t>ELE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R</a:t>
            </a:r>
            <a:r>
              <a:rPr sz="1600" spc="130" dirty="0">
                <a:latin typeface="Tahoma"/>
                <a:cs typeface="Tahoma"/>
              </a:rPr>
              <a:t>AA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-10" dirty="0">
                <a:latin typeface="Tahoma"/>
                <a:cs typeface="Tahoma"/>
              </a:rPr>
              <a:t>IH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05" dirty="0">
                <a:latin typeface="Tahoma"/>
                <a:cs typeface="Tahoma"/>
              </a:rPr>
              <a:t>U</a:t>
            </a:r>
            <a:r>
              <a:rPr sz="1600" spc="110" dirty="0">
                <a:latin typeface="Tahoma"/>
                <a:cs typeface="Tahoma"/>
              </a:rPr>
              <a:t>S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25" dirty="0">
                <a:latin typeface="Tahoma"/>
                <a:cs typeface="Tahoma"/>
              </a:rPr>
              <a:t>; 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8800" y="2676800"/>
            <a:ext cx="5237480" cy="5118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353185" algn="l"/>
                <a:tab pos="1686560" algn="l"/>
                <a:tab pos="2376170" algn="l"/>
                <a:tab pos="3305810" algn="l"/>
                <a:tab pos="3487420" algn="l"/>
                <a:tab pos="4041775" algn="l"/>
              </a:tabLst>
            </a:pPr>
            <a:r>
              <a:rPr sz="1600" spc="140" dirty="0">
                <a:latin typeface="Tahoma"/>
                <a:cs typeface="Tahoma"/>
              </a:rPr>
              <a:t>2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114" dirty="0">
                <a:latin typeface="Tahoma"/>
                <a:cs typeface="Tahoma"/>
              </a:rPr>
              <a:t>KE</a:t>
            </a:r>
            <a:r>
              <a:rPr sz="1600" spc="130" dirty="0">
                <a:latin typeface="Tahoma"/>
                <a:cs typeface="Tahoma"/>
              </a:rPr>
              <a:t>G</a:t>
            </a:r>
            <a:r>
              <a:rPr sz="1600" spc="-5" dirty="0">
                <a:latin typeface="Tahoma"/>
                <a:cs typeface="Tahoma"/>
              </a:rPr>
              <a:t>IA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20" dirty="0">
                <a:latin typeface="Tahoma"/>
                <a:cs typeface="Tahoma"/>
              </a:rPr>
              <a:t>GEL</a:t>
            </a:r>
            <a:r>
              <a:rPr sz="1600" spc="114" dirty="0">
                <a:latin typeface="Tahoma"/>
                <a:cs typeface="Tahoma"/>
              </a:rPr>
              <a:t>O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10" dirty="0">
                <a:latin typeface="Tahoma"/>
                <a:cs typeface="Tahoma"/>
              </a:rPr>
              <a:t>N</a:t>
            </a:r>
            <a:r>
              <a:rPr sz="1600" spc="145" dirty="0">
                <a:latin typeface="Tahoma"/>
                <a:cs typeface="Tahoma"/>
              </a:rPr>
              <a:t>GEM</a:t>
            </a:r>
            <a:r>
              <a:rPr sz="1600" spc="120" dirty="0">
                <a:latin typeface="Tahoma"/>
                <a:cs typeface="Tahoma"/>
              </a:rPr>
              <a:t>B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80" dirty="0">
                <a:latin typeface="Tahoma"/>
                <a:cs typeface="Tahoma"/>
              </a:rPr>
              <a:t>N  </a:t>
            </a:r>
            <a:r>
              <a:rPr sz="1600" spc="125" dirty="0">
                <a:latin typeface="Tahoma"/>
                <a:cs typeface="Tahoma"/>
              </a:rPr>
              <a:t>U</a:t>
            </a:r>
            <a:r>
              <a:rPr sz="1600" spc="90" dirty="0">
                <a:latin typeface="Tahoma"/>
                <a:cs typeface="Tahoma"/>
              </a:rPr>
              <a:t>S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35" dirty="0">
                <a:latin typeface="Tahoma"/>
                <a:cs typeface="Tahoma"/>
              </a:rPr>
              <a:t>MI</a:t>
            </a:r>
            <a:r>
              <a:rPr sz="1600" spc="30" dirty="0">
                <a:latin typeface="Tahoma"/>
                <a:cs typeface="Tahoma"/>
              </a:rPr>
              <a:t>K</a:t>
            </a:r>
            <a:r>
              <a:rPr sz="1600" spc="100" dirty="0">
                <a:latin typeface="Tahoma"/>
                <a:cs typeface="Tahoma"/>
              </a:rPr>
              <a:t>RO</a:t>
            </a:r>
            <a:r>
              <a:rPr sz="1600" spc="45" dirty="0">
                <a:latin typeface="Tahoma"/>
                <a:cs typeface="Tahoma"/>
              </a:rPr>
              <a:t>,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125" dirty="0">
                <a:latin typeface="Tahoma"/>
                <a:cs typeface="Tahoma"/>
              </a:rPr>
              <a:t>EC</a:t>
            </a:r>
            <a:r>
              <a:rPr sz="1600" spc="-20" dirty="0">
                <a:latin typeface="Tahoma"/>
                <a:cs typeface="Tahoma"/>
              </a:rPr>
              <a:t>IL</a:t>
            </a:r>
            <a:r>
              <a:rPr sz="1600" spc="20" dirty="0">
                <a:latin typeface="Tahoma"/>
                <a:cs typeface="Tahoma"/>
              </a:rPr>
              <a:t>,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40" dirty="0">
                <a:latin typeface="Tahoma"/>
                <a:cs typeface="Tahoma"/>
              </a:rPr>
              <a:t>D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20" dirty="0">
                <a:latin typeface="Tahoma"/>
                <a:cs typeface="Tahoma"/>
              </a:rPr>
              <a:t>MEN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0" dirty="0">
                <a:latin typeface="Tahoma"/>
                <a:cs typeface="Tahoma"/>
              </a:rPr>
              <a:t>H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1700" y="3163210"/>
            <a:ext cx="48939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93165" algn="l"/>
                <a:tab pos="2227580" algn="l"/>
                <a:tab pos="3412490" algn="l"/>
                <a:tab pos="4309110" algn="l"/>
              </a:tabLst>
            </a:pP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-5" dirty="0">
                <a:latin typeface="Tahoma"/>
                <a:cs typeface="Tahoma"/>
              </a:rPr>
              <a:t>I</a:t>
            </a:r>
            <a:r>
              <a:rPr sz="1600" spc="-10" dirty="0">
                <a:latin typeface="Tahoma"/>
                <a:cs typeface="Tahoma"/>
              </a:rPr>
              <a:t>N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45" dirty="0">
                <a:latin typeface="Tahoma"/>
                <a:cs typeface="Tahoma"/>
              </a:rPr>
              <a:t>Y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00" dirty="0">
                <a:latin typeface="Tahoma"/>
                <a:cs typeface="Tahoma"/>
              </a:rPr>
              <a:t>S</a:t>
            </a:r>
            <a:r>
              <a:rPr sz="1600" spc="110" dirty="0">
                <a:latin typeface="Tahoma"/>
                <a:cs typeface="Tahoma"/>
              </a:rPr>
              <a:t>E</a:t>
            </a:r>
            <a:r>
              <a:rPr sz="1600" spc="105" dirty="0">
                <a:latin typeface="Tahoma"/>
                <a:cs typeface="Tahoma"/>
              </a:rPr>
              <a:t>SU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-125" dirty="0">
                <a:latin typeface="Tahoma"/>
                <a:cs typeface="Tahoma"/>
              </a:rPr>
              <a:t>I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30" dirty="0">
                <a:latin typeface="Tahoma"/>
                <a:cs typeface="Tahoma"/>
              </a:rPr>
              <a:t>D</a:t>
            </a:r>
            <a:r>
              <a:rPr sz="1600" spc="105" dirty="0">
                <a:latin typeface="Tahoma"/>
                <a:cs typeface="Tahoma"/>
              </a:rPr>
              <a:t>E</a:t>
            </a:r>
            <a:r>
              <a:rPr sz="1600" spc="120" dirty="0">
                <a:latin typeface="Tahoma"/>
                <a:cs typeface="Tahoma"/>
              </a:rPr>
              <a:t>N</a:t>
            </a:r>
            <a:r>
              <a:rPr sz="1600" spc="155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114" dirty="0">
                <a:latin typeface="Tahoma"/>
                <a:cs typeface="Tahoma"/>
              </a:rPr>
              <a:t>H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00" dirty="0">
                <a:latin typeface="Tahoma"/>
                <a:cs typeface="Tahoma"/>
              </a:rPr>
              <a:t>S</a:t>
            </a:r>
            <a:r>
              <a:rPr sz="1600" spc="-20" dirty="0">
                <a:latin typeface="Tahoma"/>
                <a:cs typeface="Tahoma"/>
              </a:rPr>
              <a:t>IL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55" dirty="0">
                <a:latin typeface="Tahoma"/>
                <a:cs typeface="Tahoma"/>
              </a:rPr>
              <a:t>Y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70" dirty="0">
                <a:latin typeface="Tahoma"/>
                <a:cs typeface="Tahoma"/>
              </a:rPr>
              <a:t>G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01700" y="3407050"/>
            <a:ext cx="489458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97710" algn="l"/>
                <a:tab pos="3396615" algn="l"/>
              </a:tabLst>
            </a:pPr>
            <a:r>
              <a:rPr sz="1600" spc="80" dirty="0">
                <a:latin typeface="Tahoma"/>
                <a:cs typeface="Tahoma"/>
              </a:rPr>
              <a:t>DIPUTUSKAN	</a:t>
            </a:r>
            <a:r>
              <a:rPr sz="1600" spc="125" dirty="0">
                <a:latin typeface="Tahoma"/>
                <a:cs typeface="Tahoma"/>
              </a:rPr>
              <a:t>DALAM	</a:t>
            </a:r>
            <a:r>
              <a:rPr sz="1600" spc="114" dirty="0">
                <a:latin typeface="Tahoma"/>
                <a:cs typeface="Tahoma"/>
              </a:rPr>
              <a:t>MUSYAWARAH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1700" y="3649620"/>
            <a:ext cx="299466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20" dirty="0">
                <a:latin typeface="Tahoma"/>
                <a:cs typeface="Tahoma"/>
              </a:rPr>
              <a:t>PEMBANGUNAN</a:t>
            </a:r>
            <a:r>
              <a:rPr sz="1600" spc="-15" dirty="0">
                <a:latin typeface="Tahoma"/>
                <a:cs typeface="Tahoma"/>
              </a:rPr>
              <a:t> </a:t>
            </a:r>
            <a:r>
              <a:rPr sz="1600" spc="100" dirty="0">
                <a:latin typeface="Tahoma"/>
                <a:cs typeface="Tahoma"/>
              </a:rPr>
              <a:t>KELURAHAN.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277110" y="1780180"/>
            <a:ext cx="1656080" cy="504190"/>
          </a:xfrm>
          <a:custGeom>
            <a:avLst/>
            <a:gdLst/>
            <a:ahLst/>
            <a:cxnLst/>
            <a:rect l="l" t="t" r="r" b="b"/>
            <a:pathLst>
              <a:path w="1656079" h="504189">
                <a:moveTo>
                  <a:pt x="1656079" y="251460"/>
                </a:moveTo>
                <a:lnTo>
                  <a:pt x="0" y="251460"/>
                </a:lnTo>
                <a:lnTo>
                  <a:pt x="828039" y="504189"/>
                </a:lnTo>
                <a:lnTo>
                  <a:pt x="1656079" y="251460"/>
                </a:lnTo>
                <a:close/>
              </a:path>
              <a:path w="1656079" h="504189">
                <a:moveTo>
                  <a:pt x="1242060" y="0"/>
                </a:moveTo>
                <a:lnTo>
                  <a:pt x="414019" y="0"/>
                </a:lnTo>
                <a:lnTo>
                  <a:pt x="414019" y="251460"/>
                </a:lnTo>
                <a:lnTo>
                  <a:pt x="1242060" y="251460"/>
                </a:lnTo>
                <a:lnTo>
                  <a:pt x="1242060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77110" y="1780180"/>
            <a:ext cx="1656080" cy="504190"/>
          </a:xfrm>
          <a:custGeom>
            <a:avLst/>
            <a:gdLst/>
            <a:ahLst/>
            <a:cxnLst/>
            <a:rect l="l" t="t" r="r" b="b"/>
            <a:pathLst>
              <a:path w="1656079" h="504189">
                <a:moveTo>
                  <a:pt x="414019" y="0"/>
                </a:moveTo>
                <a:lnTo>
                  <a:pt x="414019" y="251460"/>
                </a:lnTo>
                <a:lnTo>
                  <a:pt x="0" y="251460"/>
                </a:lnTo>
                <a:lnTo>
                  <a:pt x="828039" y="504189"/>
                </a:lnTo>
                <a:lnTo>
                  <a:pt x="1656079" y="251460"/>
                </a:lnTo>
                <a:lnTo>
                  <a:pt x="1242060" y="251460"/>
                </a:lnTo>
                <a:lnTo>
                  <a:pt x="1242060" y="0"/>
                </a:lnTo>
                <a:lnTo>
                  <a:pt x="41401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277110" y="17801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33190" y="2284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381750" y="116480"/>
            <a:ext cx="5544820" cy="721360"/>
          </a:xfrm>
          <a:custGeom>
            <a:avLst/>
            <a:gdLst/>
            <a:ahLst/>
            <a:cxnLst/>
            <a:rect l="l" t="t" r="r" b="b"/>
            <a:pathLst>
              <a:path w="5544820" h="721360">
                <a:moveTo>
                  <a:pt x="5425440" y="0"/>
                </a:moveTo>
                <a:lnTo>
                  <a:pt x="119379" y="0"/>
                </a:lnTo>
                <a:lnTo>
                  <a:pt x="75545" y="10279"/>
                </a:lnTo>
                <a:lnTo>
                  <a:pt x="37306" y="37465"/>
                </a:lnTo>
                <a:lnTo>
                  <a:pt x="10259" y="76080"/>
                </a:lnTo>
                <a:lnTo>
                  <a:pt x="0" y="120650"/>
                </a:lnTo>
                <a:lnTo>
                  <a:pt x="0" y="600709"/>
                </a:lnTo>
                <a:lnTo>
                  <a:pt x="10259" y="645279"/>
                </a:lnTo>
                <a:lnTo>
                  <a:pt x="37306" y="683894"/>
                </a:lnTo>
                <a:lnTo>
                  <a:pt x="75545" y="711080"/>
                </a:lnTo>
                <a:lnTo>
                  <a:pt x="119379" y="721359"/>
                </a:lnTo>
                <a:lnTo>
                  <a:pt x="5425440" y="721359"/>
                </a:lnTo>
                <a:lnTo>
                  <a:pt x="5469274" y="711080"/>
                </a:lnTo>
                <a:lnTo>
                  <a:pt x="5507513" y="683894"/>
                </a:lnTo>
                <a:lnTo>
                  <a:pt x="5534560" y="645279"/>
                </a:lnTo>
                <a:lnTo>
                  <a:pt x="5544820" y="600709"/>
                </a:lnTo>
                <a:lnTo>
                  <a:pt x="5544820" y="120650"/>
                </a:lnTo>
                <a:lnTo>
                  <a:pt x="5534560" y="76080"/>
                </a:lnTo>
                <a:lnTo>
                  <a:pt x="5507513" y="37465"/>
                </a:lnTo>
                <a:lnTo>
                  <a:pt x="5469274" y="10279"/>
                </a:lnTo>
                <a:lnTo>
                  <a:pt x="542544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381750" y="116480"/>
            <a:ext cx="5544820" cy="721360"/>
          </a:xfrm>
          <a:custGeom>
            <a:avLst/>
            <a:gdLst/>
            <a:ahLst/>
            <a:cxnLst/>
            <a:rect l="l" t="t" r="r" b="b"/>
            <a:pathLst>
              <a:path w="5544820" h="721360">
                <a:moveTo>
                  <a:pt x="119379" y="0"/>
                </a:moveTo>
                <a:lnTo>
                  <a:pt x="75545" y="10279"/>
                </a:lnTo>
                <a:lnTo>
                  <a:pt x="37306" y="37465"/>
                </a:lnTo>
                <a:lnTo>
                  <a:pt x="10259" y="76080"/>
                </a:lnTo>
                <a:lnTo>
                  <a:pt x="0" y="120650"/>
                </a:lnTo>
                <a:lnTo>
                  <a:pt x="0" y="600709"/>
                </a:lnTo>
                <a:lnTo>
                  <a:pt x="10259" y="645279"/>
                </a:lnTo>
                <a:lnTo>
                  <a:pt x="37306" y="683894"/>
                </a:lnTo>
                <a:lnTo>
                  <a:pt x="75545" y="711080"/>
                </a:lnTo>
                <a:lnTo>
                  <a:pt x="119379" y="721359"/>
                </a:lnTo>
                <a:lnTo>
                  <a:pt x="5425440" y="721359"/>
                </a:lnTo>
                <a:lnTo>
                  <a:pt x="5469274" y="711080"/>
                </a:lnTo>
                <a:lnTo>
                  <a:pt x="5507513" y="683894"/>
                </a:lnTo>
                <a:lnTo>
                  <a:pt x="5534560" y="645279"/>
                </a:lnTo>
                <a:lnTo>
                  <a:pt x="5544820" y="600709"/>
                </a:lnTo>
                <a:lnTo>
                  <a:pt x="5544820" y="120650"/>
                </a:lnTo>
                <a:lnTo>
                  <a:pt x="5534560" y="76080"/>
                </a:lnTo>
                <a:lnTo>
                  <a:pt x="5507513" y="37465"/>
                </a:lnTo>
                <a:lnTo>
                  <a:pt x="5469274" y="10279"/>
                </a:lnTo>
                <a:lnTo>
                  <a:pt x="5425440" y="0"/>
                </a:lnTo>
                <a:lnTo>
                  <a:pt x="119379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381750" y="1164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1926569" y="8378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493509" y="98700"/>
            <a:ext cx="1701164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114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LO</a:t>
            </a:r>
            <a:r>
              <a:rPr sz="1600" b="1" spc="-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AAN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30593" y="98700"/>
            <a:ext cx="33820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31925" algn="l"/>
              </a:tabLst>
            </a:pPr>
            <a:r>
              <a:rPr sz="1600" b="1" spc="75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600" b="1" spc="55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600" b="1" spc="-65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6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600" b="1" spc="80" dirty="0">
                <a:solidFill>
                  <a:srgbClr val="FFFFFF"/>
                </a:solidFill>
                <a:latin typeface="Gill Sans MT"/>
                <a:cs typeface="Gill Sans MT"/>
              </a:rPr>
              <a:t>KE</a:t>
            </a:r>
            <a:r>
              <a:rPr sz="1600" b="1" spc="-65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600" b="1" spc="-65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140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600" b="1" spc="17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600" b="1" spc="170" dirty="0">
                <a:solidFill>
                  <a:srgbClr val="FFFFFF"/>
                </a:solidFill>
                <a:latin typeface="Gill Sans MT"/>
                <a:cs typeface="Gill Sans MT"/>
              </a:rPr>
              <a:t>,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493509" y="342540"/>
            <a:ext cx="532003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87830" algn="l"/>
                <a:tab pos="2750185" algn="l"/>
                <a:tab pos="3496945" algn="l"/>
              </a:tabLst>
            </a:pPr>
            <a:r>
              <a:rPr sz="1600" b="1" spc="75" dirty="0">
                <a:solidFill>
                  <a:srgbClr val="FFFFFF"/>
                </a:solidFill>
                <a:latin typeface="Gill Sans MT"/>
                <a:cs typeface="Gill Sans MT"/>
              </a:rPr>
              <a:t>KE</a:t>
            </a:r>
            <a:r>
              <a:rPr sz="1600" b="1" spc="-65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140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600" b="1" spc="-65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600" b="1" spc="55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600" b="1" spc="90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6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600" b="1" spc="-3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600" b="1" spc="17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600" b="1" spc="-30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600" b="1" spc="170" dirty="0">
                <a:solidFill>
                  <a:srgbClr val="FFFFFF"/>
                </a:solidFill>
                <a:latin typeface="Gill Sans MT"/>
                <a:cs typeface="Gill Sans MT"/>
              </a:rPr>
              <a:t>M,</a:t>
            </a:r>
            <a:r>
              <a:rPr sz="16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600" b="1" spc="35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16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600" b="1" spc="114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600" b="1" spc="7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600" b="1" spc="140" dirty="0">
                <a:solidFill>
                  <a:srgbClr val="FFFFFF"/>
                </a:solidFill>
                <a:latin typeface="Gill Sans MT"/>
                <a:cs typeface="Gill Sans MT"/>
              </a:rPr>
              <a:t>R</a:t>
            </a:r>
            <a:r>
              <a:rPr sz="1600" b="1" spc="5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600" b="1" spc="10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D</a:t>
            </a:r>
            <a:r>
              <a:rPr sz="1600" b="1" dirty="0">
                <a:solidFill>
                  <a:srgbClr val="FFFFFF"/>
                </a:solidFill>
                <a:latin typeface="Gill Sans MT"/>
                <a:cs typeface="Gill Sans MT"/>
              </a:rPr>
              <a:t>U</a:t>
            </a:r>
            <a:r>
              <a:rPr sz="1600" b="1" spc="-2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600" b="1" spc="-15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endParaRPr sz="16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600" b="1" spc="45" dirty="0">
                <a:solidFill>
                  <a:srgbClr val="FFFFFF"/>
                </a:solidFill>
                <a:latin typeface="Gill Sans MT"/>
                <a:cs typeface="Gill Sans MT"/>
              </a:rPr>
              <a:t>MASYARAKAT </a:t>
            </a:r>
            <a:r>
              <a:rPr sz="1600" b="1" spc="175" dirty="0">
                <a:latin typeface="Gill Sans MT"/>
                <a:cs typeface="Gill Sans MT"/>
              </a:rPr>
              <a:t>antara </a:t>
            </a:r>
            <a:r>
              <a:rPr sz="1600" b="1" spc="165" dirty="0">
                <a:latin typeface="Gill Sans MT"/>
                <a:cs typeface="Gill Sans MT"/>
              </a:rPr>
              <a:t>lain</a:t>
            </a:r>
            <a:r>
              <a:rPr sz="1600" b="1" spc="95" dirty="0">
                <a:latin typeface="Gill Sans MT"/>
                <a:cs typeface="Gill Sans MT"/>
              </a:rPr>
              <a:t> </a:t>
            </a:r>
            <a:r>
              <a:rPr sz="1600" b="1" spc="204" dirty="0">
                <a:latin typeface="Gill Sans MT"/>
                <a:cs typeface="Gill Sans MT"/>
              </a:rPr>
              <a:t>:</a:t>
            </a:r>
            <a:endParaRPr sz="1600">
              <a:latin typeface="Gill Sans MT"/>
              <a:cs typeface="Gill Sans M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381750" y="1263290"/>
            <a:ext cx="5544820" cy="2016760"/>
          </a:xfrm>
          <a:custGeom>
            <a:avLst/>
            <a:gdLst/>
            <a:ahLst/>
            <a:cxnLst/>
            <a:rect l="l" t="t" r="r" b="b"/>
            <a:pathLst>
              <a:path w="5544820" h="2016760">
                <a:moveTo>
                  <a:pt x="5208270" y="0"/>
                </a:moveTo>
                <a:lnTo>
                  <a:pt x="335279" y="0"/>
                </a:lnTo>
                <a:lnTo>
                  <a:pt x="289685" y="4030"/>
                </a:lnTo>
                <a:lnTo>
                  <a:pt x="244847" y="15617"/>
                </a:lnTo>
                <a:lnTo>
                  <a:pt x="201520" y="34006"/>
                </a:lnTo>
                <a:lnTo>
                  <a:pt x="160460" y="58440"/>
                </a:lnTo>
                <a:lnTo>
                  <a:pt x="122423" y="88165"/>
                </a:lnTo>
                <a:lnTo>
                  <a:pt x="88165" y="122423"/>
                </a:lnTo>
                <a:lnTo>
                  <a:pt x="58440" y="160460"/>
                </a:lnTo>
                <a:lnTo>
                  <a:pt x="34006" y="201520"/>
                </a:lnTo>
                <a:lnTo>
                  <a:pt x="15617" y="244847"/>
                </a:lnTo>
                <a:lnTo>
                  <a:pt x="4030" y="289685"/>
                </a:lnTo>
                <a:lnTo>
                  <a:pt x="0" y="335279"/>
                </a:lnTo>
                <a:lnTo>
                  <a:pt x="0" y="1680210"/>
                </a:lnTo>
                <a:lnTo>
                  <a:pt x="4030" y="1725833"/>
                </a:lnTo>
                <a:lnTo>
                  <a:pt x="15617" y="1770753"/>
                </a:lnTo>
                <a:lnTo>
                  <a:pt x="34006" y="1814201"/>
                </a:lnTo>
                <a:lnTo>
                  <a:pt x="58440" y="1855410"/>
                </a:lnTo>
                <a:lnTo>
                  <a:pt x="88165" y="1893614"/>
                </a:lnTo>
                <a:lnTo>
                  <a:pt x="122423" y="1928046"/>
                </a:lnTo>
                <a:lnTo>
                  <a:pt x="160460" y="1957937"/>
                </a:lnTo>
                <a:lnTo>
                  <a:pt x="201520" y="1982521"/>
                </a:lnTo>
                <a:lnTo>
                  <a:pt x="244847" y="2001031"/>
                </a:lnTo>
                <a:lnTo>
                  <a:pt x="289685" y="2012700"/>
                </a:lnTo>
                <a:lnTo>
                  <a:pt x="335279" y="2016760"/>
                </a:lnTo>
                <a:lnTo>
                  <a:pt x="5208270" y="2016760"/>
                </a:lnTo>
                <a:lnTo>
                  <a:pt x="5254179" y="2012700"/>
                </a:lnTo>
                <a:lnTo>
                  <a:pt x="5299276" y="2001031"/>
                </a:lnTo>
                <a:lnTo>
                  <a:pt x="5342810" y="1982521"/>
                </a:lnTo>
                <a:lnTo>
                  <a:pt x="5384031" y="1957937"/>
                </a:lnTo>
                <a:lnTo>
                  <a:pt x="5422190" y="1928046"/>
                </a:lnTo>
                <a:lnTo>
                  <a:pt x="5456535" y="1893614"/>
                </a:lnTo>
                <a:lnTo>
                  <a:pt x="5486317" y="1855410"/>
                </a:lnTo>
                <a:lnTo>
                  <a:pt x="5510787" y="1814201"/>
                </a:lnTo>
                <a:lnTo>
                  <a:pt x="5529194" y="1770753"/>
                </a:lnTo>
                <a:lnTo>
                  <a:pt x="5540788" y="1725833"/>
                </a:lnTo>
                <a:lnTo>
                  <a:pt x="5544820" y="1680210"/>
                </a:lnTo>
                <a:lnTo>
                  <a:pt x="5544820" y="335279"/>
                </a:lnTo>
                <a:lnTo>
                  <a:pt x="5540788" y="289685"/>
                </a:lnTo>
                <a:lnTo>
                  <a:pt x="5529194" y="244847"/>
                </a:lnTo>
                <a:lnTo>
                  <a:pt x="5510787" y="201520"/>
                </a:lnTo>
                <a:lnTo>
                  <a:pt x="5486317" y="160460"/>
                </a:lnTo>
                <a:lnTo>
                  <a:pt x="5456535" y="122423"/>
                </a:lnTo>
                <a:lnTo>
                  <a:pt x="5422190" y="88165"/>
                </a:lnTo>
                <a:lnTo>
                  <a:pt x="5384031" y="58440"/>
                </a:lnTo>
                <a:lnTo>
                  <a:pt x="5342810" y="34006"/>
                </a:lnTo>
                <a:lnTo>
                  <a:pt x="5299276" y="15617"/>
                </a:lnTo>
                <a:lnTo>
                  <a:pt x="5254179" y="4030"/>
                </a:lnTo>
                <a:lnTo>
                  <a:pt x="5208270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81750" y="1263290"/>
            <a:ext cx="5544820" cy="2016760"/>
          </a:xfrm>
          <a:custGeom>
            <a:avLst/>
            <a:gdLst/>
            <a:ahLst/>
            <a:cxnLst/>
            <a:rect l="l" t="t" r="r" b="b"/>
            <a:pathLst>
              <a:path w="5544820" h="2016760">
                <a:moveTo>
                  <a:pt x="335279" y="0"/>
                </a:moveTo>
                <a:lnTo>
                  <a:pt x="289685" y="4030"/>
                </a:lnTo>
                <a:lnTo>
                  <a:pt x="244847" y="15617"/>
                </a:lnTo>
                <a:lnTo>
                  <a:pt x="201520" y="34006"/>
                </a:lnTo>
                <a:lnTo>
                  <a:pt x="160460" y="58440"/>
                </a:lnTo>
                <a:lnTo>
                  <a:pt x="122423" y="88165"/>
                </a:lnTo>
                <a:lnTo>
                  <a:pt x="88165" y="122423"/>
                </a:lnTo>
                <a:lnTo>
                  <a:pt x="58440" y="160460"/>
                </a:lnTo>
                <a:lnTo>
                  <a:pt x="34006" y="201520"/>
                </a:lnTo>
                <a:lnTo>
                  <a:pt x="15617" y="244847"/>
                </a:lnTo>
                <a:lnTo>
                  <a:pt x="4030" y="289685"/>
                </a:lnTo>
                <a:lnTo>
                  <a:pt x="0" y="335279"/>
                </a:lnTo>
                <a:lnTo>
                  <a:pt x="0" y="1680210"/>
                </a:lnTo>
                <a:lnTo>
                  <a:pt x="4030" y="1725833"/>
                </a:lnTo>
                <a:lnTo>
                  <a:pt x="15617" y="1770753"/>
                </a:lnTo>
                <a:lnTo>
                  <a:pt x="34006" y="1814201"/>
                </a:lnTo>
                <a:lnTo>
                  <a:pt x="58440" y="1855410"/>
                </a:lnTo>
                <a:lnTo>
                  <a:pt x="88165" y="1893614"/>
                </a:lnTo>
                <a:lnTo>
                  <a:pt x="122423" y="1928046"/>
                </a:lnTo>
                <a:lnTo>
                  <a:pt x="160460" y="1957937"/>
                </a:lnTo>
                <a:lnTo>
                  <a:pt x="201520" y="1982521"/>
                </a:lnTo>
                <a:lnTo>
                  <a:pt x="244847" y="2001031"/>
                </a:lnTo>
                <a:lnTo>
                  <a:pt x="289685" y="2012700"/>
                </a:lnTo>
                <a:lnTo>
                  <a:pt x="335279" y="2016760"/>
                </a:lnTo>
                <a:lnTo>
                  <a:pt x="5208270" y="2016760"/>
                </a:lnTo>
                <a:lnTo>
                  <a:pt x="5254179" y="2012700"/>
                </a:lnTo>
                <a:lnTo>
                  <a:pt x="5299276" y="2001031"/>
                </a:lnTo>
                <a:lnTo>
                  <a:pt x="5342810" y="1982521"/>
                </a:lnTo>
                <a:lnTo>
                  <a:pt x="5384031" y="1957937"/>
                </a:lnTo>
                <a:lnTo>
                  <a:pt x="5422190" y="1928046"/>
                </a:lnTo>
                <a:lnTo>
                  <a:pt x="5456535" y="1893614"/>
                </a:lnTo>
                <a:lnTo>
                  <a:pt x="5486317" y="1855410"/>
                </a:lnTo>
                <a:lnTo>
                  <a:pt x="5510787" y="1814201"/>
                </a:lnTo>
                <a:lnTo>
                  <a:pt x="5529194" y="1770753"/>
                </a:lnTo>
                <a:lnTo>
                  <a:pt x="5540788" y="1725833"/>
                </a:lnTo>
                <a:lnTo>
                  <a:pt x="5544820" y="1680210"/>
                </a:lnTo>
                <a:lnTo>
                  <a:pt x="5544820" y="335279"/>
                </a:lnTo>
                <a:lnTo>
                  <a:pt x="5540788" y="289685"/>
                </a:lnTo>
                <a:lnTo>
                  <a:pt x="5529194" y="244847"/>
                </a:lnTo>
                <a:lnTo>
                  <a:pt x="5510787" y="201520"/>
                </a:lnTo>
                <a:lnTo>
                  <a:pt x="5486317" y="160460"/>
                </a:lnTo>
                <a:lnTo>
                  <a:pt x="5456535" y="122423"/>
                </a:lnTo>
                <a:lnTo>
                  <a:pt x="5422190" y="88165"/>
                </a:lnTo>
                <a:lnTo>
                  <a:pt x="5384031" y="58440"/>
                </a:lnTo>
                <a:lnTo>
                  <a:pt x="5342810" y="34006"/>
                </a:lnTo>
                <a:lnTo>
                  <a:pt x="5299276" y="15617"/>
                </a:lnTo>
                <a:lnTo>
                  <a:pt x="5254179" y="4030"/>
                </a:lnTo>
                <a:lnTo>
                  <a:pt x="5208270" y="0"/>
                </a:lnTo>
                <a:lnTo>
                  <a:pt x="335279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81750" y="12632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926569" y="32800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557009" y="1193440"/>
            <a:ext cx="5187950" cy="450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3581400" algn="l"/>
                <a:tab pos="4158615" algn="l"/>
              </a:tabLst>
            </a:pPr>
            <a:r>
              <a:rPr sz="1400" spc="90" dirty="0">
                <a:latin typeface="Tahoma"/>
                <a:cs typeface="Tahoma"/>
              </a:rPr>
              <a:t>1</a:t>
            </a:r>
            <a:r>
              <a:rPr sz="1400" spc="50" dirty="0">
                <a:latin typeface="Tahoma"/>
                <a:cs typeface="Tahoma"/>
              </a:rPr>
              <a:t>.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70" dirty="0">
                <a:latin typeface="Tahoma"/>
                <a:cs typeface="Tahoma"/>
              </a:rPr>
              <a:t>P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160" dirty="0">
                <a:latin typeface="Tahoma"/>
                <a:cs typeface="Tahoma"/>
              </a:rPr>
              <a:t>G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DA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-5" dirty="0">
                <a:latin typeface="Tahoma"/>
                <a:cs typeface="Tahoma"/>
              </a:rPr>
              <a:t>/</a:t>
            </a:r>
            <a:r>
              <a:rPr sz="1400" spc="5" dirty="0">
                <a:latin typeface="Tahoma"/>
                <a:cs typeface="Tahoma"/>
              </a:rPr>
              <a:t>P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35" dirty="0">
                <a:latin typeface="Tahoma"/>
                <a:cs typeface="Tahoma"/>
              </a:rPr>
              <a:t>Y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85" dirty="0">
                <a:latin typeface="Tahoma"/>
                <a:cs typeface="Tahoma"/>
              </a:rPr>
              <a:t>L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50" dirty="0">
                <a:latin typeface="Tahoma"/>
                <a:cs typeface="Tahoma"/>
              </a:rPr>
              <a:t>GG</a:t>
            </a:r>
            <a:r>
              <a:rPr sz="1400" spc="125" dirty="0">
                <a:latin typeface="Tahoma"/>
                <a:cs typeface="Tahoma"/>
              </a:rPr>
              <a:t>A</a:t>
            </a:r>
            <a:r>
              <a:rPr sz="1400" spc="85" dirty="0">
                <a:latin typeface="Tahoma"/>
                <a:cs typeface="Tahoma"/>
              </a:rPr>
              <a:t>R</a:t>
            </a:r>
            <a:r>
              <a:rPr sz="1400" spc="125" dirty="0">
                <a:latin typeface="Tahoma"/>
                <a:cs typeface="Tahoma"/>
              </a:rPr>
              <a:t>A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70" dirty="0">
                <a:latin typeface="Tahoma"/>
                <a:cs typeface="Tahoma"/>
              </a:rPr>
              <a:t>P</a:t>
            </a:r>
            <a:r>
              <a:rPr sz="1400" spc="114" dirty="0">
                <a:latin typeface="Tahoma"/>
                <a:cs typeface="Tahoma"/>
              </a:rPr>
              <a:t>O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05" dirty="0">
                <a:latin typeface="Tahoma"/>
                <a:cs typeface="Tahoma"/>
              </a:rPr>
              <a:t>K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25" dirty="0">
                <a:latin typeface="Tahoma"/>
                <a:cs typeface="Tahoma"/>
              </a:rPr>
              <a:t>AM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70" dirty="0">
                <a:latin typeface="Tahoma"/>
                <a:cs typeface="Tahoma"/>
              </a:rPr>
              <a:t>N  </a:t>
            </a:r>
            <a:r>
              <a:rPr sz="1400" spc="90" dirty="0">
                <a:latin typeface="Tahoma"/>
                <a:cs typeface="Tahoma"/>
              </a:rPr>
              <a:t>KELURAHAN;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557009" y="1618890"/>
            <a:ext cx="51879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sz="1400" spc="70" dirty="0">
                <a:latin typeface="Tahoma"/>
                <a:cs typeface="Tahoma"/>
              </a:rPr>
              <a:t>2.	</a:t>
            </a:r>
            <a:r>
              <a:rPr sz="1400" spc="100" dirty="0">
                <a:latin typeface="Tahoma"/>
                <a:cs typeface="Tahoma"/>
              </a:rPr>
              <a:t>PENGUATAN </a:t>
            </a:r>
            <a:r>
              <a:rPr sz="1400" spc="114" dirty="0">
                <a:latin typeface="Tahoma"/>
                <a:cs typeface="Tahoma"/>
              </a:rPr>
              <a:t>DAN </a:t>
            </a:r>
            <a:r>
              <a:rPr sz="1400" spc="85" dirty="0">
                <a:latin typeface="Tahoma"/>
                <a:cs typeface="Tahoma"/>
              </a:rPr>
              <a:t>PENINGKATAN </a:t>
            </a:r>
            <a:r>
              <a:rPr sz="1400" spc="70" dirty="0">
                <a:latin typeface="Tahoma"/>
                <a:cs typeface="Tahoma"/>
              </a:rPr>
              <a:t>KAPASITAS</a:t>
            </a:r>
            <a:r>
              <a:rPr sz="1400" spc="470" dirty="0">
                <a:latin typeface="Tahoma"/>
                <a:cs typeface="Tahoma"/>
              </a:rPr>
              <a:t> </a:t>
            </a:r>
            <a:r>
              <a:rPr sz="1400" spc="105" dirty="0">
                <a:latin typeface="Tahoma"/>
                <a:cs typeface="Tahoma"/>
              </a:rPr>
              <a:t>TENAGA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899909" y="1832250"/>
            <a:ext cx="484695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362200" algn="l"/>
                <a:tab pos="3678554" algn="l"/>
              </a:tabLst>
            </a:pPr>
            <a:r>
              <a:rPr sz="1400" spc="95" dirty="0">
                <a:latin typeface="Tahoma"/>
                <a:cs typeface="Tahoma"/>
              </a:rPr>
              <a:t>KE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5" dirty="0">
                <a:latin typeface="Tahoma"/>
                <a:cs typeface="Tahoma"/>
              </a:rPr>
              <a:t>/</a:t>
            </a:r>
            <a:r>
              <a:rPr sz="1400" spc="20" dirty="0">
                <a:latin typeface="Tahoma"/>
                <a:cs typeface="Tahoma"/>
              </a:rPr>
              <a:t>K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35" dirty="0">
                <a:latin typeface="Tahoma"/>
                <a:cs typeface="Tahoma"/>
              </a:rPr>
              <a:t>T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05" dirty="0">
                <a:latin typeface="Tahoma"/>
                <a:cs typeface="Tahoma"/>
              </a:rPr>
              <a:t>R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-105" dirty="0">
                <a:latin typeface="Tahoma"/>
                <a:cs typeface="Tahoma"/>
              </a:rPr>
              <a:t>I</a:t>
            </a:r>
            <a:r>
              <a:rPr sz="1400" spc="125" dirty="0">
                <a:latin typeface="Tahoma"/>
                <a:cs typeface="Tahoma"/>
              </a:rPr>
              <a:t>BA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0" dirty="0">
                <a:latin typeface="Tahoma"/>
                <a:cs typeface="Tahoma"/>
              </a:rPr>
              <a:t>(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-20" dirty="0">
                <a:latin typeface="Tahoma"/>
                <a:cs typeface="Tahoma"/>
              </a:rPr>
              <a:t>L</a:t>
            </a:r>
            <a:r>
              <a:rPr sz="1400" spc="-10" dirty="0">
                <a:latin typeface="Tahoma"/>
                <a:cs typeface="Tahoma"/>
              </a:rPr>
              <a:t>I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10" dirty="0">
                <a:latin typeface="Tahoma"/>
                <a:cs typeface="Tahoma"/>
              </a:rPr>
              <a:t>)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05" dirty="0">
                <a:latin typeface="Tahoma"/>
                <a:cs typeface="Tahoma"/>
              </a:rPr>
              <a:t>K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85" dirty="0">
                <a:latin typeface="Tahoma"/>
                <a:cs typeface="Tahoma"/>
              </a:rPr>
              <a:t>L</a:t>
            </a:r>
            <a:r>
              <a:rPr sz="1400" spc="105" dirty="0">
                <a:latin typeface="Tahoma"/>
                <a:cs typeface="Tahoma"/>
              </a:rPr>
              <a:t>U</a:t>
            </a:r>
            <a:r>
              <a:rPr sz="1400" spc="95" dirty="0">
                <a:latin typeface="Tahoma"/>
                <a:cs typeface="Tahoma"/>
              </a:rPr>
              <a:t>R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H</a:t>
            </a:r>
            <a:r>
              <a:rPr sz="1400" spc="105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-25" dirty="0">
                <a:latin typeface="Tahoma"/>
                <a:cs typeface="Tahoma"/>
              </a:rPr>
              <a:t>;  </a:t>
            </a:r>
            <a:r>
              <a:rPr sz="1400" spc="80" dirty="0">
                <a:latin typeface="Tahoma"/>
                <a:cs typeface="Tahoma"/>
              </a:rPr>
              <a:t>DAN/ATAU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557009" y="2258970"/>
            <a:ext cx="3322320" cy="450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800860" algn="l"/>
                <a:tab pos="1908810" algn="l"/>
                <a:tab pos="2917190" algn="l"/>
              </a:tabLst>
            </a:pPr>
            <a:r>
              <a:rPr sz="1400" spc="70" dirty="0">
                <a:latin typeface="Tahoma"/>
                <a:cs typeface="Tahoma"/>
              </a:rPr>
              <a:t>3.	</a:t>
            </a:r>
            <a:r>
              <a:rPr sz="1400" spc="75" dirty="0">
                <a:latin typeface="Tahoma"/>
                <a:cs typeface="Tahoma"/>
              </a:rPr>
              <a:t>KEGIATAN	</a:t>
            </a:r>
            <a:r>
              <a:rPr sz="1400" spc="105" dirty="0">
                <a:latin typeface="Tahoma"/>
                <a:cs typeface="Tahoma"/>
              </a:rPr>
              <a:t>PENGELOLAAN  </a:t>
            </a:r>
            <a:r>
              <a:rPr sz="1400" spc="95" dirty="0">
                <a:latin typeface="Tahoma"/>
                <a:cs typeface="Tahoma"/>
              </a:rPr>
              <a:t>KE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95" dirty="0">
                <a:latin typeface="Tahoma"/>
                <a:cs typeface="Tahoma"/>
              </a:rPr>
              <a:t>ER</a:t>
            </a:r>
            <a:r>
              <a:rPr sz="1400" spc="35" dirty="0">
                <a:latin typeface="Tahoma"/>
                <a:cs typeface="Tahoma"/>
              </a:rPr>
              <a:t>T</a:t>
            </a:r>
            <a:r>
              <a:rPr sz="1400" spc="-114" dirty="0">
                <a:latin typeface="Tahoma"/>
                <a:cs typeface="Tahoma"/>
              </a:rPr>
              <a:t>I</a:t>
            </a:r>
            <a:r>
              <a:rPr sz="1400" spc="125" dirty="0">
                <a:latin typeface="Tahoma"/>
                <a:cs typeface="Tahoma"/>
              </a:rPr>
              <a:t>BA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	</a:t>
            </a:r>
            <a:r>
              <a:rPr sz="1400" spc="105" dirty="0">
                <a:latin typeface="Tahoma"/>
                <a:cs typeface="Tahoma"/>
              </a:rPr>
              <a:t>U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105" dirty="0">
                <a:latin typeface="Tahoma"/>
                <a:cs typeface="Tahoma"/>
              </a:rPr>
              <a:t>U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20" dirty="0">
                <a:latin typeface="Tahoma"/>
                <a:cs typeface="Tahoma"/>
              </a:rPr>
              <a:t>DA</a:t>
            </a:r>
            <a:r>
              <a:rPr sz="1400" spc="110" dirty="0">
                <a:latin typeface="Tahoma"/>
                <a:cs typeface="Tahoma"/>
              </a:rPr>
              <a:t>N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0205733" y="2258970"/>
            <a:ext cx="1542415" cy="450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0965" marR="5080" indent="-88900">
              <a:lnSpc>
                <a:spcPct val="100000"/>
              </a:lnSpc>
              <a:spcBef>
                <a:spcPts val="100"/>
              </a:spcBef>
            </a:pPr>
            <a:r>
              <a:rPr sz="1400" spc="95" dirty="0">
                <a:latin typeface="Tahoma"/>
                <a:cs typeface="Tahoma"/>
              </a:rPr>
              <a:t>KE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35" dirty="0">
                <a:latin typeface="Tahoma"/>
                <a:cs typeface="Tahoma"/>
              </a:rPr>
              <a:t>T</a:t>
            </a:r>
            <a:r>
              <a:rPr sz="1400" spc="95" dirty="0">
                <a:latin typeface="Tahoma"/>
                <a:cs typeface="Tahoma"/>
              </a:rPr>
              <a:t>ER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20" dirty="0">
                <a:latin typeface="Tahoma"/>
                <a:cs typeface="Tahoma"/>
              </a:rPr>
              <a:t>,  </a:t>
            </a:r>
            <a:r>
              <a:rPr sz="1400" spc="80" dirty="0">
                <a:latin typeface="Tahoma"/>
                <a:cs typeface="Tahoma"/>
              </a:rPr>
              <a:t>P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05" dirty="0">
                <a:latin typeface="Tahoma"/>
                <a:cs typeface="Tahoma"/>
              </a:rPr>
              <a:t>R</a:t>
            </a:r>
            <a:r>
              <a:rPr sz="1400" spc="-20" dirty="0">
                <a:latin typeface="Tahoma"/>
                <a:cs typeface="Tahoma"/>
              </a:rPr>
              <a:t>L</a:t>
            </a:r>
            <a:r>
              <a:rPr sz="1400" spc="-10" dirty="0">
                <a:latin typeface="Tahoma"/>
                <a:cs typeface="Tahoma"/>
              </a:rPr>
              <a:t>I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114" dirty="0">
                <a:latin typeface="Tahoma"/>
                <a:cs typeface="Tahoma"/>
              </a:rPr>
              <a:t>D</a:t>
            </a:r>
            <a:r>
              <a:rPr sz="1400" spc="130" dirty="0">
                <a:latin typeface="Tahoma"/>
                <a:cs typeface="Tahoma"/>
              </a:rPr>
              <a:t>U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150" dirty="0">
                <a:latin typeface="Tahoma"/>
                <a:cs typeface="Tahoma"/>
              </a:rPr>
              <a:t>G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99909" y="2684420"/>
            <a:ext cx="484568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400" spc="95" dirty="0">
                <a:latin typeface="Tahoma"/>
                <a:cs typeface="Tahoma"/>
              </a:rPr>
              <a:t>MASYARAKAT </a:t>
            </a:r>
            <a:r>
              <a:rPr sz="1400" spc="70" dirty="0">
                <a:latin typeface="Tahoma"/>
                <a:cs typeface="Tahoma"/>
              </a:rPr>
              <a:t>LAINNYA SESUAI </a:t>
            </a:r>
            <a:r>
              <a:rPr sz="1400" spc="120" dirty="0">
                <a:latin typeface="Tahoma"/>
                <a:cs typeface="Tahoma"/>
              </a:rPr>
              <a:t>DENGAN </a:t>
            </a:r>
            <a:r>
              <a:rPr sz="1400" spc="60" dirty="0">
                <a:latin typeface="Tahoma"/>
                <a:cs typeface="Tahoma"/>
              </a:rPr>
              <a:t>HASIL </a:t>
            </a:r>
            <a:r>
              <a:rPr sz="1400" spc="105" dirty="0">
                <a:latin typeface="Tahoma"/>
                <a:cs typeface="Tahoma"/>
              </a:rPr>
              <a:t>YANG  </a:t>
            </a:r>
            <a:r>
              <a:rPr sz="1400" spc="75" dirty="0">
                <a:latin typeface="Tahoma"/>
                <a:cs typeface="Tahoma"/>
              </a:rPr>
              <a:t>DIPUTUSKAN </a:t>
            </a:r>
            <a:r>
              <a:rPr sz="1400" spc="110" dirty="0">
                <a:latin typeface="Tahoma"/>
                <a:cs typeface="Tahoma"/>
              </a:rPr>
              <a:t>DALAM </a:t>
            </a:r>
            <a:r>
              <a:rPr sz="1400" spc="105" dirty="0">
                <a:latin typeface="Tahoma"/>
                <a:cs typeface="Tahoma"/>
              </a:rPr>
              <a:t>MUSYAWARAH </a:t>
            </a:r>
            <a:r>
              <a:rPr sz="1400" spc="114" dirty="0">
                <a:latin typeface="Tahoma"/>
                <a:cs typeface="Tahoma"/>
              </a:rPr>
              <a:t>PEMBANGUNAN  </a:t>
            </a:r>
            <a:r>
              <a:rPr sz="1400" spc="95" dirty="0">
                <a:latin typeface="Tahoma"/>
                <a:cs typeface="Tahoma"/>
              </a:rPr>
              <a:t>KELURAHAN.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8326119" y="887370"/>
            <a:ext cx="1656080" cy="318770"/>
          </a:xfrm>
          <a:custGeom>
            <a:avLst/>
            <a:gdLst/>
            <a:ahLst/>
            <a:cxnLst/>
            <a:rect l="l" t="t" r="r" b="b"/>
            <a:pathLst>
              <a:path w="1656079" h="318769">
                <a:moveTo>
                  <a:pt x="1656079" y="158750"/>
                </a:moveTo>
                <a:lnTo>
                  <a:pt x="0" y="158750"/>
                </a:lnTo>
                <a:lnTo>
                  <a:pt x="828039" y="318770"/>
                </a:lnTo>
                <a:lnTo>
                  <a:pt x="1656079" y="158750"/>
                </a:lnTo>
                <a:close/>
              </a:path>
              <a:path w="1656079" h="318769">
                <a:moveTo>
                  <a:pt x="1242059" y="0"/>
                </a:moveTo>
                <a:lnTo>
                  <a:pt x="414020" y="0"/>
                </a:lnTo>
                <a:lnTo>
                  <a:pt x="414020" y="158750"/>
                </a:lnTo>
                <a:lnTo>
                  <a:pt x="1242059" y="158750"/>
                </a:lnTo>
                <a:lnTo>
                  <a:pt x="124205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326119" y="887370"/>
            <a:ext cx="1656080" cy="318770"/>
          </a:xfrm>
          <a:custGeom>
            <a:avLst/>
            <a:gdLst/>
            <a:ahLst/>
            <a:cxnLst/>
            <a:rect l="l" t="t" r="r" b="b"/>
            <a:pathLst>
              <a:path w="1656079" h="318769">
                <a:moveTo>
                  <a:pt x="414020" y="0"/>
                </a:moveTo>
                <a:lnTo>
                  <a:pt x="414020" y="158750"/>
                </a:lnTo>
                <a:lnTo>
                  <a:pt x="0" y="158750"/>
                </a:lnTo>
                <a:lnTo>
                  <a:pt x="828039" y="318770"/>
                </a:lnTo>
                <a:lnTo>
                  <a:pt x="1656079" y="158750"/>
                </a:lnTo>
                <a:lnTo>
                  <a:pt x="1242059" y="158750"/>
                </a:lnTo>
                <a:lnTo>
                  <a:pt x="1242059" y="0"/>
                </a:lnTo>
                <a:lnTo>
                  <a:pt x="41402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8326119" y="887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982200" y="1206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381750" y="3455310"/>
            <a:ext cx="5544820" cy="721360"/>
          </a:xfrm>
          <a:custGeom>
            <a:avLst/>
            <a:gdLst/>
            <a:ahLst/>
            <a:cxnLst/>
            <a:rect l="l" t="t" r="r" b="b"/>
            <a:pathLst>
              <a:path w="5544820" h="721360">
                <a:moveTo>
                  <a:pt x="5425440" y="0"/>
                </a:moveTo>
                <a:lnTo>
                  <a:pt x="119379" y="0"/>
                </a:lnTo>
                <a:lnTo>
                  <a:pt x="75545" y="10279"/>
                </a:lnTo>
                <a:lnTo>
                  <a:pt x="37306" y="37465"/>
                </a:lnTo>
                <a:lnTo>
                  <a:pt x="10259" y="76080"/>
                </a:lnTo>
                <a:lnTo>
                  <a:pt x="0" y="120650"/>
                </a:lnTo>
                <a:lnTo>
                  <a:pt x="0" y="600709"/>
                </a:lnTo>
                <a:lnTo>
                  <a:pt x="10259" y="645279"/>
                </a:lnTo>
                <a:lnTo>
                  <a:pt x="37306" y="683894"/>
                </a:lnTo>
                <a:lnTo>
                  <a:pt x="75545" y="711080"/>
                </a:lnTo>
                <a:lnTo>
                  <a:pt x="119379" y="721359"/>
                </a:lnTo>
                <a:lnTo>
                  <a:pt x="5425440" y="721359"/>
                </a:lnTo>
                <a:lnTo>
                  <a:pt x="5469274" y="711080"/>
                </a:lnTo>
                <a:lnTo>
                  <a:pt x="5507513" y="683894"/>
                </a:lnTo>
                <a:lnTo>
                  <a:pt x="5534560" y="645279"/>
                </a:lnTo>
                <a:lnTo>
                  <a:pt x="5544820" y="600709"/>
                </a:lnTo>
                <a:lnTo>
                  <a:pt x="5544820" y="120650"/>
                </a:lnTo>
                <a:lnTo>
                  <a:pt x="5534560" y="76080"/>
                </a:lnTo>
                <a:lnTo>
                  <a:pt x="5507513" y="37465"/>
                </a:lnTo>
                <a:lnTo>
                  <a:pt x="5469274" y="10279"/>
                </a:lnTo>
                <a:lnTo>
                  <a:pt x="542544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381750" y="3455310"/>
            <a:ext cx="5544820" cy="721360"/>
          </a:xfrm>
          <a:custGeom>
            <a:avLst/>
            <a:gdLst/>
            <a:ahLst/>
            <a:cxnLst/>
            <a:rect l="l" t="t" r="r" b="b"/>
            <a:pathLst>
              <a:path w="5544820" h="721360">
                <a:moveTo>
                  <a:pt x="119379" y="0"/>
                </a:moveTo>
                <a:lnTo>
                  <a:pt x="75545" y="10279"/>
                </a:lnTo>
                <a:lnTo>
                  <a:pt x="37306" y="37464"/>
                </a:lnTo>
                <a:lnTo>
                  <a:pt x="10259" y="76080"/>
                </a:lnTo>
                <a:lnTo>
                  <a:pt x="0" y="120650"/>
                </a:lnTo>
                <a:lnTo>
                  <a:pt x="0" y="600709"/>
                </a:lnTo>
                <a:lnTo>
                  <a:pt x="10259" y="645279"/>
                </a:lnTo>
                <a:lnTo>
                  <a:pt x="37306" y="683894"/>
                </a:lnTo>
                <a:lnTo>
                  <a:pt x="75545" y="711080"/>
                </a:lnTo>
                <a:lnTo>
                  <a:pt x="119379" y="721359"/>
                </a:lnTo>
                <a:lnTo>
                  <a:pt x="5425440" y="721359"/>
                </a:lnTo>
                <a:lnTo>
                  <a:pt x="5469274" y="711080"/>
                </a:lnTo>
                <a:lnTo>
                  <a:pt x="5507513" y="683894"/>
                </a:lnTo>
                <a:lnTo>
                  <a:pt x="5534560" y="645279"/>
                </a:lnTo>
                <a:lnTo>
                  <a:pt x="5544820" y="600709"/>
                </a:lnTo>
                <a:lnTo>
                  <a:pt x="5544820" y="120650"/>
                </a:lnTo>
                <a:lnTo>
                  <a:pt x="5534560" y="76080"/>
                </a:lnTo>
                <a:lnTo>
                  <a:pt x="5507513" y="37465"/>
                </a:lnTo>
                <a:lnTo>
                  <a:pt x="5469274" y="10279"/>
                </a:lnTo>
                <a:lnTo>
                  <a:pt x="5425440" y="0"/>
                </a:lnTo>
                <a:lnTo>
                  <a:pt x="119379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381750" y="34553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1926569" y="41766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6493509" y="3437530"/>
            <a:ext cx="531939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PENGUATAN </a:t>
            </a:r>
            <a:r>
              <a:rPr sz="1600" b="1" spc="50" dirty="0">
                <a:solidFill>
                  <a:srgbClr val="FFFFFF"/>
                </a:solidFill>
                <a:latin typeface="Gill Sans MT"/>
                <a:cs typeface="Gill Sans MT"/>
              </a:rPr>
              <a:t>KESIAPSIAGAAN </a:t>
            </a:r>
            <a:r>
              <a:rPr sz="1600" b="1" spc="45" dirty="0">
                <a:solidFill>
                  <a:srgbClr val="FFFFFF"/>
                </a:solidFill>
                <a:latin typeface="Gill Sans MT"/>
                <a:cs typeface="Gill Sans MT"/>
              </a:rPr>
              <a:t>MASYARAKAT  </a:t>
            </a:r>
            <a:r>
              <a:rPr sz="1600" b="1" spc="40" dirty="0">
                <a:solidFill>
                  <a:srgbClr val="FFFFFF"/>
                </a:solidFill>
                <a:latin typeface="Gill Sans MT"/>
                <a:cs typeface="Gill Sans MT"/>
              </a:rPr>
              <a:t>DALAM MENGHADAPI 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BENCANA </a:t>
            </a:r>
            <a:r>
              <a:rPr sz="1600" b="1" spc="60" dirty="0">
                <a:solidFill>
                  <a:srgbClr val="FFFFFF"/>
                </a:solidFill>
                <a:latin typeface="Gill Sans MT"/>
                <a:cs typeface="Gill Sans MT"/>
              </a:rPr>
              <a:t>SERTA  </a:t>
            </a:r>
            <a:r>
              <a:rPr sz="1600" b="1" spc="30" dirty="0">
                <a:solidFill>
                  <a:srgbClr val="FFFFFF"/>
                </a:solidFill>
                <a:latin typeface="Gill Sans MT"/>
                <a:cs typeface="Gill Sans MT"/>
              </a:rPr>
              <a:t>KEJADIAN LUAR </a:t>
            </a:r>
            <a:r>
              <a:rPr sz="1600" b="1" spc="60" dirty="0">
                <a:solidFill>
                  <a:srgbClr val="FFFFFF"/>
                </a:solidFill>
                <a:latin typeface="Gill Sans MT"/>
                <a:cs typeface="Gill Sans MT"/>
              </a:rPr>
              <a:t>BIASA </a:t>
            </a:r>
            <a:r>
              <a:rPr sz="1600" b="1" spc="5" dirty="0">
                <a:solidFill>
                  <a:srgbClr val="FFFFFF"/>
                </a:solidFill>
                <a:latin typeface="Gill Sans MT"/>
                <a:cs typeface="Gill Sans MT"/>
              </a:rPr>
              <a:t>LAINNYA </a:t>
            </a:r>
            <a:r>
              <a:rPr sz="1600" b="1" spc="180" dirty="0">
                <a:latin typeface="Gill Sans MT"/>
                <a:cs typeface="Gill Sans MT"/>
              </a:rPr>
              <a:t>antara </a:t>
            </a:r>
            <a:r>
              <a:rPr sz="1600" b="1" spc="165" dirty="0">
                <a:latin typeface="Gill Sans MT"/>
                <a:cs typeface="Gill Sans MT"/>
              </a:rPr>
              <a:t>lain</a:t>
            </a:r>
            <a:r>
              <a:rPr sz="1600" b="1" spc="260" dirty="0">
                <a:latin typeface="Gill Sans MT"/>
                <a:cs typeface="Gill Sans MT"/>
              </a:rPr>
              <a:t> </a:t>
            </a:r>
            <a:r>
              <a:rPr sz="1600" b="1" spc="204" dirty="0">
                <a:latin typeface="Gill Sans MT"/>
                <a:cs typeface="Gill Sans MT"/>
              </a:rPr>
              <a:t>:</a:t>
            </a:r>
            <a:endParaRPr sz="1600" dirty="0">
              <a:latin typeface="Gill Sans MT"/>
              <a:cs typeface="Gill Sans MT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6381750" y="4561480"/>
            <a:ext cx="5544820" cy="2171700"/>
          </a:xfrm>
          <a:custGeom>
            <a:avLst/>
            <a:gdLst/>
            <a:ahLst/>
            <a:cxnLst/>
            <a:rect l="l" t="t" r="r" b="b"/>
            <a:pathLst>
              <a:path w="5544820" h="2171700">
                <a:moveTo>
                  <a:pt x="5182870" y="0"/>
                </a:moveTo>
                <a:lnTo>
                  <a:pt x="361950" y="0"/>
                </a:lnTo>
                <a:lnTo>
                  <a:pt x="316677" y="3653"/>
                </a:lnTo>
                <a:lnTo>
                  <a:pt x="272079" y="14199"/>
                </a:lnTo>
                <a:lnTo>
                  <a:pt x="228778" y="31015"/>
                </a:lnTo>
                <a:lnTo>
                  <a:pt x="187395" y="53481"/>
                </a:lnTo>
                <a:lnTo>
                  <a:pt x="148552" y="80973"/>
                </a:lnTo>
                <a:lnTo>
                  <a:pt x="112871" y="112871"/>
                </a:lnTo>
                <a:lnTo>
                  <a:pt x="80973" y="148552"/>
                </a:lnTo>
                <a:lnTo>
                  <a:pt x="53481" y="187395"/>
                </a:lnTo>
                <a:lnTo>
                  <a:pt x="31015" y="228778"/>
                </a:lnTo>
                <a:lnTo>
                  <a:pt x="14199" y="272079"/>
                </a:lnTo>
                <a:lnTo>
                  <a:pt x="3653" y="316677"/>
                </a:lnTo>
                <a:lnTo>
                  <a:pt x="0" y="361950"/>
                </a:lnTo>
                <a:lnTo>
                  <a:pt x="0" y="1809750"/>
                </a:lnTo>
                <a:lnTo>
                  <a:pt x="3653" y="1855022"/>
                </a:lnTo>
                <a:lnTo>
                  <a:pt x="14199" y="1899620"/>
                </a:lnTo>
                <a:lnTo>
                  <a:pt x="31015" y="1942921"/>
                </a:lnTo>
                <a:lnTo>
                  <a:pt x="53481" y="1984304"/>
                </a:lnTo>
                <a:lnTo>
                  <a:pt x="80973" y="2023147"/>
                </a:lnTo>
                <a:lnTo>
                  <a:pt x="112871" y="2058828"/>
                </a:lnTo>
                <a:lnTo>
                  <a:pt x="148552" y="2090726"/>
                </a:lnTo>
                <a:lnTo>
                  <a:pt x="187395" y="2118218"/>
                </a:lnTo>
                <a:lnTo>
                  <a:pt x="228778" y="2140684"/>
                </a:lnTo>
                <a:lnTo>
                  <a:pt x="272079" y="2157500"/>
                </a:lnTo>
                <a:lnTo>
                  <a:pt x="316677" y="2168046"/>
                </a:lnTo>
                <a:lnTo>
                  <a:pt x="361950" y="2171700"/>
                </a:lnTo>
                <a:lnTo>
                  <a:pt x="5182870" y="2171700"/>
                </a:lnTo>
                <a:lnTo>
                  <a:pt x="5228142" y="2168046"/>
                </a:lnTo>
                <a:lnTo>
                  <a:pt x="5272740" y="2157500"/>
                </a:lnTo>
                <a:lnTo>
                  <a:pt x="5316041" y="2140684"/>
                </a:lnTo>
                <a:lnTo>
                  <a:pt x="5357424" y="2118218"/>
                </a:lnTo>
                <a:lnTo>
                  <a:pt x="5396267" y="2090726"/>
                </a:lnTo>
                <a:lnTo>
                  <a:pt x="5431948" y="2058828"/>
                </a:lnTo>
                <a:lnTo>
                  <a:pt x="5463846" y="2023147"/>
                </a:lnTo>
                <a:lnTo>
                  <a:pt x="5491338" y="1984304"/>
                </a:lnTo>
                <a:lnTo>
                  <a:pt x="5513804" y="1942921"/>
                </a:lnTo>
                <a:lnTo>
                  <a:pt x="5530620" y="1899620"/>
                </a:lnTo>
                <a:lnTo>
                  <a:pt x="5541166" y="1855022"/>
                </a:lnTo>
                <a:lnTo>
                  <a:pt x="5544820" y="1809750"/>
                </a:lnTo>
                <a:lnTo>
                  <a:pt x="5544820" y="361950"/>
                </a:lnTo>
                <a:lnTo>
                  <a:pt x="5541166" y="316677"/>
                </a:lnTo>
                <a:lnTo>
                  <a:pt x="5530620" y="272079"/>
                </a:lnTo>
                <a:lnTo>
                  <a:pt x="5513804" y="228778"/>
                </a:lnTo>
                <a:lnTo>
                  <a:pt x="5491338" y="187395"/>
                </a:lnTo>
                <a:lnTo>
                  <a:pt x="5463846" y="148552"/>
                </a:lnTo>
                <a:lnTo>
                  <a:pt x="5431948" y="112871"/>
                </a:lnTo>
                <a:lnTo>
                  <a:pt x="5396267" y="80973"/>
                </a:lnTo>
                <a:lnTo>
                  <a:pt x="5357424" y="53481"/>
                </a:lnTo>
                <a:lnTo>
                  <a:pt x="5316041" y="31015"/>
                </a:lnTo>
                <a:lnTo>
                  <a:pt x="5272740" y="14199"/>
                </a:lnTo>
                <a:lnTo>
                  <a:pt x="5228142" y="3653"/>
                </a:lnTo>
                <a:lnTo>
                  <a:pt x="5182870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381750" y="4561480"/>
            <a:ext cx="5544820" cy="2171700"/>
          </a:xfrm>
          <a:custGeom>
            <a:avLst/>
            <a:gdLst/>
            <a:ahLst/>
            <a:cxnLst/>
            <a:rect l="l" t="t" r="r" b="b"/>
            <a:pathLst>
              <a:path w="5544820" h="2171700">
                <a:moveTo>
                  <a:pt x="361950" y="0"/>
                </a:moveTo>
                <a:lnTo>
                  <a:pt x="316677" y="3653"/>
                </a:lnTo>
                <a:lnTo>
                  <a:pt x="272079" y="14199"/>
                </a:lnTo>
                <a:lnTo>
                  <a:pt x="228778" y="31015"/>
                </a:lnTo>
                <a:lnTo>
                  <a:pt x="187395" y="53481"/>
                </a:lnTo>
                <a:lnTo>
                  <a:pt x="148552" y="80973"/>
                </a:lnTo>
                <a:lnTo>
                  <a:pt x="112871" y="112871"/>
                </a:lnTo>
                <a:lnTo>
                  <a:pt x="80973" y="148552"/>
                </a:lnTo>
                <a:lnTo>
                  <a:pt x="53481" y="187395"/>
                </a:lnTo>
                <a:lnTo>
                  <a:pt x="31015" y="228778"/>
                </a:lnTo>
                <a:lnTo>
                  <a:pt x="14199" y="272079"/>
                </a:lnTo>
                <a:lnTo>
                  <a:pt x="3653" y="316677"/>
                </a:lnTo>
                <a:lnTo>
                  <a:pt x="0" y="361950"/>
                </a:lnTo>
                <a:lnTo>
                  <a:pt x="0" y="1809750"/>
                </a:lnTo>
                <a:lnTo>
                  <a:pt x="3653" y="1855022"/>
                </a:lnTo>
                <a:lnTo>
                  <a:pt x="14199" y="1899620"/>
                </a:lnTo>
                <a:lnTo>
                  <a:pt x="31015" y="1942921"/>
                </a:lnTo>
                <a:lnTo>
                  <a:pt x="53481" y="1984304"/>
                </a:lnTo>
                <a:lnTo>
                  <a:pt x="80973" y="2023147"/>
                </a:lnTo>
                <a:lnTo>
                  <a:pt x="112871" y="2058828"/>
                </a:lnTo>
                <a:lnTo>
                  <a:pt x="148552" y="2090726"/>
                </a:lnTo>
                <a:lnTo>
                  <a:pt x="187395" y="2118218"/>
                </a:lnTo>
                <a:lnTo>
                  <a:pt x="228778" y="2140684"/>
                </a:lnTo>
                <a:lnTo>
                  <a:pt x="272079" y="2157500"/>
                </a:lnTo>
                <a:lnTo>
                  <a:pt x="316677" y="2168046"/>
                </a:lnTo>
                <a:lnTo>
                  <a:pt x="361950" y="2171700"/>
                </a:lnTo>
                <a:lnTo>
                  <a:pt x="5182870" y="2171700"/>
                </a:lnTo>
                <a:lnTo>
                  <a:pt x="5228142" y="2168046"/>
                </a:lnTo>
                <a:lnTo>
                  <a:pt x="5272740" y="2157500"/>
                </a:lnTo>
                <a:lnTo>
                  <a:pt x="5316041" y="2140684"/>
                </a:lnTo>
                <a:lnTo>
                  <a:pt x="5357424" y="2118218"/>
                </a:lnTo>
                <a:lnTo>
                  <a:pt x="5396267" y="2090726"/>
                </a:lnTo>
                <a:lnTo>
                  <a:pt x="5431948" y="2058828"/>
                </a:lnTo>
                <a:lnTo>
                  <a:pt x="5463846" y="2023147"/>
                </a:lnTo>
                <a:lnTo>
                  <a:pt x="5491338" y="1984304"/>
                </a:lnTo>
                <a:lnTo>
                  <a:pt x="5513804" y="1942921"/>
                </a:lnTo>
                <a:lnTo>
                  <a:pt x="5530620" y="1899620"/>
                </a:lnTo>
                <a:lnTo>
                  <a:pt x="5541166" y="1855022"/>
                </a:lnTo>
                <a:lnTo>
                  <a:pt x="5544820" y="1809750"/>
                </a:lnTo>
                <a:lnTo>
                  <a:pt x="5544820" y="361950"/>
                </a:lnTo>
                <a:lnTo>
                  <a:pt x="5541166" y="316677"/>
                </a:lnTo>
                <a:lnTo>
                  <a:pt x="5530620" y="272079"/>
                </a:lnTo>
                <a:lnTo>
                  <a:pt x="5513804" y="228778"/>
                </a:lnTo>
                <a:lnTo>
                  <a:pt x="5491338" y="187395"/>
                </a:lnTo>
                <a:lnTo>
                  <a:pt x="5463846" y="148552"/>
                </a:lnTo>
                <a:lnTo>
                  <a:pt x="5431948" y="112871"/>
                </a:lnTo>
                <a:lnTo>
                  <a:pt x="5396267" y="80973"/>
                </a:lnTo>
                <a:lnTo>
                  <a:pt x="5357424" y="53481"/>
                </a:lnTo>
                <a:lnTo>
                  <a:pt x="5316041" y="31015"/>
                </a:lnTo>
                <a:lnTo>
                  <a:pt x="5272740" y="14199"/>
                </a:lnTo>
                <a:lnTo>
                  <a:pt x="5228142" y="3653"/>
                </a:lnTo>
                <a:lnTo>
                  <a:pt x="5182870" y="0"/>
                </a:lnTo>
                <a:lnTo>
                  <a:pt x="36195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381750" y="45614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1926569" y="67331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8374007" y="4355740"/>
            <a:ext cx="336486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77290" algn="l"/>
                <a:tab pos="2494280" algn="l"/>
              </a:tabLst>
            </a:pPr>
            <a:r>
              <a:rPr sz="1400" spc="85" dirty="0">
                <a:latin typeface="Tahoma"/>
                <a:cs typeface="Tahoma"/>
              </a:rPr>
              <a:t>L</a:t>
            </a:r>
            <a:r>
              <a:rPr sz="1400" spc="110" dirty="0">
                <a:latin typeface="Tahoma"/>
                <a:cs typeface="Tahoma"/>
              </a:rPr>
              <a:t>A</a:t>
            </a:r>
            <a:r>
              <a:rPr sz="1400" spc="35" dirty="0">
                <a:latin typeface="Tahoma"/>
                <a:cs typeface="Tahoma"/>
              </a:rPr>
              <a:t>Y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-105" dirty="0">
                <a:latin typeface="Tahoma"/>
                <a:cs typeface="Tahoma"/>
              </a:rPr>
              <a:t>I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75" dirty="0">
                <a:latin typeface="Tahoma"/>
                <a:cs typeface="Tahoma"/>
              </a:rPr>
              <a:t>F</a:t>
            </a:r>
            <a:r>
              <a:rPr sz="1400" spc="105" dirty="0">
                <a:latin typeface="Tahoma"/>
                <a:cs typeface="Tahoma"/>
              </a:rPr>
              <a:t>O</a:t>
            </a:r>
            <a:r>
              <a:rPr sz="1400" spc="95" dirty="0">
                <a:latin typeface="Tahoma"/>
                <a:cs typeface="Tahoma"/>
              </a:rPr>
              <a:t>R</a:t>
            </a:r>
            <a:r>
              <a:rPr sz="1400" spc="135" dirty="0">
                <a:latin typeface="Tahoma"/>
                <a:cs typeface="Tahoma"/>
              </a:rPr>
              <a:t>M</a:t>
            </a:r>
            <a:r>
              <a:rPr sz="1400" spc="105" dirty="0">
                <a:latin typeface="Tahoma"/>
                <a:cs typeface="Tahoma"/>
              </a:rPr>
              <a:t>AS</a:t>
            </a:r>
            <a:r>
              <a:rPr sz="1400" spc="-110" dirty="0">
                <a:latin typeface="Tahoma"/>
                <a:cs typeface="Tahoma"/>
              </a:rPr>
              <a:t>I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35" dirty="0">
                <a:latin typeface="Tahoma"/>
                <a:cs typeface="Tahoma"/>
              </a:rPr>
              <a:t>T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50" dirty="0">
                <a:latin typeface="Tahoma"/>
                <a:cs typeface="Tahoma"/>
              </a:rPr>
              <a:t>G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564630" y="4355740"/>
            <a:ext cx="151003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400" spc="70" dirty="0">
                <a:latin typeface="Tahoma"/>
                <a:cs typeface="Tahoma"/>
              </a:rPr>
              <a:t>P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45" dirty="0">
                <a:latin typeface="Tahoma"/>
                <a:cs typeface="Tahoma"/>
              </a:rPr>
              <a:t>Y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0" dirty="0">
                <a:latin typeface="Tahoma"/>
                <a:cs typeface="Tahoma"/>
              </a:rPr>
              <a:t>DI</a:t>
            </a:r>
            <a:r>
              <a:rPr sz="1400" spc="114" dirty="0">
                <a:latin typeface="Tahoma"/>
                <a:cs typeface="Tahoma"/>
              </a:rPr>
              <a:t>AA</a:t>
            </a:r>
            <a:r>
              <a:rPr sz="1400" spc="70" dirty="0">
                <a:latin typeface="Tahoma"/>
                <a:cs typeface="Tahoma"/>
              </a:rPr>
              <a:t>N  </a:t>
            </a:r>
            <a:r>
              <a:rPr sz="1400" spc="100" dirty="0">
                <a:latin typeface="Tahoma"/>
                <a:cs typeface="Tahoma"/>
              </a:rPr>
              <a:t>BENCANA;</a:t>
            </a:r>
            <a:endParaRPr sz="1400">
              <a:latin typeface="Tahoma"/>
              <a:cs typeface="Tahoma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400" spc="70" dirty="0">
                <a:latin typeface="Tahoma"/>
                <a:cs typeface="Tahoma"/>
              </a:rPr>
              <a:t>PELATIHAN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079579" y="4782460"/>
            <a:ext cx="36588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21790" algn="l"/>
                <a:tab pos="3012440" algn="l"/>
              </a:tabLst>
            </a:pPr>
            <a:r>
              <a:rPr sz="1400" spc="105" dirty="0">
                <a:latin typeface="Tahoma"/>
                <a:cs typeface="Tahoma"/>
              </a:rPr>
              <a:t>K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-105" dirty="0">
                <a:latin typeface="Tahoma"/>
                <a:cs typeface="Tahoma"/>
              </a:rPr>
              <a:t>I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70" dirty="0">
                <a:latin typeface="Tahoma"/>
                <a:cs typeface="Tahoma"/>
              </a:rPr>
              <a:t>P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-105" dirty="0">
                <a:latin typeface="Tahoma"/>
                <a:cs typeface="Tahoma"/>
              </a:rPr>
              <a:t>I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50" dirty="0">
                <a:latin typeface="Tahoma"/>
                <a:cs typeface="Tahoma"/>
              </a:rPr>
              <a:t>G</a:t>
            </a:r>
            <a:r>
              <a:rPr sz="1400" spc="114" dirty="0">
                <a:latin typeface="Tahoma"/>
                <a:cs typeface="Tahoma"/>
              </a:rPr>
              <a:t>AA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35" dirty="0">
                <a:latin typeface="Tahoma"/>
                <a:cs typeface="Tahoma"/>
              </a:rPr>
              <a:t>Y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95" dirty="0">
                <a:latin typeface="Tahoma"/>
                <a:cs typeface="Tahoma"/>
              </a:rPr>
              <a:t>R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05" dirty="0">
                <a:latin typeface="Tahoma"/>
                <a:cs typeface="Tahoma"/>
              </a:rPr>
              <a:t>KA</a:t>
            </a:r>
            <a:r>
              <a:rPr sz="1400" spc="35" dirty="0">
                <a:latin typeface="Tahoma"/>
                <a:cs typeface="Tahoma"/>
              </a:rPr>
              <a:t>T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20" dirty="0">
                <a:latin typeface="Tahoma"/>
                <a:cs typeface="Tahoma"/>
              </a:rPr>
              <a:t>DA</a:t>
            </a:r>
            <a:r>
              <a:rPr sz="1400" spc="85" dirty="0">
                <a:latin typeface="Tahoma"/>
                <a:cs typeface="Tahoma"/>
              </a:rPr>
              <a:t>L</a:t>
            </a:r>
            <a:r>
              <a:rPr sz="1400" spc="110" dirty="0">
                <a:latin typeface="Tahoma"/>
                <a:cs typeface="Tahoma"/>
              </a:rPr>
              <a:t>A</a:t>
            </a:r>
            <a:r>
              <a:rPr sz="1400" spc="125" dirty="0">
                <a:latin typeface="Tahoma"/>
                <a:cs typeface="Tahoma"/>
              </a:rPr>
              <a:t>M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907530" y="4995820"/>
            <a:ext cx="22269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90" dirty="0">
                <a:latin typeface="Tahoma"/>
                <a:cs typeface="Tahoma"/>
              </a:rPr>
              <a:t>MENGHADAPI</a:t>
            </a:r>
            <a:r>
              <a:rPr sz="1400" spc="-20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BENCANA;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564630" y="5209180"/>
            <a:ext cx="51752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708785" algn="l"/>
                <a:tab pos="2806700" algn="l"/>
                <a:tab pos="4540250" algn="l"/>
              </a:tabLst>
            </a:pPr>
            <a:r>
              <a:rPr sz="1400" spc="90" dirty="0">
                <a:latin typeface="Tahoma"/>
                <a:cs typeface="Tahoma"/>
              </a:rPr>
              <a:t>3</a:t>
            </a:r>
            <a:r>
              <a:rPr sz="1400" spc="50" dirty="0">
                <a:latin typeface="Tahoma"/>
                <a:cs typeface="Tahoma"/>
              </a:rPr>
              <a:t>.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70" dirty="0">
                <a:latin typeface="Tahoma"/>
                <a:cs typeface="Tahoma"/>
              </a:rPr>
              <a:t>P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85" dirty="0">
                <a:latin typeface="Tahoma"/>
                <a:cs typeface="Tahoma"/>
              </a:rPr>
              <a:t>L</a:t>
            </a:r>
            <a:r>
              <a:rPr sz="1400" spc="110" dirty="0">
                <a:latin typeface="Tahoma"/>
                <a:cs typeface="Tahoma"/>
              </a:rPr>
              <a:t>A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-105" dirty="0">
                <a:latin typeface="Tahoma"/>
                <a:cs typeface="Tahoma"/>
              </a:rPr>
              <a:t>I</a:t>
            </a:r>
            <a:r>
              <a:rPr sz="1400" spc="110" dirty="0">
                <a:latin typeface="Tahoma"/>
                <a:cs typeface="Tahoma"/>
              </a:rPr>
              <a:t>H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125" dirty="0">
                <a:latin typeface="Tahoma"/>
                <a:cs typeface="Tahoma"/>
              </a:rPr>
              <a:t>A</a:t>
            </a:r>
            <a:r>
              <a:rPr sz="1400" spc="150" dirty="0">
                <a:latin typeface="Tahoma"/>
                <a:cs typeface="Tahoma"/>
              </a:rPr>
              <a:t>G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114" dirty="0">
                <a:latin typeface="Tahoma"/>
                <a:cs typeface="Tahoma"/>
              </a:rPr>
              <a:t>U</a:t>
            </a:r>
            <a:r>
              <a:rPr sz="1400" spc="95" dirty="0">
                <a:latin typeface="Tahoma"/>
                <a:cs typeface="Tahoma"/>
              </a:rPr>
              <a:t>K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95" dirty="0">
                <a:latin typeface="Tahoma"/>
                <a:cs typeface="Tahoma"/>
              </a:rPr>
              <a:t>RE</a:t>
            </a:r>
            <a:r>
              <a:rPr sz="1400" spc="85" dirty="0">
                <a:latin typeface="Tahoma"/>
                <a:cs typeface="Tahoma"/>
              </a:rPr>
              <a:t>L</a:t>
            </a:r>
            <a:r>
              <a:rPr sz="1400" spc="110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W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14" dirty="0">
                <a:latin typeface="Tahoma"/>
                <a:cs typeface="Tahoma"/>
              </a:rPr>
              <a:t>U</a:t>
            </a:r>
            <a:r>
              <a:rPr sz="1400" spc="110" dirty="0">
                <a:latin typeface="Tahoma"/>
                <a:cs typeface="Tahoma"/>
              </a:rPr>
              <a:t>N</a:t>
            </a:r>
            <a:r>
              <a:rPr sz="1400" spc="25" dirty="0">
                <a:latin typeface="Tahoma"/>
                <a:cs typeface="Tahoma"/>
              </a:rPr>
              <a:t>T</a:t>
            </a:r>
            <a:r>
              <a:rPr sz="1400" spc="114" dirty="0">
                <a:latin typeface="Tahoma"/>
                <a:cs typeface="Tahoma"/>
              </a:rPr>
              <a:t>U</a:t>
            </a:r>
            <a:r>
              <a:rPr sz="1400" spc="95" dirty="0">
                <a:latin typeface="Tahoma"/>
                <a:cs typeface="Tahoma"/>
              </a:rPr>
              <a:t>K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9388180" y="5634630"/>
            <a:ext cx="23520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87450" algn="l"/>
              </a:tabLst>
            </a:pPr>
            <a:r>
              <a:rPr sz="1400" spc="60" dirty="0">
                <a:latin typeface="Tahoma"/>
                <a:cs typeface="Tahoma"/>
              </a:rPr>
              <a:t>PROTEKSI	</a:t>
            </a:r>
            <a:r>
              <a:rPr sz="1400" spc="95" dirty="0">
                <a:latin typeface="Tahoma"/>
                <a:cs typeface="Tahoma"/>
              </a:rPr>
              <a:t>KEBAKARAN;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564630" y="5421270"/>
            <a:ext cx="261556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</a:pPr>
            <a:r>
              <a:rPr sz="1400" spc="110" dirty="0">
                <a:latin typeface="Tahoma"/>
                <a:cs typeface="Tahoma"/>
              </a:rPr>
              <a:t>PENANGANAN</a:t>
            </a:r>
            <a:r>
              <a:rPr sz="1400" spc="-15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BENCANA;</a:t>
            </a:r>
            <a:endParaRPr sz="1400">
              <a:latin typeface="Tahoma"/>
              <a:cs typeface="Tahoma"/>
            </a:endParaRPr>
          </a:p>
          <a:p>
            <a:pPr marL="355600" marR="70485" indent="-342900">
              <a:lnSpc>
                <a:spcPct val="100000"/>
              </a:lnSpc>
              <a:tabLst>
                <a:tab pos="354965" algn="l"/>
                <a:tab pos="1440180" algn="l"/>
              </a:tabLst>
            </a:pPr>
            <a:r>
              <a:rPr sz="1400" spc="90" dirty="0">
                <a:latin typeface="Tahoma"/>
                <a:cs typeface="Tahoma"/>
              </a:rPr>
              <a:t>4</a:t>
            </a:r>
            <a:r>
              <a:rPr sz="1400" spc="50" dirty="0">
                <a:latin typeface="Tahoma"/>
                <a:cs typeface="Tahoma"/>
              </a:rPr>
              <a:t>.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14" dirty="0">
                <a:latin typeface="Tahoma"/>
                <a:cs typeface="Tahoma"/>
              </a:rPr>
              <a:t>D</a:t>
            </a:r>
            <a:r>
              <a:rPr sz="1400" spc="130" dirty="0">
                <a:latin typeface="Tahoma"/>
                <a:cs typeface="Tahoma"/>
              </a:rPr>
              <a:t>U</a:t>
            </a:r>
            <a:r>
              <a:rPr sz="1400" spc="95" dirty="0">
                <a:latin typeface="Tahoma"/>
                <a:cs typeface="Tahoma"/>
              </a:rPr>
              <a:t>K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-110" dirty="0">
                <a:latin typeface="Tahoma"/>
                <a:cs typeface="Tahoma"/>
              </a:rPr>
              <a:t>I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05" dirty="0">
                <a:latin typeface="Tahoma"/>
                <a:cs typeface="Tahoma"/>
              </a:rPr>
              <a:t>A</a:t>
            </a:r>
            <a:r>
              <a:rPr sz="1400" spc="-160" dirty="0">
                <a:latin typeface="Tahoma"/>
                <a:cs typeface="Tahoma"/>
              </a:rPr>
              <a:t>J</a:t>
            </a:r>
            <a:r>
              <a:rPr sz="1400" spc="90" dirty="0">
                <a:latin typeface="Tahoma"/>
                <a:cs typeface="Tahoma"/>
              </a:rPr>
              <a:t>E</a:t>
            </a:r>
            <a:r>
              <a:rPr sz="1400" spc="125" dirty="0">
                <a:latin typeface="Tahoma"/>
                <a:cs typeface="Tahoma"/>
              </a:rPr>
              <a:t>M</a:t>
            </a:r>
            <a:r>
              <a:rPr sz="1400" spc="95" dirty="0">
                <a:latin typeface="Tahoma"/>
                <a:cs typeface="Tahoma"/>
              </a:rPr>
              <a:t>E</a:t>
            </a:r>
            <a:r>
              <a:rPr sz="1400" spc="70" dirty="0">
                <a:latin typeface="Tahoma"/>
                <a:cs typeface="Tahoma"/>
              </a:rPr>
              <a:t>N  </a:t>
            </a:r>
            <a:r>
              <a:rPr sz="1400" spc="80" dirty="0">
                <a:latin typeface="Tahoma"/>
                <a:cs typeface="Tahoma"/>
              </a:rPr>
              <a:t>DAN/ATAU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564630" y="6061350"/>
            <a:ext cx="30905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1649095" algn="l"/>
              </a:tabLst>
            </a:pPr>
            <a:r>
              <a:rPr sz="1400" spc="70" dirty="0">
                <a:latin typeface="Tahoma"/>
                <a:cs typeface="Tahoma"/>
              </a:rPr>
              <a:t>5.	</a:t>
            </a:r>
            <a:r>
              <a:rPr sz="1400" spc="100" dirty="0">
                <a:latin typeface="Tahoma"/>
                <a:cs typeface="Tahoma"/>
              </a:rPr>
              <a:t>PENGUATAN	</a:t>
            </a:r>
            <a:r>
              <a:rPr sz="1400" spc="75" dirty="0">
                <a:latin typeface="Tahoma"/>
                <a:cs typeface="Tahoma"/>
              </a:rPr>
              <a:t>KESIAPSIAGAAN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9815093" y="6061350"/>
            <a:ext cx="1923414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07795" algn="l"/>
              </a:tabLst>
            </a:pPr>
            <a:r>
              <a:rPr sz="1400" spc="135" dirty="0">
                <a:latin typeface="Tahoma"/>
                <a:cs typeface="Tahoma"/>
              </a:rPr>
              <a:t>M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05" dirty="0">
                <a:latin typeface="Tahoma"/>
                <a:cs typeface="Tahoma"/>
              </a:rPr>
              <a:t>S</a:t>
            </a:r>
            <a:r>
              <a:rPr sz="1400" spc="35" dirty="0">
                <a:latin typeface="Tahoma"/>
                <a:cs typeface="Tahoma"/>
              </a:rPr>
              <a:t>Y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95" dirty="0">
                <a:latin typeface="Tahoma"/>
                <a:cs typeface="Tahoma"/>
              </a:rPr>
              <a:t>R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95" dirty="0">
                <a:latin typeface="Tahoma"/>
                <a:cs typeface="Tahoma"/>
              </a:rPr>
              <a:t>K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35" dirty="0">
                <a:latin typeface="Tahoma"/>
                <a:cs typeface="Tahoma"/>
              </a:rPr>
              <a:t>T</a:t>
            </a:r>
            <a:r>
              <a:rPr sz="1400" dirty="0">
                <a:latin typeface="Tahoma"/>
                <a:cs typeface="Tahoma"/>
              </a:rPr>
              <a:t>	</a:t>
            </a:r>
            <a:r>
              <a:rPr sz="1400" spc="35" dirty="0">
                <a:latin typeface="Tahoma"/>
                <a:cs typeface="Tahoma"/>
              </a:rPr>
              <a:t>Y</a:t>
            </a:r>
            <a:r>
              <a:rPr sz="1400" spc="114" dirty="0">
                <a:latin typeface="Tahoma"/>
                <a:cs typeface="Tahoma"/>
              </a:rPr>
              <a:t>A</a:t>
            </a:r>
            <a:r>
              <a:rPr sz="1400" spc="120" dirty="0">
                <a:latin typeface="Tahoma"/>
                <a:cs typeface="Tahoma"/>
              </a:rPr>
              <a:t>N</a:t>
            </a:r>
            <a:r>
              <a:rPr sz="1400" spc="150" dirty="0">
                <a:latin typeface="Tahoma"/>
                <a:cs typeface="Tahoma"/>
              </a:rPr>
              <a:t>G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6907530" y="6274710"/>
            <a:ext cx="4831080" cy="45085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 marR="5080">
              <a:lnSpc>
                <a:spcPts val="1670"/>
              </a:lnSpc>
              <a:spcBef>
                <a:spcPts val="165"/>
              </a:spcBef>
            </a:pPr>
            <a:r>
              <a:rPr sz="1400" spc="65" dirty="0">
                <a:latin typeface="Tahoma"/>
                <a:cs typeface="Tahoma"/>
              </a:rPr>
              <a:t>LAINNYA </a:t>
            </a:r>
            <a:r>
              <a:rPr sz="1400" spc="70" dirty="0">
                <a:latin typeface="Tahoma"/>
                <a:cs typeface="Tahoma"/>
              </a:rPr>
              <a:t>SESUAI </a:t>
            </a:r>
            <a:r>
              <a:rPr sz="1400" spc="120" dirty="0">
                <a:latin typeface="Tahoma"/>
                <a:cs typeface="Tahoma"/>
              </a:rPr>
              <a:t>DENGAN </a:t>
            </a:r>
            <a:r>
              <a:rPr sz="1400" spc="60" dirty="0">
                <a:latin typeface="Tahoma"/>
                <a:cs typeface="Tahoma"/>
              </a:rPr>
              <a:t>HASIL </a:t>
            </a:r>
            <a:r>
              <a:rPr sz="1400" spc="105" dirty="0">
                <a:latin typeface="Tahoma"/>
                <a:cs typeface="Tahoma"/>
              </a:rPr>
              <a:t>YANG </a:t>
            </a:r>
            <a:r>
              <a:rPr sz="1400" spc="75" dirty="0">
                <a:latin typeface="Tahoma"/>
                <a:cs typeface="Tahoma"/>
              </a:rPr>
              <a:t>DIPUTUSKAN  </a:t>
            </a:r>
            <a:r>
              <a:rPr sz="1400" spc="110" dirty="0">
                <a:latin typeface="Tahoma"/>
                <a:cs typeface="Tahoma"/>
              </a:rPr>
              <a:t>DALAM </a:t>
            </a:r>
            <a:r>
              <a:rPr sz="1400" spc="105" dirty="0">
                <a:latin typeface="Tahoma"/>
                <a:cs typeface="Tahoma"/>
              </a:rPr>
              <a:t>MUSYAWARAH </a:t>
            </a:r>
            <a:r>
              <a:rPr sz="1400" spc="114" dirty="0">
                <a:latin typeface="Tahoma"/>
                <a:cs typeface="Tahoma"/>
              </a:rPr>
              <a:t>PEMBANGUNAN</a:t>
            </a:r>
            <a:r>
              <a:rPr sz="1400" spc="-215" dirty="0">
                <a:latin typeface="Tahoma"/>
                <a:cs typeface="Tahoma"/>
              </a:rPr>
              <a:t> </a:t>
            </a:r>
            <a:r>
              <a:rPr sz="1400" spc="105" dirty="0">
                <a:latin typeface="Tahoma"/>
                <a:cs typeface="Tahoma"/>
              </a:rPr>
              <a:t>KELURAHAN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8255000" y="4232550"/>
            <a:ext cx="1656080" cy="255270"/>
          </a:xfrm>
          <a:custGeom>
            <a:avLst/>
            <a:gdLst/>
            <a:ahLst/>
            <a:cxnLst/>
            <a:rect l="l" t="t" r="r" b="b"/>
            <a:pathLst>
              <a:path w="1656079" h="255270">
                <a:moveTo>
                  <a:pt x="1656079" y="127000"/>
                </a:moveTo>
                <a:lnTo>
                  <a:pt x="0" y="127000"/>
                </a:lnTo>
                <a:lnTo>
                  <a:pt x="828040" y="255269"/>
                </a:lnTo>
                <a:lnTo>
                  <a:pt x="1656079" y="127000"/>
                </a:lnTo>
                <a:close/>
              </a:path>
              <a:path w="1656079" h="255270">
                <a:moveTo>
                  <a:pt x="1242059" y="0"/>
                </a:moveTo>
                <a:lnTo>
                  <a:pt x="414020" y="0"/>
                </a:lnTo>
                <a:lnTo>
                  <a:pt x="414020" y="127000"/>
                </a:lnTo>
                <a:lnTo>
                  <a:pt x="1242059" y="127000"/>
                </a:lnTo>
                <a:lnTo>
                  <a:pt x="1242059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255000" y="4232550"/>
            <a:ext cx="1656080" cy="255270"/>
          </a:xfrm>
          <a:custGeom>
            <a:avLst/>
            <a:gdLst/>
            <a:ahLst/>
            <a:cxnLst/>
            <a:rect l="l" t="t" r="r" b="b"/>
            <a:pathLst>
              <a:path w="1656079" h="255270">
                <a:moveTo>
                  <a:pt x="414020" y="0"/>
                </a:moveTo>
                <a:lnTo>
                  <a:pt x="414020" y="127000"/>
                </a:lnTo>
                <a:lnTo>
                  <a:pt x="0" y="127000"/>
                </a:lnTo>
                <a:lnTo>
                  <a:pt x="828040" y="255269"/>
                </a:lnTo>
                <a:lnTo>
                  <a:pt x="1656079" y="127000"/>
                </a:lnTo>
                <a:lnTo>
                  <a:pt x="1242059" y="127000"/>
                </a:lnTo>
                <a:lnTo>
                  <a:pt x="1242059" y="0"/>
                </a:lnTo>
                <a:lnTo>
                  <a:pt x="414020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255000" y="42325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9911080" y="44878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0" y="98135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094729" y="910"/>
            <a:ext cx="0" cy="6668770"/>
          </a:xfrm>
          <a:custGeom>
            <a:avLst/>
            <a:gdLst/>
            <a:ahLst/>
            <a:cxnLst/>
            <a:rect l="l" t="t" r="r" b="b"/>
            <a:pathLst>
              <a:path h="6668770">
                <a:moveTo>
                  <a:pt x="0" y="0"/>
                </a:moveTo>
                <a:lnTo>
                  <a:pt x="0" y="666877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094729" y="338292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0" y="4006490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>
                <a:moveTo>
                  <a:pt x="0" y="0"/>
                </a:moveTo>
                <a:lnTo>
                  <a:pt x="6094730" y="0"/>
                </a:lnTo>
              </a:path>
            </a:pathLst>
          </a:custGeom>
          <a:ln w="28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06400" y="4077610"/>
            <a:ext cx="5543550" cy="576580"/>
          </a:xfrm>
          <a:custGeom>
            <a:avLst/>
            <a:gdLst/>
            <a:ahLst/>
            <a:cxnLst/>
            <a:rect l="l" t="t" r="r" b="b"/>
            <a:pathLst>
              <a:path w="5543550" h="576579">
                <a:moveTo>
                  <a:pt x="5447030" y="0"/>
                </a:moveTo>
                <a:lnTo>
                  <a:pt x="95250" y="0"/>
                </a:lnTo>
                <a:lnTo>
                  <a:pt x="60007" y="8096"/>
                </a:lnTo>
                <a:lnTo>
                  <a:pt x="29527" y="29527"/>
                </a:lnTo>
                <a:lnTo>
                  <a:pt x="8096" y="60007"/>
                </a:lnTo>
                <a:lnTo>
                  <a:pt x="0" y="95249"/>
                </a:lnTo>
                <a:lnTo>
                  <a:pt x="0" y="480059"/>
                </a:lnTo>
                <a:lnTo>
                  <a:pt x="8096" y="515500"/>
                </a:lnTo>
                <a:lnTo>
                  <a:pt x="29527" y="546417"/>
                </a:lnTo>
                <a:lnTo>
                  <a:pt x="60007" y="568285"/>
                </a:lnTo>
                <a:lnTo>
                  <a:pt x="95250" y="576579"/>
                </a:lnTo>
                <a:lnTo>
                  <a:pt x="5447030" y="576579"/>
                </a:lnTo>
                <a:lnTo>
                  <a:pt x="5482470" y="568285"/>
                </a:lnTo>
                <a:lnTo>
                  <a:pt x="5513387" y="546417"/>
                </a:lnTo>
                <a:lnTo>
                  <a:pt x="5535255" y="515500"/>
                </a:lnTo>
                <a:lnTo>
                  <a:pt x="5543550" y="480059"/>
                </a:lnTo>
                <a:lnTo>
                  <a:pt x="5543550" y="95249"/>
                </a:lnTo>
                <a:lnTo>
                  <a:pt x="5535255" y="60007"/>
                </a:lnTo>
                <a:lnTo>
                  <a:pt x="5513387" y="29527"/>
                </a:lnTo>
                <a:lnTo>
                  <a:pt x="5482470" y="8096"/>
                </a:lnTo>
                <a:lnTo>
                  <a:pt x="544703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06400" y="4077610"/>
            <a:ext cx="5543550" cy="576580"/>
          </a:xfrm>
          <a:custGeom>
            <a:avLst/>
            <a:gdLst/>
            <a:ahLst/>
            <a:cxnLst/>
            <a:rect l="l" t="t" r="r" b="b"/>
            <a:pathLst>
              <a:path w="5543550" h="576579">
                <a:moveTo>
                  <a:pt x="95250" y="0"/>
                </a:moveTo>
                <a:lnTo>
                  <a:pt x="60007" y="8096"/>
                </a:lnTo>
                <a:lnTo>
                  <a:pt x="29527" y="29527"/>
                </a:lnTo>
                <a:lnTo>
                  <a:pt x="8096" y="60007"/>
                </a:lnTo>
                <a:lnTo>
                  <a:pt x="0" y="95249"/>
                </a:lnTo>
                <a:lnTo>
                  <a:pt x="0" y="480059"/>
                </a:lnTo>
                <a:lnTo>
                  <a:pt x="8096" y="515500"/>
                </a:lnTo>
                <a:lnTo>
                  <a:pt x="29527" y="546417"/>
                </a:lnTo>
                <a:lnTo>
                  <a:pt x="60007" y="568285"/>
                </a:lnTo>
                <a:lnTo>
                  <a:pt x="95250" y="576579"/>
                </a:lnTo>
                <a:lnTo>
                  <a:pt x="5447030" y="576579"/>
                </a:lnTo>
                <a:lnTo>
                  <a:pt x="5482470" y="568285"/>
                </a:lnTo>
                <a:lnTo>
                  <a:pt x="5513387" y="546417"/>
                </a:lnTo>
                <a:lnTo>
                  <a:pt x="5535255" y="515500"/>
                </a:lnTo>
                <a:lnTo>
                  <a:pt x="5543550" y="480059"/>
                </a:lnTo>
                <a:lnTo>
                  <a:pt x="5543550" y="95249"/>
                </a:lnTo>
                <a:lnTo>
                  <a:pt x="5535255" y="60007"/>
                </a:lnTo>
                <a:lnTo>
                  <a:pt x="5513387" y="29527"/>
                </a:lnTo>
                <a:lnTo>
                  <a:pt x="5482470" y="8096"/>
                </a:lnTo>
                <a:lnTo>
                  <a:pt x="5447030" y="0"/>
                </a:lnTo>
                <a:lnTo>
                  <a:pt x="95250" y="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06400" y="40776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949950" y="46541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511809" y="4078880"/>
            <a:ext cx="53295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34260" algn="l"/>
                <a:tab pos="4073525" algn="l"/>
              </a:tabLst>
            </a:pPr>
            <a:r>
              <a:rPr sz="1800" b="1" spc="105" dirty="0">
                <a:solidFill>
                  <a:srgbClr val="FFFFFF"/>
                </a:solidFill>
                <a:latin typeface="Gill Sans MT"/>
                <a:cs typeface="Gill Sans MT"/>
              </a:rPr>
              <a:t>P</a:t>
            </a:r>
            <a:r>
              <a:rPr sz="1800" b="1" spc="9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O</a:t>
            </a:r>
            <a:r>
              <a:rPr sz="1800" b="1" spc="-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100" dirty="0">
                <a:solidFill>
                  <a:srgbClr val="FFFFFF"/>
                </a:solidFill>
                <a:latin typeface="Gill Sans MT"/>
                <a:cs typeface="Gill Sans MT"/>
              </a:rPr>
              <a:t>K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75" dirty="0">
                <a:solidFill>
                  <a:srgbClr val="FFFFFF"/>
                </a:solidFill>
                <a:latin typeface="Gill Sans MT"/>
                <a:cs typeface="Gill Sans MT"/>
              </a:rPr>
              <a:t>I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80" dirty="0">
                <a:solidFill>
                  <a:srgbClr val="FFFFFF"/>
                </a:solidFill>
                <a:latin typeface="Gill Sans MT"/>
                <a:cs typeface="Gill Sans MT"/>
              </a:rPr>
              <a:t>T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N</a:t>
            </a:r>
            <a:r>
              <a:rPr sz="1800" b="1" dirty="0">
                <a:solidFill>
                  <a:srgbClr val="FFFFFF"/>
                </a:solidFill>
                <a:latin typeface="Gill Sans MT"/>
                <a:cs typeface="Gill Sans MT"/>
              </a:rPr>
              <a:t>	</a:t>
            </a:r>
            <a:r>
              <a:rPr sz="1800" b="1" spc="35" dirty="0">
                <a:solidFill>
                  <a:srgbClr val="FFFFFF"/>
                </a:solidFill>
                <a:latin typeface="Gill Sans MT"/>
                <a:cs typeface="Gill Sans MT"/>
              </a:rPr>
              <a:t>L</a:t>
            </a:r>
            <a:r>
              <a:rPr sz="1800" b="1" spc="110" dirty="0">
                <a:solidFill>
                  <a:srgbClr val="FFFFFF"/>
                </a:solidFill>
                <a:latin typeface="Gill Sans MT"/>
                <a:cs typeface="Gill Sans MT"/>
              </a:rPr>
              <a:t>E</a:t>
            </a:r>
            <a:r>
              <a:rPr sz="1800" b="1" spc="150" dirty="0">
                <a:solidFill>
                  <a:srgbClr val="FFFFFF"/>
                </a:solidFill>
                <a:latin typeface="Gill Sans MT"/>
                <a:cs typeface="Gill Sans MT"/>
              </a:rPr>
              <a:t>M</a:t>
            </a:r>
            <a:r>
              <a:rPr sz="1800" b="1" spc="110" dirty="0">
                <a:solidFill>
                  <a:srgbClr val="FFFFFF"/>
                </a:solidFill>
                <a:latin typeface="Gill Sans MT"/>
                <a:cs typeface="Gill Sans MT"/>
              </a:rPr>
              <a:t>B</a:t>
            </a:r>
            <a:r>
              <a:rPr sz="1800" b="1" spc="-2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1800" b="1" spc="10" dirty="0">
                <a:solidFill>
                  <a:srgbClr val="FFFFFF"/>
                </a:solidFill>
                <a:latin typeface="Gill Sans MT"/>
                <a:cs typeface="Gill Sans MT"/>
              </a:rPr>
              <a:t>G</a:t>
            </a:r>
            <a:r>
              <a:rPr sz="1800" b="1" spc="-15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endParaRPr sz="1800" dirty="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800" b="1" spc="45" dirty="0">
                <a:solidFill>
                  <a:srgbClr val="FFFFFF"/>
                </a:solidFill>
                <a:latin typeface="Gill Sans MT"/>
                <a:cs typeface="Gill Sans MT"/>
              </a:rPr>
              <a:t>KEMASYARAKATAN </a:t>
            </a:r>
            <a:r>
              <a:rPr sz="1800" b="1" spc="200" dirty="0">
                <a:latin typeface="Gill Sans MT"/>
                <a:cs typeface="Gill Sans MT"/>
              </a:rPr>
              <a:t>antara </a:t>
            </a:r>
            <a:r>
              <a:rPr sz="1800" b="1" spc="180" dirty="0">
                <a:latin typeface="Gill Sans MT"/>
                <a:cs typeface="Gill Sans MT"/>
              </a:rPr>
              <a:t>lain</a:t>
            </a:r>
            <a:r>
              <a:rPr sz="1800" b="1" spc="130" dirty="0">
                <a:latin typeface="Gill Sans MT"/>
                <a:cs typeface="Gill Sans MT"/>
              </a:rPr>
              <a:t> </a:t>
            </a:r>
            <a:r>
              <a:rPr sz="1800" b="1" spc="229" dirty="0">
                <a:latin typeface="Gill Sans MT"/>
                <a:cs typeface="Gill Sans MT"/>
              </a:rPr>
              <a:t>:</a:t>
            </a:r>
            <a:endParaRPr sz="1800" dirty="0">
              <a:latin typeface="Gill Sans MT"/>
              <a:cs typeface="Gill Sans MT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406400" y="5064400"/>
            <a:ext cx="5543550" cy="1731010"/>
          </a:xfrm>
          <a:custGeom>
            <a:avLst/>
            <a:gdLst/>
            <a:ahLst/>
            <a:cxnLst/>
            <a:rect l="l" t="t" r="r" b="b"/>
            <a:pathLst>
              <a:path w="5543550" h="1731009">
                <a:moveTo>
                  <a:pt x="5255260" y="0"/>
                </a:moveTo>
                <a:lnTo>
                  <a:pt x="288290" y="0"/>
                </a:lnTo>
                <a:lnTo>
                  <a:pt x="245036" y="4197"/>
                </a:lnTo>
                <a:lnTo>
                  <a:pt x="202712" y="16205"/>
                </a:lnTo>
                <a:lnTo>
                  <a:pt x="162171" y="35147"/>
                </a:lnTo>
                <a:lnTo>
                  <a:pt x="124266" y="60147"/>
                </a:lnTo>
                <a:lnTo>
                  <a:pt x="89852" y="90328"/>
                </a:lnTo>
                <a:lnTo>
                  <a:pt x="59781" y="124815"/>
                </a:lnTo>
                <a:lnTo>
                  <a:pt x="34907" y="162731"/>
                </a:lnTo>
                <a:lnTo>
                  <a:pt x="16083" y="203200"/>
                </a:lnTo>
                <a:lnTo>
                  <a:pt x="4163" y="245344"/>
                </a:lnTo>
                <a:lnTo>
                  <a:pt x="0" y="288289"/>
                </a:lnTo>
                <a:lnTo>
                  <a:pt x="0" y="1442720"/>
                </a:lnTo>
                <a:lnTo>
                  <a:pt x="4163" y="1485665"/>
                </a:lnTo>
                <a:lnTo>
                  <a:pt x="16083" y="1527809"/>
                </a:lnTo>
                <a:lnTo>
                  <a:pt x="34907" y="1568278"/>
                </a:lnTo>
                <a:lnTo>
                  <a:pt x="59781" y="1606194"/>
                </a:lnTo>
                <a:lnTo>
                  <a:pt x="89852" y="1640681"/>
                </a:lnTo>
                <a:lnTo>
                  <a:pt x="124266" y="1670862"/>
                </a:lnTo>
                <a:lnTo>
                  <a:pt x="162171" y="1695862"/>
                </a:lnTo>
                <a:lnTo>
                  <a:pt x="202712" y="1714804"/>
                </a:lnTo>
                <a:lnTo>
                  <a:pt x="245036" y="1726812"/>
                </a:lnTo>
                <a:lnTo>
                  <a:pt x="288290" y="1731009"/>
                </a:lnTo>
                <a:lnTo>
                  <a:pt x="5255260" y="1731009"/>
                </a:lnTo>
                <a:lnTo>
                  <a:pt x="5298205" y="1726812"/>
                </a:lnTo>
                <a:lnTo>
                  <a:pt x="5340350" y="1714804"/>
                </a:lnTo>
                <a:lnTo>
                  <a:pt x="5380818" y="1695862"/>
                </a:lnTo>
                <a:lnTo>
                  <a:pt x="5418734" y="1670862"/>
                </a:lnTo>
                <a:lnTo>
                  <a:pt x="5453221" y="1640681"/>
                </a:lnTo>
                <a:lnTo>
                  <a:pt x="5483402" y="1606194"/>
                </a:lnTo>
                <a:lnTo>
                  <a:pt x="5508402" y="1568278"/>
                </a:lnTo>
                <a:lnTo>
                  <a:pt x="5527344" y="1527809"/>
                </a:lnTo>
                <a:lnTo>
                  <a:pt x="5539352" y="1485665"/>
                </a:lnTo>
                <a:lnTo>
                  <a:pt x="5543550" y="1442720"/>
                </a:lnTo>
                <a:lnTo>
                  <a:pt x="5543550" y="288289"/>
                </a:lnTo>
                <a:lnTo>
                  <a:pt x="5539352" y="245344"/>
                </a:lnTo>
                <a:lnTo>
                  <a:pt x="5527344" y="203200"/>
                </a:lnTo>
                <a:lnTo>
                  <a:pt x="5508402" y="162731"/>
                </a:lnTo>
                <a:lnTo>
                  <a:pt x="5483402" y="124815"/>
                </a:lnTo>
                <a:lnTo>
                  <a:pt x="5453221" y="90328"/>
                </a:lnTo>
                <a:lnTo>
                  <a:pt x="5418734" y="60147"/>
                </a:lnTo>
                <a:lnTo>
                  <a:pt x="5380818" y="35147"/>
                </a:lnTo>
                <a:lnTo>
                  <a:pt x="5340350" y="16205"/>
                </a:lnTo>
                <a:lnTo>
                  <a:pt x="5298205" y="4197"/>
                </a:lnTo>
                <a:lnTo>
                  <a:pt x="5255260" y="0"/>
                </a:lnTo>
                <a:close/>
              </a:path>
            </a:pathLst>
          </a:custGeom>
          <a:solidFill>
            <a:srgbClr val="E5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06400" y="5064400"/>
            <a:ext cx="5543550" cy="1731010"/>
          </a:xfrm>
          <a:custGeom>
            <a:avLst/>
            <a:gdLst/>
            <a:ahLst/>
            <a:cxnLst/>
            <a:rect l="l" t="t" r="r" b="b"/>
            <a:pathLst>
              <a:path w="5543550" h="1731009">
                <a:moveTo>
                  <a:pt x="288290" y="0"/>
                </a:moveTo>
                <a:lnTo>
                  <a:pt x="245036" y="4197"/>
                </a:lnTo>
                <a:lnTo>
                  <a:pt x="202712" y="16205"/>
                </a:lnTo>
                <a:lnTo>
                  <a:pt x="162171" y="35147"/>
                </a:lnTo>
                <a:lnTo>
                  <a:pt x="124266" y="60147"/>
                </a:lnTo>
                <a:lnTo>
                  <a:pt x="89852" y="90328"/>
                </a:lnTo>
                <a:lnTo>
                  <a:pt x="59781" y="124815"/>
                </a:lnTo>
                <a:lnTo>
                  <a:pt x="34907" y="162731"/>
                </a:lnTo>
                <a:lnTo>
                  <a:pt x="16083" y="203200"/>
                </a:lnTo>
                <a:lnTo>
                  <a:pt x="4163" y="245344"/>
                </a:lnTo>
                <a:lnTo>
                  <a:pt x="0" y="288289"/>
                </a:lnTo>
                <a:lnTo>
                  <a:pt x="0" y="1442720"/>
                </a:lnTo>
                <a:lnTo>
                  <a:pt x="4163" y="1485665"/>
                </a:lnTo>
                <a:lnTo>
                  <a:pt x="16083" y="1527809"/>
                </a:lnTo>
                <a:lnTo>
                  <a:pt x="34907" y="1568278"/>
                </a:lnTo>
                <a:lnTo>
                  <a:pt x="59781" y="1606194"/>
                </a:lnTo>
                <a:lnTo>
                  <a:pt x="89852" y="1640681"/>
                </a:lnTo>
                <a:lnTo>
                  <a:pt x="124266" y="1670862"/>
                </a:lnTo>
                <a:lnTo>
                  <a:pt x="162171" y="1695862"/>
                </a:lnTo>
                <a:lnTo>
                  <a:pt x="202712" y="1714804"/>
                </a:lnTo>
                <a:lnTo>
                  <a:pt x="245036" y="1726812"/>
                </a:lnTo>
                <a:lnTo>
                  <a:pt x="288290" y="1731009"/>
                </a:lnTo>
                <a:lnTo>
                  <a:pt x="5255260" y="1731009"/>
                </a:lnTo>
                <a:lnTo>
                  <a:pt x="5298205" y="1726812"/>
                </a:lnTo>
                <a:lnTo>
                  <a:pt x="5340350" y="1714804"/>
                </a:lnTo>
                <a:lnTo>
                  <a:pt x="5380818" y="1695862"/>
                </a:lnTo>
                <a:lnTo>
                  <a:pt x="5418734" y="1670862"/>
                </a:lnTo>
                <a:lnTo>
                  <a:pt x="5453221" y="1640681"/>
                </a:lnTo>
                <a:lnTo>
                  <a:pt x="5483402" y="1606194"/>
                </a:lnTo>
                <a:lnTo>
                  <a:pt x="5508402" y="1568278"/>
                </a:lnTo>
                <a:lnTo>
                  <a:pt x="5527344" y="1527809"/>
                </a:lnTo>
                <a:lnTo>
                  <a:pt x="5539352" y="1485665"/>
                </a:lnTo>
                <a:lnTo>
                  <a:pt x="5543550" y="1442720"/>
                </a:lnTo>
                <a:lnTo>
                  <a:pt x="5543550" y="288289"/>
                </a:lnTo>
                <a:lnTo>
                  <a:pt x="5539352" y="245344"/>
                </a:lnTo>
                <a:lnTo>
                  <a:pt x="5527344" y="203199"/>
                </a:lnTo>
                <a:lnTo>
                  <a:pt x="5508402" y="162731"/>
                </a:lnTo>
                <a:lnTo>
                  <a:pt x="5483402" y="124815"/>
                </a:lnTo>
                <a:lnTo>
                  <a:pt x="5453221" y="90328"/>
                </a:lnTo>
                <a:lnTo>
                  <a:pt x="5418734" y="60147"/>
                </a:lnTo>
                <a:lnTo>
                  <a:pt x="5380818" y="35147"/>
                </a:lnTo>
                <a:lnTo>
                  <a:pt x="5340350" y="16205"/>
                </a:lnTo>
                <a:lnTo>
                  <a:pt x="5298205" y="4197"/>
                </a:lnTo>
                <a:lnTo>
                  <a:pt x="5255260" y="0"/>
                </a:lnTo>
                <a:lnTo>
                  <a:pt x="288290" y="0"/>
                </a:lnTo>
                <a:close/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06400" y="5064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949950" y="6795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E5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567690" y="5065670"/>
            <a:ext cx="52190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247900" algn="l"/>
                <a:tab pos="4217035" algn="l"/>
              </a:tabLst>
            </a:pPr>
            <a:r>
              <a:rPr sz="1600" spc="140" dirty="0">
                <a:latin typeface="Tahoma"/>
                <a:cs typeface="Tahoma"/>
              </a:rPr>
              <a:t>1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-10" dirty="0">
                <a:latin typeface="Tahoma"/>
                <a:cs typeface="Tahoma"/>
              </a:rPr>
              <a:t>IH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75" dirty="0">
                <a:latin typeface="Tahoma"/>
                <a:cs typeface="Tahoma"/>
              </a:rPr>
              <a:t>P</a:t>
            </a:r>
            <a:r>
              <a:rPr sz="1600" spc="135" dirty="0">
                <a:latin typeface="Tahoma"/>
                <a:cs typeface="Tahoma"/>
              </a:rPr>
              <a:t>EM</a:t>
            </a:r>
            <a:r>
              <a:rPr sz="1600" spc="114" dirty="0">
                <a:latin typeface="Tahoma"/>
                <a:cs typeface="Tahoma"/>
              </a:rPr>
              <a:t>B</a:t>
            </a:r>
            <a:r>
              <a:rPr sz="1600" spc="-5" dirty="0">
                <a:latin typeface="Tahoma"/>
                <a:cs typeface="Tahoma"/>
              </a:rPr>
              <a:t>I</a:t>
            </a:r>
            <a:r>
              <a:rPr sz="1600" spc="-10" dirty="0">
                <a:latin typeface="Tahoma"/>
                <a:cs typeface="Tahoma"/>
              </a:rPr>
              <a:t>N</a:t>
            </a:r>
            <a:r>
              <a:rPr sz="1600" spc="130" dirty="0">
                <a:latin typeface="Tahoma"/>
                <a:cs typeface="Tahoma"/>
              </a:rPr>
              <a:t>AA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EM</a:t>
            </a:r>
            <a:r>
              <a:rPr sz="1600" spc="114" dirty="0">
                <a:latin typeface="Tahoma"/>
                <a:cs typeface="Tahoma"/>
              </a:rPr>
              <a:t>B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60" dirty="0">
                <a:latin typeface="Tahoma"/>
                <a:cs typeface="Tahoma"/>
              </a:rPr>
              <a:t>G</a:t>
            </a:r>
            <a:r>
              <a:rPr sz="1600" spc="135" dirty="0">
                <a:latin typeface="Tahoma"/>
                <a:cs typeface="Tahoma"/>
              </a:rPr>
              <a:t>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910589" y="5308240"/>
            <a:ext cx="445262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105" dirty="0">
                <a:latin typeface="Tahoma"/>
                <a:cs typeface="Tahoma"/>
              </a:rPr>
              <a:t>KEMASYARAKATAN </a:t>
            </a:r>
            <a:r>
              <a:rPr sz="1600" spc="95" dirty="0">
                <a:latin typeface="Tahoma"/>
                <a:cs typeface="Tahoma"/>
              </a:rPr>
              <a:t>KELURAHAN;</a:t>
            </a:r>
            <a:r>
              <a:rPr sz="1600" spc="-120" dirty="0">
                <a:latin typeface="Tahoma"/>
                <a:cs typeface="Tahoma"/>
              </a:rPr>
              <a:t> </a:t>
            </a:r>
            <a:r>
              <a:rPr sz="1600" spc="90" dirty="0">
                <a:latin typeface="Tahoma"/>
                <a:cs typeface="Tahoma"/>
              </a:rPr>
              <a:t>DAN/ATAU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567690" y="5552080"/>
            <a:ext cx="52190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2049780" algn="l"/>
                <a:tab pos="4217035" algn="l"/>
              </a:tabLst>
            </a:pPr>
            <a:r>
              <a:rPr sz="1600" spc="140" dirty="0">
                <a:latin typeface="Tahoma"/>
                <a:cs typeface="Tahoma"/>
              </a:rPr>
              <a:t>2</a:t>
            </a:r>
            <a:r>
              <a:rPr sz="1600" spc="20" dirty="0">
                <a:latin typeface="Tahoma"/>
                <a:cs typeface="Tahoma"/>
              </a:rPr>
              <a:t>.	</a:t>
            </a:r>
            <a:r>
              <a:rPr sz="1600" spc="95" dirty="0">
                <a:latin typeface="Tahoma"/>
                <a:cs typeface="Tahoma"/>
              </a:rPr>
              <a:t>K</a:t>
            </a:r>
            <a:r>
              <a:rPr sz="1600" spc="55" dirty="0">
                <a:latin typeface="Tahoma"/>
                <a:cs typeface="Tahoma"/>
              </a:rPr>
              <a:t>EG</a:t>
            </a:r>
            <a:r>
              <a:rPr sz="1600" spc="20" dirty="0">
                <a:latin typeface="Tahoma"/>
                <a:cs typeface="Tahoma"/>
              </a:rPr>
              <a:t>I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30" dirty="0">
                <a:latin typeface="Tahoma"/>
                <a:cs typeface="Tahoma"/>
              </a:rPr>
              <a:t>T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80" dirty="0">
                <a:latin typeface="Tahoma"/>
                <a:cs typeface="Tahoma"/>
              </a:rPr>
              <a:t>P</a:t>
            </a:r>
            <a:r>
              <a:rPr sz="1600" spc="95" dirty="0">
                <a:latin typeface="Tahoma"/>
                <a:cs typeface="Tahoma"/>
              </a:rPr>
              <a:t>E</a:t>
            </a:r>
            <a:r>
              <a:rPr sz="1600" spc="114" dirty="0">
                <a:latin typeface="Tahoma"/>
                <a:cs typeface="Tahoma"/>
              </a:rPr>
              <a:t>N</a:t>
            </a:r>
            <a:r>
              <a:rPr sz="1600" spc="145" dirty="0">
                <a:latin typeface="Tahoma"/>
                <a:cs typeface="Tahoma"/>
              </a:rPr>
              <a:t>G</a:t>
            </a:r>
            <a:r>
              <a:rPr sz="1600" spc="114" dirty="0">
                <a:latin typeface="Tahoma"/>
                <a:cs typeface="Tahoma"/>
              </a:rPr>
              <a:t>E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05" dirty="0">
                <a:latin typeface="Tahoma"/>
                <a:cs typeface="Tahoma"/>
              </a:rPr>
              <a:t>OL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35" dirty="0">
                <a:latin typeface="Tahoma"/>
                <a:cs typeface="Tahoma"/>
              </a:rPr>
              <a:t>A</a:t>
            </a:r>
            <a:r>
              <a:rPr sz="1600" spc="125" dirty="0">
                <a:latin typeface="Tahoma"/>
                <a:cs typeface="Tahoma"/>
              </a:rPr>
              <a:t>N</a:t>
            </a:r>
            <a:r>
              <a:rPr sz="1600" dirty="0">
                <a:latin typeface="Tahoma"/>
                <a:cs typeface="Tahoma"/>
              </a:rPr>
              <a:t>	</a:t>
            </a:r>
            <a:r>
              <a:rPr sz="1600" spc="90" dirty="0">
                <a:latin typeface="Tahoma"/>
                <a:cs typeface="Tahoma"/>
              </a:rPr>
              <a:t>L</a:t>
            </a:r>
            <a:r>
              <a:rPr sz="1600" spc="135" dirty="0">
                <a:latin typeface="Tahoma"/>
                <a:cs typeface="Tahoma"/>
              </a:rPr>
              <a:t>EM</a:t>
            </a:r>
            <a:r>
              <a:rPr sz="1600" spc="114" dirty="0">
                <a:latin typeface="Tahoma"/>
                <a:cs typeface="Tahoma"/>
              </a:rPr>
              <a:t>B</a:t>
            </a:r>
            <a:r>
              <a:rPr sz="1600" spc="130" dirty="0">
                <a:latin typeface="Tahoma"/>
                <a:cs typeface="Tahoma"/>
              </a:rPr>
              <a:t>A</a:t>
            </a:r>
            <a:r>
              <a:rPr sz="1600" spc="145" dirty="0">
                <a:latin typeface="Tahoma"/>
                <a:cs typeface="Tahoma"/>
              </a:rPr>
              <a:t>GA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910589" y="5795920"/>
            <a:ext cx="4876800" cy="755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99700"/>
              </a:lnSpc>
              <a:spcBef>
                <a:spcPts val="105"/>
              </a:spcBef>
            </a:pPr>
            <a:r>
              <a:rPr sz="1600" spc="105" dirty="0">
                <a:latin typeface="Tahoma"/>
                <a:cs typeface="Tahoma"/>
              </a:rPr>
              <a:t>KEMASYARAKATAN </a:t>
            </a:r>
            <a:r>
              <a:rPr sz="1600" spc="70" dirty="0">
                <a:latin typeface="Tahoma"/>
                <a:cs typeface="Tahoma"/>
              </a:rPr>
              <a:t>LAINNYA SESUAI </a:t>
            </a:r>
            <a:r>
              <a:rPr sz="1600" spc="130" dirty="0">
                <a:latin typeface="Tahoma"/>
                <a:cs typeface="Tahoma"/>
              </a:rPr>
              <a:t>DENGAN  </a:t>
            </a:r>
            <a:r>
              <a:rPr sz="1600" spc="65" dirty="0">
                <a:latin typeface="Tahoma"/>
                <a:cs typeface="Tahoma"/>
              </a:rPr>
              <a:t>HASIL </a:t>
            </a:r>
            <a:r>
              <a:rPr sz="1600" spc="114" dirty="0">
                <a:latin typeface="Tahoma"/>
                <a:cs typeface="Tahoma"/>
              </a:rPr>
              <a:t>YANG </a:t>
            </a:r>
            <a:r>
              <a:rPr sz="1600" spc="80" dirty="0">
                <a:latin typeface="Tahoma"/>
                <a:cs typeface="Tahoma"/>
              </a:rPr>
              <a:t>DIPUTUSKAN </a:t>
            </a:r>
            <a:r>
              <a:rPr sz="1600" spc="125" dirty="0">
                <a:latin typeface="Tahoma"/>
                <a:cs typeface="Tahoma"/>
              </a:rPr>
              <a:t>DALAM  </a:t>
            </a:r>
            <a:r>
              <a:rPr sz="1600" spc="114" dirty="0">
                <a:latin typeface="Tahoma"/>
                <a:cs typeface="Tahoma"/>
              </a:rPr>
              <a:t>MUSYAWARAH </a:t>
            </a:r>
            <a:r>
              <a:rPr sz="1600" spc="120" dirty="0">
                <a:latin typeface="Tahoma"/>
                <a:cs typeface="Tahoma"/>
              </a:rPr>
              <a:t>PEMBANGUNAN</a:t>
            </a:r>
            <a:r>
              <a:rPr sz="1600" spc="-130" dirty="0">
                <a:latin typeface="Tahoma"/>
                <a:cs typeface="Tahoma"/>
              </a:rPr>
              <a:t> </a:t>
            </a:r>
            <a:r>
              <a:rPr sz="1600" spc="100" dirty="0">
                <a:latin typeface="Tahoma"/>
                <a:cs typeface="Tahoma"/>
              </a:rPr>
              <a:t>KELURAHAN.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2277110" y="4725310"/>
            <a:ext cx="1656080" cy="288290"/>
          </a:xfrm>
          <a:custGeom>
            <a:avLst/>
            <a:gdLst/>
            <a:ahLst/>
            <a:cxnLst/>
            <a:rect l="l" t="t" r="r" b="b"/>
            <a:pathLst>
              <a:path w="1656079" h="288289">
                <a:moveTo>
                  <a:pt x="1656079" y="143509"/>
                </a:moveTo>
                <a:lnTo>
                  <a:pt x="0" y="143509"/>
                </a:lnTo>
                <a:lnTo>
                  <a:pt x="828039" y="288289"/>
                </a:lnTo>
                <a:lnTo>
                  <a:pt x="1656079" y="143509"/>
                </a:lnTo>
                <a:close/>
              </a:path>
              <a:path w="1656079" h="288289">
                <a:moveTo>
                  <a:pt x="1242060" y="0"/>
                </a:moveTo>
                <a:lnTo>
                  <a:pt x="414019" y="0"/>
                </a:lnTo>
                <a:lnTo>
                  <a:pt x="414019" y="143509"/>
                </a:lnTo>
                <a:lnTo>
                  <a:pt x="1242060" y="143509"/>
                </a:lnTo>
                <a:lnTo>
                  <a:pt x="1242060" y="0"/>
                </a:lnTo>
                <a:close/>
              </a:path>
            </a:pathLst>
          </a:custGeom>
          <a:solidFill>
            <a:srgbClr val="FF0000">
              <a:alpha val="40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277110" y="4725310"/>
            <a:ext cx="1656080" cy="288290"/>
          </a:xfrm>
          <a:custGeom>
            <a:avLst/>
            <a:gdLst/>
            <a:ahLst/>
            <a:cxnLst/>
            <a:rect l="l" t="t" r="r" b="b"/>
            <a:pathLst>
              <a:path w="1656079" h="288289">
                <a:moveTo>
                  <a:pt x="414019" y="0"/>
                </a:moveTo>
                <a:lnTo>
                  <a:pt x="414019" y="143509"/>
                </a:lnTo>
                <a:lnTo>
                  <a:pt x="0" y="143509"/>
                </a:lnTo>
                <a:lnTo>
                  <a:pt x="828039" y="288289"/>
                </a:lnTo>
                <a:lnTo>
                  <a:pt x="1656079" y="143509"/>
                </a:lnTo>
                <a:lnTo>
                  <a:pt x="1242060" y="143509"/>
                </a:lnTo>
                <a:lnTo>
                  <a:pt x="1242060" y="0"/>
                </a:lnTo>
                <a:lnTo>
                  <a:pt x="414019" y="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277110" y="47253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933190" y="50148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425950" y="249830"/>
            <a:ext cx="7485380" cy="63601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 dirty="0"/>
          </a:p>
        </p:txBody>
      </p:sp>
      <p:sp>
        <p:nvSpPr>
          <p:cNvPr id="3" name="object 3"/>
          <p:cNvSpPr txBox="1"/>
          <p:nvPr/>
        </p:nvSpPr>
        <p:spPr>
          <a:xfrm>
            <a:off x="4757420" y="294640"/>
            <a:ext cx="70573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21510" algn="l"/>
                <a:tab pos="3523615" algn="l"/>
                <a:tab pos="6007100" algn="l"/>
              </a:tabLst>
            </a:pPr>
            <a:r>
              <a:rPr sz="2400" spc="165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16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65" dirty="0">
                <a:solidFill>
                  <a:srgbClr val="FFFFFF"/>
                </a:solidFill>
                <a:latin typeface="Tahoma"/>
                <a:cs typeface="Tahoma"/>
              </a:rPr>
              <a:t>ntu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k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55" dirty="0">
                <a:solidFill>
                  <a:srgbClr val="FFFFFF"/>
                </a:solidFill>
                <a:latin typeface="Tahoma"/>
                <a:cs typeface="Tahoma"/>
              </a:rPr>
              <a:t>ta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305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na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165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na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51070" y="614680"/>
            <a:ext cx="70624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017395" algn="l"/>
                <a:tab pos="2498090" algn="l"/>
                <a:tab pos="4250055" algn="l"/>
                <a:tab pos="5928995" algn="l"/>
              </a:tabLst>
            </a:pP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dan 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prasarana </a:t>
            </a:r>
            <a:r>
              <a:rPr sz="2400" spc="170" dirty="0">
                <a:solidFill>
                  <a:srgbClr val="FFFFFF"/>
                </a:solidFill>
                <a:latin typeface="Tahoma"/>
                <a:cs typeface="Tahoma"/>
              </a:rPr>
              <a:t>Kelurahan 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dan 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pemberdayaan  </a:t>
            </a:r>
            <a:r>
              <a:rPr sz="2400" spc="220" dirty="0">
                <a:solidFill>
                  <a:srgbClr val="FFFFFF"/>
                </a:solidFill>
                <a:latin typeface="Tahoma"/>
                <a:cs typeface="Tahoma"/>
              </a:rPr>
              <a:t>masya</a:t>
            </a:r>
            <a:r>
              <a:rPr sz="2400" spc="14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ak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35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155" dirty="0">
                <a:solidFill>
                  <a:srgbClr val="FFFFFF"/>
                </a:solidFill>
                <a:latin typeface="Tahoma"/>
                <a:cs typeface="Tahoma"/>
              </a:rPr>
              <a:t>K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l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ha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2400" spc="125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l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ak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uk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320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25" dirty="0">
                <a:solidFill>
                  <a:srgbClr val="FFFFFF"/>
                </a:solidFill>
                <a:latin typeface="Tahoma"/>
                <a:cs typeface="Tahoma"/>
              </a:rPr>
              <a:t>l</a:t>
            </a:r>
            <a:r>
              <a:rPr sz="2400" spc="22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95" dirty="0">
                <a:solidFill>
                  <a:srgbClr val="FFFFFF"/>
                </a:solidFill>
                <a:latin typeface="Tahoma"/>
                <a:cs typeface="Tahoma"/>
              </a:rPr>
              <a:t>l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51070" y="1300480"/>
            <a:ext cx="706691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355465" algn="l"/>
              </a:tabLst>
            </a:pPr>
            <a:r>
              <a:rPr sz="2400" b="1" spc="250" dirty="0">
                <a:solidFill>
                  <a:srgbClr val="FFFF00"/>
                </a:solidFill>
                <a:latin typeface="Gill Sans MT"/>
                <a:cs typeface="Gill Sans MT"/>
              </a:rPr>
              <a:t>M</a:t>
            </a:r>
            <a:r>
              <a:rPr sz="2400" b="1" spc="65" dirty="0">
                <a:solidFill>
                  <a:srgbClr val="FFFF00"/>
                </a:solidFill>
                <a:latin typeface="Gill Sans MT"/>
                <a:cs typeface="Gill Sans MT"/>
              </a:rPr>
              <a:t>USYA</a:t>
            </a:r>
            <a:r>
              <a:rPr sz="2400" b="1" spc="-110" dirty="0">
                <a:solidFill>
                  <a:srgbClr val="FFFF00"/>
                </a:solidFill>
                <a:latin typeface="Gill Sans MT"/>
                <a:cs typeface="Gill Sans MT"/>
              </a:rPr>
              <a:t>W</a:t>
            </a:r>
            <a:r>
              <a:rPr sz="2400" b="1" spc="-70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100" dirty="0">
                <a:solidFill>
                  <a:srgbClr val="FFFF00"/>
                </a:solidFill>
                <a:latin typeface="Gill Sans MT"/>
                <a:cs typeface="Gill Sans MT"/>
              </a:rPr>
              <a:t>RA</a:t>
            </a:r>
            <a:r>
              <a:rPr sz="2400" b="1" spc="5" dirty="0">
                <a:solidFill>
                  <a:srgbClr val="FFFF00"/>
                </a:solidFill>
                <a:latin typeface="Gill Sans MT"/>
                <a:cs typeface="Gill Sans MT"/>
              </a:rPr>
              <a:t>H</a:t>
            </a:r>
            <a:r>
              <a:rPr sz="2400" b="1" dirty="0">
                <a:solidFill>
                  <a:srgbClr val="FFFF00"/>
                </a:solidFill>
                <a:latin typeface="Gill Sans MT"/>
                <a:cs typeface="Gill Sans MT"/>
              </a:rPr>
              <a:t>	</a:t>
            </a:r>
            <a:r>
              <a:rPr sz="2400" b="1" spc="130" dirty="0">
                <a:solidFill>
                  <a:srgbClr val="FFFF00"/>
                </a:solidFill>
                <a:latin typeface="Gill Sans MT"/>
                <a:cs typeface="Gill Sans MT"/>
              </a:rPr>
              <a:t>PEMB</a:t>
            </a:r>
            <a:r>
              <a:rPr sz="2400" b="1" spc="150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-30" dirty="0">
                <a:solidFill>
                  <a:srgbClr val="FFFF00"/>
                </a:solidFill>
                <a:latin typeface="Gill Sans MT"/>
                <a:cs typeface="Gill Sans MT"/>
              </a:rPr>
              <a:t>N</a:t>
            </a:r>
            <a:r>
              <a:rPr sz="2400" b="1" spc="-10" dirty="0">
                <a:solidFill>
                  <a:srgbClr val="FFFF00"/>
                </a:solidFill>
                <a:latin typeface="Gill Sans MT"/>
                <a:cs typeface="Gill Sans MT"/>
              </a:rPr>
              <a:t>G</a:t>
            </a:r>
            <a:r>
              <a:rPr sz="2400" b="1" spc="-20" dirty="0">
                <a:solidFill>
                  <a:srgbClr val="FFFF00"/>
                </a:solidFill>
                <a:latin typeface="Gill Sans MT"/>
                <a:cs typeface="Gill Sans MT"/>
              </a:rPr>
              <a:t>U</a:t>
            </a:r>
            <a:r>
              <a:rPr sz="2400" b="1" spc="-15" dirty="0">
                <a:solidFill>
                  <a:srgbClr val="FFFF00"/>
                </a:solidFill>
                <a:latin typeface="Gill Sans MT"/>
                <a:cs typeface="Gill Sans MT"/>
              </a:rPr>
              <a:t>NAN  </a:t>
            </a:r>
            <a:r>
              <a:rPr sz="2400" b="1" spc="45" dirty="0">
                <a:solidFill>
                  <a:srgbClr val="FFFF00"/>
                </a:solidFill>
                <a:latin typeface="Gill Sans MT"/>
                <a:cs typeface="Gill Sans MT"/>
              </a:rPr>
              <a:t>KELURAHAN</a:t>
            </a:r>
            <a:r>
              <a:rPr sz="2400" spc="45" dirty="0">
                <a:solidFill>
                  <a:srgbClr val="FFFF00"/>
                </a:solidFill>
                <a:latin typeface="Tahoma"/>
                <a:cs typeface="Tahoma"/>
              </a:rPr>
              <a:t>.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516120" y="2137050"/>
            <a:ext cx="24726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0" marR="5080" indent="-234950">
              <a:lnSpc>
                <a:spcPct val="100000"/>
              </a:lnSpc>
              <a:spcBef>
                <a:spcPts val="100"/>
              </a:spcBef>
            </a:pPr>
            <a:r>
              <a:rPr sz="3600" spc="300" baseline="9259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Penambahan  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325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na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88776" y="2137050"/>
            <a:ext cx="159448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50" dirty="0">
                <a:solidFill>
                  <a:srgbClr val="FFFFFF"/>
                </a:solidFill>
                <a:latin typeface="Tahoma"/>
                <a:cs typeface="Tahoma"/>
              </a:rPr>
              <a:t>dan/atau</a:t>
            </a:r>
            <a:endParaRPr sz="2400">
              <a:latin typeface="Tahoma"/>
              <a:cs typeface="Tahoma"/>
            </a:endParaRPr>
          </a:p>
          <a:p>
            <a:pPr marL="543560">
              <a:lnSpc>
                <a:spcPct val="100000"/>
              </a:lnSpc>
            </a:pP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sarana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78740" y="2137050"/>
            <a:ext cx="32346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8005" marR="5080" indent="-535940">
              <a:lnSpc>
                <a:spcPct val="100000"/>
              </a:lnSpc>
              <a:spcBef>
                <a:spcPts val="100"/>
              </a:spcBef>
              <a:tabLst>
                <a:tab pos="1678305" algn="l"/>
                <a:tab pos="1892935" algn="l"/>
              </a:tabLst>
            </a:pP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ha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	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k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2400" spc="155" dirty="0">
                <a:solidFill>
                  <a:srgbClr val="FFFFFF"/>
                </a:solidFill>
                <a:latin typeface="Tahoma"/>
                <a:cs typeface="Tahoma"/>
              </a:rPr>
              <a:t>atan  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1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as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na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51070" y="2868570"/>
            <a:ext cx="707009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4686300" algn="l"/>
              </a:tabLst>
            </a:pPr>
            <a:r>
              <a:rPr sz="2400" spc="170" dirty="0">
                <a:solidFill>
                  <a:srgbClr val="FFFFFF"/>
                </a:solidFill>
                <a:latin typeface="Tahoma"/>
                <a:cs typeface="Tahoma"/>
              </a:rPr>
              <a:t>Kelurahan 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dan 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pemberdayaan 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masyarakat </a:t>
            </a:r>
            <a:r>
              <a:rPr sz="2400" spc="160" dirty="0">
                <a:solidFill>
                  <a:srgbClr val="FFFFFF"/>
                </a:solidFill>
                <a:latin typeface="Tahoma"/>
                <a:cs typeface="Tahoma"/>
              </a:rPr>
              <a:t>di  </a:t>
            </a:r>
            <a:r>
              <a:rPr sz="2400" spc="170" dirty="0">
                <a:solidFill>
                  <a:srgbClr val="FFFFFF"/>
                </a:solidFill>
                <a:latin typeface="Tahoma"/>
                <a:cs typeface="Tahoma"/>
              </a:rPr>
              <a:t>Kelurahan </a:t>
            </a:r>
            <a:r>
              <a:rPr sz="2400" spc="175" dirty="0">
                <a:solidFill>
                  <a:srgbClr val="FFFFFF"/>
                </a:solidFill>
                <a:latin typeface="Tahoma"/>
                <a:cs typeface="Tahoma"/>
              </a:rPr>
              <a:t>dilakukan 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melalui </a:t>
            </a:r>
            <a:r>
              <a:rPr sz="2400" b="1" spc="55" dirty="0">
                <a:solidFill>
                  <a:srgbClr val="FFFF00"/>
                </a:solidFill>
                <a:latin typeface="Gill Sans MT"/>
                <a:cs typeface="Gill Sans MT"/>
              </a:rPr>
              <a:t>MUSYAWARAH  </a:t>
            </a:r>
            <a:r>
              <a:rPr sz="2400" b="1" spc="5" dirty="0">
                <a:solidFill>
                  <a:srgbClr val="FFFF00"/>
                </a:solidFill>
                <a:latin typeface="Gill Sans MT"/>
                <a:cs typeface="Gill Sans MT"/>
              </a:rPr>
              <a:t>ANTARA </a:t>
            </a:r>
            <a:r>
              <a:rPr sz="2400" b="1" spc="40" dirty="0">
                <a:solidFill>
                  <a:srgbClr val="FFFF00"/>
                </a:solidFill>
                <a:latin typeface="Gill Sans MT"/>
                <a:cs typeface="Gill Sans MT"/>
              </a:rPr>
              <a:t>LURAH </a:t>
            </a:r>
            <a:r>
              <a:rPr sz="2400" b="1" spc="20" dirty="0">
                <a:solidFill>
                  <a:srgbClr val="FFFF00"/>
                </a:solidFill>
                <a:latin typeface="Gill Sans MT"/>
                <a:cs typeface="Gill Sans MT"/>
              </a:rPr>
              <a:t>DENGAN </a:t>
            </a:r>
            <a:r>
              <a:rPr sz="2400" b="1" spc="75" dirty="0">
                <a:solidFill>
                  <a:srgbClr val="FFFF00"/>
                </a:solidFill>
                <a:latin typeface="Gill Sans MT"/>
                <a:cs typeface="Gill Sans MT"/>
              </a:rPr>
              <a:t>LEMBAGA  </a:t>
            </a:r>
            <a:r>
              <a:rPr sz="2400" b="1" spc="175" dirty="0">
                <a:solidFill>
                  <a:srgbClr val="FFFF00"/>
                </a:solidFill>
                <a:latin typeface="Gill Sans MT"/>
                <a:cs typeface="Gill Sans MT"/>
              </a:rPr>
              <a:t>PEM</a:t>
            </a:r>
            <a:r>
              <a:rPr sz="2400" b="1" spc="155" dirty="0">
                <a:solidFill>
                  <a:srgbClr val="FFFF00"/>
                </a:solidFill>
                <a:latin typeface="Gill Sans MT"/>
                <a:cs typeface="Gill Sans MT"/>
              </a:rPr>
              <a:t>B</a:t>
            </a:r>
            <a:r>
              <a:rPr sz="2400" b="1" spc="120" dirty="0">
                <a:solidFill>
                  <a:srgbClr val="FFFF00"/>
                </a:solidFill>
                <a:latin typeface="Gill Sans MT"/>
                <a:cs typeface="Gill Sans MT"/>
              </a:rPr>
              <a:t>E</a:t>
            </a:r>
            <a:r>
              <a:rPr sz="2400" b="1" spc="130" dirty="0">
                <a:solidFill>
                  <a:srgbClr val="FFFF00"/>
                </a:solidFill>
                <a:latin typeface="Gill Sans MT"/>
                <a:cs typeface="Gill Sans MT"/>
              </a:rPr>
              <a:t>R</a:t>
            </a:r>
            <a:r>
              <a:rPr sz="2400" b="1" spc="150" dirty="0">
                <a:solidFill>
                  <a:srgbClr val="FFFF00"/>
                </a:solidFill>
                <a:latin typeface="Gill Sans MT"/>
                <a:cs typeface="Gill Sans MT"/>
              </a:rPr>
              <a:t>D</a:t>
            </a:r>
            <a:r>
              <a:rPr sz="2400" b="1" spc="-20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5" dirty="0">
                <a:solidFill>
                  <a:srgbClr val="FFFF00"/>
                </a:solidFill>
                <a:latin typeface="Gill Sans MT"/>
                <a:cs typeface="Gill Sans MT"/>
              </a:rPr>
              <a:t>Y</a:t>
            </a:r>
            <a:r>
              <a:rPr sz="2400" b="1" spc="10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-20" dirty="0">
                <a:solidFill>
                  <a:srgbClr val="FFFF00"/>
                </a:solidFill>
                <a:latin typeface="Gill Sans MT"/>
                <a:cs typeface="Gill Sans MT"/>
              </a:rPr>
              <a:t>AN</a:t>
            </a:r>
            <a:r>
              <a:rPr sz="2400" b="1" dirty="0">
                <a:solidFill>
                  <a:srgbClr val="FFFF00"/>
                </a:solidFill>
                <a:latin typeface="Gill Sans MT"/>
                <a:cs typeface="Gill Sans MT"/>
              </a:rPr>
              <a:t>	</a:t>
            </a:r>
            <a:r>
              <a:rPr sz="2400" b="1" spc="125" dirty="0">
                <a:solidFill>
                  <a:srgbClr val="FFFF00"/>
                </a:solidFill>
                <a:latin typeface="Gill Sans MT"/>
                <a:cs typeface="Gill Sans MT"/>
              </a:rPr>
              <a:t>M</a:t>
            </a:r>
            <a:r>
              <a:rPr sz="2400" b="1" spc="114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85" dirty="0">
                <a:solidFill>
                  <a:srgbClr val="FFFF00"/>
                </a:solidFill>
                <a:latin typeface="Gill Sans MT"/>
                <a:cs typeface="Gill Sans MT"/>
              </a:rPr>
              <a:t>SY</a:t>
            </a:r>
            <a:r>
              <a:rPr sz="2400" b="1" spc="110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100" dirty="0">
                <a:solidFill>
                  <a:srgbClr val="FFFF00"/>
                </a:solidFill>
                <a:latin typeface="Gill Sans MT"/>
                <a:cs typeface="Gill Sans MT"/>
              </a:rPr>
              <a:t>RA</a:t>
            </a:r>
            <a:r>
              <a:rPr sz="2400" b="1" spc="50" dirty="0">
                <a:solidFill>
                  <a:srgbClr val="FFFF00"/>
                </a:solidFill>
                <a:latin typeface="Gill Sans MT"/>
                <a:cs typeface="Gill Sans MT"/>
              </a:rPr>
              <a:t>K</a:t>
            </a:r>
            <a:r>
              <a:rPr sz="2400" b="1" spc="60" dirty="0">
                <a:solidFill>
                  <a:srgbClr val="FFFF00"/>
                </a:solidFill>
                <a:latin typeface="Gill Sans MT"/>
                <a:cs typeface="Gill Sans MT"/>
              </a:rPr>
              <a:t>A</a:t>
            </a:r>
            <a:r>
              <a:rPr sz="2400" b="1" spc="-55" dirty="0">
                <a:solidFill>
                  <a:srgbClr val="FFFF00"/>
                </a:solidFill>
                <a:latin typeface="Gill Sans MT"/>
                <a:cs typeface="Gill Sans MT"/>
              </a:rPr>
              <a:t>T  </a:t>
            </a:r>
            <a:r>
              <a:rPr sz="2400" b="1" spc="45" dirty="0">
                <a:solidFill>
                  <a:srgbClr val="FFFF00"/>
                </a:solidFill>
                <a:latin typeface="Gill Sans MT"/>
                <a:cs typeface="Gill Sans MT"/>
              </a:rPr>
              <a:t>KELURAHAN</a:t>
            </a:r>
            <a:r>
              <a:rPr sz="2400" spc="45" dirty="0">
                <a:solidFill>
                  <a:srgbClr val="FFFF00"/>
                </a:solidFill>
                <a:latin typeface="Tahoma"/>
                <a:cs typeface="Tahoma"/>
              </a:rPr>
              <a:t>.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16120" y="5063130"/>
            <a:ext cx="23755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0" marR="5080" indent="-234950">
              <a:lnSpc>
                <a:spcPct val="100000"/>
              </a:lnSpc>
              <a:spcBef>
                <a:spcPts val="100"/>
              </a:spcBef>
            </a:pPr>
            <a:r>
              <a:rPr sz="3600" spc="284" baseline="9259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Musyawarah  </a:t>
            </a:r>
            <a:r>
              <a:rPr sz="2400" spc="320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da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2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k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27794" y="5063130"/>
            <a:ext cx="23012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64795">
              <a:lnSpc>
                <a:spcPct val="100000"/>
              </a:lnSpc>
              <a:spcBef>
                <a:spcPts val="100"/>
              </a:spcBef>
            </a:pP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2400" spc="114" dirty="0">
                <a:solidFill>
                  <a:srgbClr val="FFFFFF"/>
                </a:solidFill>
                <a:latin typeface="Tahoma"/>
                <a:cs typeface="Tahoma"/>
              </a:rPr>
              <a:t>il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ak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san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k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25" dirty="0">
                <a:solidFill>
                  <a:srgbClr val="FFFFFF"/>
                </a:solidFill>
                <a:latin typeface="Tahoma"/>
                <a:cs typeface="Tahoma"/>
              </a:rPr>
              <a:t>n  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kesepakatan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51070" y="5794650"/>
            <a:ext cx="50323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20214" algn="l"/>
                <a:tab pos="3656329" algn="l"/>
              </a:tabLst>
            </a:pP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kegiatan	</a:t>
            </a:r>
            <a:r>
              <a:rPr sz="2400" spc="204" dirty="0">
                <a:solidFill>
                  <a:srgbClr val="FFFFFF"/>
                </a:solidFill>
                <a:latin typeface="Tahoma"/>
                <a:cs typeface="Tahoma"/>
              </a:rPr>
              <a:t>tambahan	</a:t>
            </a:r>
            <a:r>
              <a:rPr sz="2400" spc="145" dirty="0">
                <a:solidFill>
                  <a:srgbClr val="FFFFFF"/>
                </a:solidFill>
                <a:latin typeface="Tahoma"/>
                <a:cs typeface="Tahoma"/>
              </a:rPr>
              <a:t>dan/atau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136894" y="5063130"/>
            <a:ext cx="167957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76605" algn="just">
              <a:lnSpc>
                <a:spcPct val="100000"/>
              </a:lnSpc>
              <a:spcBef>
                <a:spcPts val="100"/>
              </a:spcBef>
            </a:pPr>
            <a:r>
              <a:rPr sz="2400" spc="17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140" dirty="0">
                <a:solidFill>
                  <a:srgbClr val="FFFFFF"/>
                </a:solidFill>
                <a:latin typeface="Tahoma"/>
                <a:cs typeface="Tahoma"/>
              </a:rPr>
              <a:t>tuk  </a:t>
            </a: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2400" spc="150" dirty="0">
                <a:solidFill>
                  <a:srgbClr val="FFFFFF"/>
                </a:solidFill>
                <a:latin typeface="Tahoma"/>
                <a:cs typeface="Tahoma"/>
              </a:rPr>
              <a:t>tuan  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2400" spc="1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2400" spc="18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2400" spc="190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2400" spc="21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2400" spc="195" dirty="0">
                <a:solidFill>
                  <a:srgbClr val="FFFFFF"/>
                </a:solidFill>
                <a:latin typeface="Tahoma"/>
                <a:cs typeface="Tahoma"/>
              </a:rPr>
              <a:t>ha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751070" y="6160410"/>
            <a:ext cx="67767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200" dirty="0">
                <a:solidFill>
                  <a:srgbClr val="FFFFFF"/>
                </a:solidFill>
                <a:latin typeface="Tahoma"/>
                <a:cs typeface="Tahoma"/>
              </a:rPr>
              <a:t>yang </a:t>
            </a:r>
            <a:r>
              <a:rPr sz="2400" spc="170" dirty="0">
                <a:solidFill>
                  <a:srgbClr val="FFFFFF"/>
                </a:solidFill>
                <a:latin typeface="Tahoma"/>
                <a:cs typeface="Tahoma"/>
              </a:rPr>
              <a:t>dibuat </a:t>
            </a:r>
            <a:r>
              <a:rPr sz="2400" spc="210" dirty="0">
                <a:solidFill>
                  <a:srgbClr val="FFFFFF"/>
                </a:solidFill>
                <a:latin typeface="Tahoma"/>
                <a:cs typeface="Tahoma"/>
              </a:rPr>
              <a:t>dalam </a:t>
            </a:r>
            <a:r>
              <a:rPr sz="2400" spc="180" dirty="0">
                <a:solidFill>
                  <a:srgbClr val="FFFFFF"/>
                </a:solidFill>
                <a:latin typeface="Tahoma"/>
                <a:cs typeface="Tahoma"/>
              </a:rPr>
              <a:t>bentuk</a:t>
            </a:r>
            <a:r>
              <a:rPr sz="2400" spc="-3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400" b="1" spc="70" dirty="0">
                <a:solidFill>
                  <a:srgbClr val="FFFF00"/>
                </a:solidFill>
                <a:latin typeface="Gill Sans MT"/>
                <a:cs typeface="Gill Sans MT"/>
              </a:rPr>
              <a:t>BERITA </a:t>
            </a:r>
            <a:r>
              <a:rPr sz="2400" b="1" spc="55" dirty="0">
                <a:solidFill>
                  <a:srgbClr val="FFFF00"/>
                </a:solidFill>
                <a:latin typeface="Gill Sans MT"/>
                <a:cs typeface="Gill Sans MT"/>
              </a:rPr>
              <a:t>ACARA.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103780"/>
            <a:ext cx="4384040" cy="14211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39140" y="465730"/>
            <a:ext cx="3002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65" dirty="0">
                <a:solidFill>
                  <a:srgbClr val="FFFFFF"/>
                </a:solidFill>
                <a:latin typeface="Arial"/>
                <a:cs typeface="Arial"/>
              </a:rPr>
              <a:t>PENENTUAN</a:t>
            </a:r>
            <a:r>
              <a:rPr sz="2400" b="1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280" dirty="0">
                <a:solidFill>
                  <a:srgbClr val="FFFFFF"/>
                </a:solidFill>
                <a:latin typeface="Arial"/>
                <a:cs typeface="Arial"/>
              </a:rPr>
              <a:t>KEGIATAN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16839" y="1773830"/>
            <a:ext cx="4210050" cy="44640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042669" y="87270"/>
            <a:ext cx="9765030" cy="17551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/>
          <p:nvPr/>
        </p:nvSpPr>
        <p:spPr>
          <a:xfrm>
            <a:off x="407246" y="4915535"/>
            <a:ext cx="11098954" cy="17716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effectLst>
            <a:softEdge rad="63500"/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81200" y="381000"/>
            <a:ext cx="8247380" cy="54203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7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119" y="333650"/>
            <a:ext cx="693420" cy="6120130"/>
          </a:xfrm>
          <a:custGeom>
            <a:avLst/>
            <a:gdLst/>
            <a:ahLst/>
            <a:cxnLst/>
            <a:rect l="l" t="t" r="r" b="b"/>
            <a:pathLst>
              <a:path w="693420" h="6120130">
                <a:moveTo>
                  <a:pt x="577850" y="0"/>
                </a:moveTo>
                <a:lnTo>
                  <a:pt x="115570" y="0"/>
                </a:lnTo>
                <a:lnTo>
                  <a:pt x="72866" y="10021"/>
                </a:lnTo>
                <a:lnTo>
                  <a:pt x="35877" y="36353"/>
                </a:lnTo>
                <a:lnTo>
                  <a:pt x="9842" y="73402"/>
                </a:lnTo>
                <a:lnTo>
                  <a:pt x="0" y="115570"/>
                </a:lnTo>
                <a:lnTo>
                  <a:pt x="0" y="6004560"/>
                </a:lnTo>
                <a:lnTo>
                  <a:pt x="9842" y="6047263"/>
                </a:lnTo>
                <a:lnTo>
                  <a:pt x="35877" y="6084252"/>
                </a:lnTo>
                <a:lnTo>
                  <a:pt x="72866" y="6110287"/>
                </a:lnTo>
                <a:lnTo>
                  <a:pt x="115570" y="6120130"/>
                </a:lnTo>
                <a:lnTo>
                  <a:pt x="577850" y="6120130"/>
                </a:lnTo>
                <a:lnTo>
                  <a:pt x="620553" y="6110287"/>
                </a:lnTo>
                <a:lnTo>
                  <a:pt x="657542" y="6084252"/>
                </a:lnTo>
                <a:lnTo>
                  <a:pt x="683577" y="6047263"/>
                </a:lnTo>
                <a:lnTo>
                  <a:pt x="693420" y="6004560"/>
                </a:lnTo>
                <a:lnTo>
                  <a:pt x="693420" y="115570"/>
                </a:lnTo>
                <a:lnTo>
                  <a:pt x="683577" y="73402"/>
                </a:lnTo>
                <a:lnTo>
                  <a:pt x="657542" y="36353"/>
                </a:lnTo>
                <a:lnTo>
                  <a:pt x="620553" y="10021"/>
                </a:lnTo>
                <a:lnTo>
                  <a:pt x="577850" y="0"/>
                </a:lnTo>
                <a:close/>
              </a:path>
            </a:pathLst>
          </a:custGeom>
          <a:solidFill>
            <a:srgbClr val="FF0000">
              <a:alpha val="4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119" y="333650"/>
            <a:ext cx="693420" cy="6120130"/>
          </a:xfrm>
          <a:custGeom>
            <a:avLst/>
            <a:gdLst/>
            <a:ahLst/>
            <a:cxnLst/>
            <a:rect l="l" t="t" r="r" b="b"/>
            <a:pathLst>
              <a:path w="693420" h="6120130">
                <a:moveTo>
                  <a:pt x="0" y="6004560"/>
                </a:moveTo>
                <a:lnTo>
                  <a:pt x="9842" y="6047263"/>
                </a:lnTo>
                <a:lnTo>
                  <a:pt x="35877" y="6084252"/>
                </a:lnTo>
                <a:lnTo>
                  <a:pt x="72866" y="6110287"/>
                </a:lnTo>
                <a:lnTo>
                  <a:pt x="115570" y="6120130"/>
                </a:lnTo>
                <a:lnTo>
                  <a:pt x="577850" y="6120130"/>
                </a:lnTo>
                <a:lnTo>
                  <a:pt x="620553" y="6110287"/>
                </a:lnTo>
                <a:lnTo>
                  <a:pt x="657542" y="6084252"/>
                </a:lnTo>
                <a:lnTo>
                  <a:pt x="683577" y="6047263"/>
                </a:lnTo>
                <a:lnTo>
                  <a:pt x="693420" y="6004560"/>
                </a:lnTo>
                <a:lnTo>
                  <a:pt x="693420" y="115570"/>
                </a:lnTo>
                <a:lnTo>
                  <a:pt x="683577" y="73402"/>
                </a:lnTo>
                <a:lnTo>
                  <a:pt x="657542" y="36353"/>
                </a:lnTo>
                <a:lnTo>
                  <a:pt x="620553" y="10021"/>
                </a:lnTo>
                <a:lnTo>
                  <a:pt x="577850" y="0"/>
                </a:lnTo>
                <a:lnTo>
                  <a:pt x="115570" y="0"/>
                </a:lnTo>
                <a:lnTo>
                  <a:pt x="72866" y="10021"/>
                </a:lnTo>
                <a:lnTo>
                  <a:pt x="35877" y="36353"/>
                </a:lnTo>
                <a:lnTo>
                  <a:pt x="9842" y="73402"/>
                </a:lnTo>
                <a:lnTo>
                  <a:pt x="0" y="115570"/>
                </a:lnTo>
                <a:lnTo>
                  <a:pt x="0" y="600456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2890" y="3393715"/>
            <a:ext cx="397545" cy="2949852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3140"/>
              </a:lnSpc>
            </a:pPr>
            <a:r>
              <a:rPr sz="3200" b="1" spc="-405" dirty="0">
                <a:solidFill>
                  <a:srgbClr val="FFFFFF"/>
                </a:solidFill>
                <a:latin typeface="Arial"/>
                <a:cs typeface="Arial"/>
              </a:rPr>
              <a:t>PERENCANAAN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64540" y="333650"/>
            <a:ext cx="5185410" cy="6120130"/>
          </a:xfrm>
          <a:custGeom>
            <a:avLst/>
            <a:gdLst/>
            <a:ahLst/>
            <a:cxnLst/>
            <a:rect l="l" t="t" r="r" b="b"/>
            <a:pathLst>
              <a:path w="5185410" h="6120130">
                <a:moveTo>
                  <a:pt x="2593340" y="6120130"/>
                </a:moveTo>
                <a:lnTo>
                  <a:pt x="0" y="6120130"/>
                </a:lnTo>
                <a:lnTo>
                  <a:pt x="0" y="0"/>
                </a:lnTo>
                <a:lnTo>
                  <a:pt x="5185410" y="0"/>
                </a:lnTo>
                <a:lnTo>
                  <a:pt x="5185410" y="6120130"/>
                </a:lnTo>
                <a:lnTo>
                  <a:pt x="2593340" y="612013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2010" y="1156610"/>
            <a:ext cx="502729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801620" algn="l"/>
              </a:tabLst>
            </a:pPr>
            <a:r>
              <a:rPr sz="3600" spc="277" baseline="9259" dirty="0">
                <a:latin typeface="Symbol"/>
                <a:cs typeface="Symbol"/>
              </a:rPr>
              <a:t></a:t>
            </a:r>
            <a:r>
              <a:rPr sz="2400" spc="195" dirty="0">
                <a:latin typeface="Tahoma"/>
                <a:cs typeface="Tahoma"/>
              </a:rPr>
              <a:t>k</a:t>
            </a:r>
            <a:r>
              <a:rPr sz="2400" spc="200" dirty="0">
                <a:latin typeface="Tahoma"/>
                <a:cs typeface="Tahoma"/>
              </a:rPr>
              <a:t>eg</a:t>
            </a:r>
            <a:r>
              <a:rPr sz="2400" spc="114" dirty="0">
                <a:latin typeface="Tahoma"/>
                <a:cs typeface="Tahoma"/>
              </a:rPr>
              <a:t>i</a:t>
            </a:r>
            <a:r>
              <a:rPr sz="2400" spc="165" dirty="0">
                <a:latin typeface="Tahoma"/>
                <a:cs typeface="Tahoma"/>
              </a:rPr>
              <a:t>at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80" dirty="0">
                <a:latin typeface="Tahoma"/>
                <a:cs typeface="Tahoma"/>
              </a:rPr>
              <a:t>n</a:t>
            </a:r>
            <a:r>
              <a:rPr sz="2400" dirty="0">
                <a:latin typeface="Tahoma"/>
                <a:cs typeface="Tahoma"/>
              </a:rPr>
              <a:t>	</a:t>
            </a:r>
            <a:r>
              <a:rPr sz="2400" spc="190" dirty="0">
                <a:latin typeface="Tahoma"/>
                <a:cs typeface="Tahoma"/>
              </a:rPr>
              <a:t>p</a:t>
            </a:r>
            <a:r>
              <a:rPr sz="2400" spc="210" dirty="0">
                <a:latin typeface="Tahoma"/>
                <a:cs typeface="Tahoma"/>
              </a:rPr>
              <a:t>e</a:t>
            </a:r>
            <a:r>
              <a:rPr sz="2400" spc="310" dirty="0">
                <a:latin typeface="Tahoma"/>
                <a:cs typeface="Tahoma"/>
              </a:rPr>
              <a:t>m</a:t>
            </a:r>
            <a:r>
              <a:rPr sz="2400" spc="200" dirty="0">
                <a:latin typeface="Tahoma"/>
                <a:cs typeface="Tahoma"/>
              </a:rPr>
              <a:t>b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80" dirty="0">
                <a:latin typeface="Tahoma"/>
                <a:cs typeface="Tahoma"/>
              </a:rPr>
              <a:t>ng</a:t>
            </a:r>
            <a:r>
              <a:rPr sz="2400" spc="185" dirty="0">
                <a:latin typeface="Tahoma"/>
                <a:cs typeface="Tahoma"/>
              </a:rPr>
              <a:t>u</a:t>
            </a:r>
            <a:r>
              <a:rPr sz="2400" spc="195" dirty="0">
                <a:latin typeface="Tahoma"/>
                <a:cs typeface="Tahoma"/>
              </a:rPr>
              <a:t>na</a:t>
            </a:r>
            <a:r>
              <a:rPr sz="2400" spc="125" dirty="0">
                <a:latin typeface="Tahoma"/>
                <a:cs typeface="Tahoma"/>
              </a:rPr>
              <a:t>n  </a:t>
            </a:r>
            <a:r>
              <a:rPr sz="2400" spc="180" dirty="0">
                <a:latin typeface="Tahoma"/>
                <a:cs typeface="Tahoma"/>
              </a:rPr>
              <a:t>sarana </a:t>
            </a:r>
            <a:r>
              <a:rPr sz="2400" spc="195" dirty="0">
                <a:latin typeface="Tahoma"/>
                <a:cs typeface="Tahoma"/>
              </a:rPr>
              <a:t>dan </a:t>
            </a:r>
            <a:r>
              <a:rPr sz="2400" spc="180" dirty="0">
                <a:latin typeface="Tahoma"/>
                <a:cs typeface="Tahoma"/>
              </a:rPr>
              <a:t>prasarana</a:t>
            </a:r>
            <a:r>
              <a:rPr sz="2400" spc="-335" dirty="0">
                <a:latin typeface="Tahoma"/>
                <a:cs typeface="Tahoma"/>
              </a:rPr>
              <a:t> </a:t>
            </a:r>
            <a:r>
              <a:rPr sz="2400" spc="170" dirty="0">
                <a:latin typeface="Tahoma"/>
                <a:cs typeface="Tahoma"/>
              </a:rPr>
              <a:t>Kelurahan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2010" y="1888130"/>
            <a:ext cx="50266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1680" algn="l"/>
                <a:tab pos="3208655" algn="l"/>
              </a:tabLst>
            </a:pPr>
            <a:r>
              <a:rPr sz="2400" spc="195" dirty="0">
                <a:latin typeface="Tahoma"/>
                <a:cs typeface="Tahoma"/>
              </a:rPr>
              <a:t>dan	</a:t>
            </a:r>
            <a:r>
              <a:rPr sz="2400" spc="204" dirty="0">
                <a:latin typeface="Tahoma"/>
                <a:cs typeface="Tahoma"/>
              </a:rPr>
              <a:t>pemberdayaan	</a:t>
            </a:r>
            <a:r>
              <a:rPr sz="2400" spc="195" dirty="0">
                <a:latin typeface="Tahoma"/>
                <a:cs typeface="Tahoma"/>
              </a:rPr>
              <a:t>masyarakat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010" y="2253890"/>
            <a:ext cx="50241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38810" algn="l"/>
                <a:tab pos="2539365" algn="l"/>
                <a:tab pos="4061460" algn="l"/>
              </a:tabLst>
            </a:pPr>
            <a:r>
              <a:rPr sz="2400" spc="190" dirty="0">
                <a:latin typeface="Tahoma"/>
                <a:cs typeface="Tahoma"/>
              </a:rPr>
              <a:t>d</a:t>
            </a:r>
            <a:r>
              <a:rPr sz="2400" spc="114" dirty="0">
                <a:latin typeface="Tahoma"/>
                <a:cs typeface="Tahoma"/>
              </a:rPr>
              <a:t>i</a:t>
            </a:r>
            <a:r>
              <a:rPr sz="2400" dirty="0">
                <a:latin typeface="Tahoma"/>
                <a:cs typeface="Tahoma"/>
              </a:rPr>
              <a:t>	</a:t>
            </a:r>
            <a:r>
              <a:rPr sz="2400" spc="155" dirty="0">
                <a:latin typeface="Tahoma"/>
                <a:cs typeface="Tahoma"/>
              </a:rPr>
              <a:t>K</a:t>
            </a:r>
            <a:r>
              <a:rPr sz="2400" spc="210" dirty="0">
                <a:latin typeface="Tahoma"/>
                <a:cs typeface="Tahoma"/>
              </a:rPr>
              <a:t>e</a:t>
            </a:r>
            <a:r>
              <a:rPr sz="2400" spc="114" dirty="0">
                <a:latin typeface="Tahoma"/>
                <a:cs typeface="Tahoma"/>
              </a:rPr>
              <a:t>l</a:t>
            </a:r>
            <a:r>
              <a:rPr sz="2400" spc="185" dirty="0">
                <a:latin typeface="Tahoma"/>
                <a:cs typeface="Tahoma"/>
              </a:rPr>
              <a:t>u</a:t>
            </a:r>
            <a:r>
              <a:rPr sz="2400" spc="110" dirty="0">
                <a:latin typeface="Tahoma"/>
                <a:cs typeface="Tahoma"/>
              </a:rPr>
              <a:t>r</a:t>
            </a:r>
            <a:r>
              <a:rPr sz="2400" spc="185" dirty="0">
                <a:latin typeface="Tahoma"/>
                <a:cs typeface="Tahoma"/>
              </a:rPr>
              <a:t>a</a:t>
            </a:r>
            <a:r>
              <a:rPr sz="2400" spc="204" dirty="0">
                <a:latin typeface="Tahoma"/>
                <a:cs typeface="Tahoma"/>
              </a:rPr>
              <a:t>h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80" dirty="0">
                <a:latin typeface="Tahoma"/>
                <a:cs typeface="Tahoma"/>
              </a:rPr>
              <a:t>n</a:t>
            </a:r>
            <a:r>
              <a:rPr sz="2400" dirty="0">
                <a:latin typeface="Tahoma"/>
                <a:cs typeface="Tahoma"/>
              </a:rPr>
              <a:t>	</a:t>
            </a:r>
            <a:r>
              <a:rPr sz="2400" spc="190" dirty="0">
                <a:latin typeface="Tahoma"/>
                <a:cs typeface="Tahoma"/>
              </a:rPr>
              <a:t>d</a:t>
            </a:r>
            <a:r>
              <a:rPr sz="2400" spc="114" dirty="0">
                <a:latin typeface="Tahoma"/>
                <a:cs typeface="Tahoma"/>
              </a:rPr>
              <a:t>i</a:t>
            </a:r>
            <a:r>
              <a:rPr sz="2400" spc="165" dirty="0">
                <a:latin typeface="Tahoma"/>
                <a:cs typeface="Tahoma"/>
              </a:rPr>
              <a:t>sus</a:t>
            </a:r>
            <a:r>
              <a:rPr sz="2400" spc="204" dirty="0">
                <a:latin typeface="Tahoma"/>
                <a:cs typeface="Tahoma"/>
              </a:rPr>
              <a:t>u</a:t>
            </a:r>
            <a:r>
              <a:rPr sz="2400" spc="180" dirty="0">
                <a:latin typeface="Tahoma"/>
                <a:cs typeface="Tahoma"/>
              </a:rPr>
              <a:t>n</a:t>
            </a:r>
            <a:r>
              <a:rPr sz="2400" dirty="0">
                <a:latin typeface="Tahoma"/>
                <a:cs typeface="Tahoma"/>
              </a:rPr>
              <a:t>	</a:t>
            </a:r>
            <a:r>
              <a:rPr sz="2400" spc="200" dirty="0">
                <a:latin typeface="Tahoma"/>
                <a:cs typeface="Tahoma"/>
              </a:rPr>
              <a:t>d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14" dirty="0">
                <a:latin typeface="Tahoma"/>
                <a:cs typeface="Tahoma"/>
              </a:rPr>
              <a:t>l</a:t>
            </a:r>
            <a:r>
              <a:rPr sz="2400" spc="260" dirty="0">
                <a:latin typeface="Tahoma"/>
                <a:cs typeface="Tahoma"/>
              </a:rPr>
              <a:t>am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2010" y="2619650"/>
            <a:ext cx="502793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444750" algn="l"/>
              </a:tabLst>
            </a:pPr>
            <a:r>
              <a:rPr sz="2400" b="1" spc="60" dirty="0">
                <a:latin typeface="Gill Sans MT"/>
                <a:cs typeface="Gill Sans MT"/>
              </a:rPr>
              <a:t>D</a:t>
            </a:r>
            <a:r>
              <a:rPr sz="2400" b="1" spc="10" dirty="0">
                <a:latin typeface="Gill Sans MT"/>
                <a:cs typeface="Gill Sans MT"/>
              </a:rPr>
              <a:t>OK</a:t>
            </a:r>
            <a:r>
              <a:rPr sz="2400" b="1" spc="5" dirty="0">
                <a:latin typeface="Gill Sans MT"/>
                <a:cs typeface="Gill Sans MT"/>
              </a:rPr>
              <a:t>U</a:t>
            </a:r>
            <a:r>
              <a:rPr sz="2400" b="1" spc="215" dirty="0">
                <a:latin typeface="Gill Sans MT"/>
                <a:cs typeface="Gill Sans MT"/>
              </a:rPr>
              <a:t>M</a:t>
            </a:r>
            <a:r>
              <a:rPr sz="2400" b="1" spc="160" dirty="0">
                <a:latin typeface="Gill Sans MT"/>
                <a:cs typeface="Gill Sans MT"/>
              </a:rPr>
              <a:t>E</a:t>
            </a:r>
            <a:r>
              <a:rPr sz="2400" b="1" spc="-20" dirty="0">
                <a:latin typeface="Gill Sans MT"/>
                <a:cs typeface="Gill Sans MT"/>
              </a:rPr>
              <a:t>N</a:t>
            </a:r>
            <a:r>
              <a:rPr sz="2400" b="1" dirty="0">
                <a:latin typeface="Gill Sans MT"/>
                <a:cs typeface="Gill Sans MT"/>
              </a:rPr>
              <a:t>	</a:t>
            </a:r>
            <a:r>
              <a:rPr sz="2400" b="1" spc="155" dirty="0">
                <a:latin typeface="Gill Sans MT"/>
                <a:cs typeface="Gill Sans MT"/>
              </a:rPr>
              <a:t>PER</a:t>
            </a:r>
            <a:r>
              <a:rPr sz="2400" b="1" spc="160" dirty="0">
                <a:latin typeface="Gill Sans MT"/>
                <a:cs typeface="Gill Sans MT"/>
              </a:rPr>
              <a:t>E</a:t>
            </a:r>
            <a:r>
              <a:rPr sz="2400" b="1" spc="-30" dirty="0">
                <a:latin typeface="Gill Sans MT"/>
                <a:cs typeface="Gill Sans MT"/>
              </a:rPr>
              <a:t>N</a:t>
            </a:r>
            <a:r>
              <a:rPr sz="2400" b="1" spc="-85" dirty="0">
                <a:latin typeface="Gill Sans MT"/>
                <a:cs typeface="Gill Sans MT"/>
              </a:rPr>
              <a:t>C</a:t>
            </a:r>
            <a:r>
              <a:rPr sz="2400" b="1" spc="-20" dirty="0">
                <a:latin typeface="Gill Sans MT"/>
                <a:cs typeface="Gill Sans MT"/>
              </a:rPr>
              <a:t>A</a:t>
            </a:r>
            <a:r>
              <a:rPr sz="2400" b="1" spc="-30" dirty="0">
                <a:latin typeface="Gill Sans MT"/>
                <a:cs typeface="Gill Sans MT"/>
              </a:rPr>
              <a:t>N</a:t>
            </a:r>
            <a:r>
              <a:rPr sz="2400" b="1" spc="-15" dirty="0">
                <a:latin typeface="Gill Sans MT"/>
                <a:cs typeface="Gill Sans MT"/>
              </a:rPr>
              <a:t>AAN  </a:t>
            </a:r>
            <a:r>
              <a:rPr sz="2400" b="1" spc="90" dirty="0">
                <a:latin typeface="Gill Sans MT"/>
                <a:cs typeface="Gill Sans MT"/>
              </a:rPr>
              <a:t>DAERAH.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42010" y="3655970"/>
            <a:ext cx="50272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85540" algn="l"/>
              </a:tabLst>
            </a:pPr>
            <a:r>
              <a:rPr sz="3600" spc="277" baseline="9259" dirty="0">
                <a:latin typeface="Symbol"/>
                <a:cs typeface="Symbol"/>
              </a:rPr>
              <a:t></a:t>
            </a:r>
            <a:r>
              <a:rPr sz="2400" spc="125" dirty="0">
                <a:latin typeface="Tahoma"/>
                <a:cs typeface="Tahoma"/>
              </a:rPr>
              <a:t>P</a:t>
            </a:r>
            <a:r>
              <a:rPr sz="2400" spc="200" dirty="0">
                <a:latin typeface="Tahoma"/>
                <a:cs typeface="Tahoma"/>
              </a:rPr>
              <a:t>e</a:t>
            </a:r>
            <a:r>
              <a:rPr sz="2400" spc="114" dirty="0">
                <a:latin typeface="Tahoma"/>
                <a:cs typeface="Tahoma"/>
              </a:rPr>
              <a:t>l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80" dirty="0">
                <a:latin typeface="Tahoma"/>
                <a:cs typeface="Tahoma"/>
              </a:rPr>
              <a:t>ks</a:t>
            </a:r>
            <a:r>
              <a:rPr sz="2400" spc="210" dirty="0">
                <a:latin typeface="Tahoma"/>
                <a:cs typeface="Tahoma"/>
              </a:rPr>
              <a:t>a</a:t>
            </a:r>
            <a:r>
              <a:rPr sz="2400" spc="195" dirty="0">
                <a:latin typeface="Tahoma"/>
                <a:cs typeface="Tahoma"/>
              </a:rPr>
              <a:t>na</a:t>
            </a:r>
            <a:r>
              <a:rPr sz="2400" spc="185" dirty="0">
                <a:latin typeface="Tahoma"/>
                <a:cs typeface="Tahoma"/>
              </a:rPr>
              <a:t>a</a:t>
            </a:r>
            <a:r>
              <a:rPr sz="2400" spc="200" dirty="0">
                <a:latin typeface="Tahoma"/>
                <a:cs typeface="Tahoma"/>
              </a:rPr>
              <a:t>n</a:t>
            </a:r>
            <a:r>
              <a:rPr sz="2400" dirty="0">
                <a:latin typeface="Tahoma"/>
                <a:cs typeface="Tahoma"/>
              </a:rPr>
              <a:t>	</a:t>
            </a:r>
            <a:r>
              <a:rPr sz="2400" spc="190" dirty="0">
                <a:latin typeface="Tahoma"/>
                <a:cs typeface="Tahoma"/>
              </a:rPr>
              <a:t>k</a:t>
            </a:r>
            <a:r>
              <a:rPr sz="2400" spc="195" dirty="0">
                <a:latin typeface="Tahoma"/>
                <a:cs typeface="Tahoma"/>
              </a:rPr>
              <a:t>e</a:t>
            </a:r>
            <a:r>
              <a:rPr sz="2400" spc="200" dirty="0">
                <a:latin typeface="Tahoma"/>
                <a:cs typeface="Tahoma"/>
              </a:rPr>
              <a:t>g</a:t>
            </a:r>
            <a:r>
              <a:rPr sz="2400" spc="114" dirty="0">
                <a:latin typeface="Tahoma"/>
                <a:cs typeface="Tahoma"/>
              </a:rPr>
              <a:t>i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20" dirty="0">
                <a:latin typeface="Tahoma"/>
                <a:cs typeface="Tahoma"/>
              </a:rPr>
              <a:t>t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80" dirty="0">
                <a:latin typeface="Tahoma"/>
                <a:cs typeface="Tahoma"/>
              </a:rPr>
              <a:t>n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42010" y="4021730"/>
            <a:ext cx="50247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35125" algn="l"/>
                <a:tab pos="2927985" algn="l"/>
              </a:tabLst>
            </a:pPr>
            <a:r>
              <a:rPr sz="2400" spc="175" dirty="0">
                <a:latin typeface="Tahoma"/>
                <a:cs typeface="Tahoma"/>
              </a:rPr>
              <a:t>dilakukan	</a:t>
            </a:r>
            <a:r>
              <a:rPr sz="2400" spc="195" dirty="0">
                <a:latin typeface="Tahoma"/>
                <a:cs typeface="Tahoma"/>
              </a:rPr>
              <a:t>dengan	</a:t>
            </a:r>
            <a:r>
              <a:rPr sz="2400" spc="204" dirty="0">
                <a:latin typeface="Tahoma"/>
                <a:cs typeface="Tahoma"/>
              </a:rPr>
              <a:t>melimpahkan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42010" y="4387490"/>
            <a:ext cx="197548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190" dirty="0">
                <a:latin typeface="Tahoma"/>
                <a:cs typeface="Tahoma"/>
              </a:rPr>
              <a:t>k</a:t>
            </a:r>
            <a:r>
              <a:rPr sz="2400" spc="204" dirty="0">
                <a:latin typeface="Tahoma"/>
                <a:cs typeface="Tahoma"/>
              </a:rPr>
              <a:t>e</a:t>
            </a:r>
            <a:r>
              <a:rPr sz="2400" spc="185" dirty="0">
                <a:latin typeface="Tahoma"/>
                <a:cs typeface="Tahoma"/>
              </a:rPr>
              <a:t>w</a:t>
            </a:r>
            <a:r>
              <a:rPr sz="2400" spc="200" dirty="0">
                <a:latin typeface="Tahoma"/>
                <a:cs typeface="Tahoma"/>
              </a:rPr>
              <a:t>e</a:t>
            </a:r>
            <a:r>
              <a:rPr sz="2400" spc="195" dirty="0">
                <a:latin typeface="Tahoma"/>
                <a:cs typeface="Tahoma"/>
              </a:rPr>
              <a:t>na</a:t>
            </a:r>
            <a:r>
              <a:rPr sz="2400" spc="185" dirty="0">
                <a:latin typeface="Tahoma"/>
                <a:cs typeface="Tahoma"/>
              </a:rPr>
              <a:t>n</a:t>
            </a:r>
            <a:r>
              <a:rPr sz="2400" spc="190" dirty="0">
                <a:latin typeface="Tahoma"/>
                <a:cs typeface="Tahoma"/>
              </a:rPr>
              <a:t>g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25" dirty="0">
                <a:latin typeface="Tahoma"/>
                <a:cs typeface="Tahoma"/>
              </a:rPr>
              <a:t>n  </a:t>
            </a:r>
            <a:r>
              <a:rPr sz="2400" spc="200" dirty="0">
                <a:latin typeface="Tahoma"/>
                <a:cs typeface="Tahoma"/>
              </a:rPr>
              <a:t>kepada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52511" y="4387490"/>
            <a:ext cx="14617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19100">
              <a:lnSpc>
                <a:spcPct val="100000"/>
              </a:lnSpc>
              <a:spcBef>
                <a:spcPts val="100"/>
              </a:spcBef>
            </a:pPr>
            <a:r>
              <a:rPr sz="2400" spc="190" dirty="0">
                <a:latin typeface="Tahoma"/>
                <a:cs typeface="Tahoma"/>
              </a:rPr>
              <a:t>k</a:t>
            </a:r>
            <a:r>
              <a:rPr sz="2400" spc="204" dirty="0">
                <a:latin typeface="Tahoma"/>
                <a:cs typeface="Tahoma"/>
              </a:rPr>
              <a:t>e</a:t>
            </a:r>
            <a:r>
              <a:rPr sz="2400" spc="190" dirty="0">
                <a:latin typeface="Tahoma"/>
                <a:cs typeface="Tahoma"/>
              </a:rPr>
              <a:t>p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14" dirty="0">
                <a:latin typeface="Tahoma"/>
                <a:cs typeface="Tahoma"/>
              </a:rPr>
              <a:t>l</a:t>
            </a:r>
            <a:r>
              <a:rPr sz="2400" spc="150" dirty="0">
                <a:latin typeface="Tahoma"/>
                <a:cs typeface="Tahoma"/>
              </a:rPr>
              <a:t>a  </a:t>
            </a:r>
            <a:r>
              <a:rPr sz="2400" spc="215" dirty="0">
                <a:latin typeface="Tahoma"/>
                <a:cs typeface="Tahoma"/>
              </a:rPr>
              <a:t>camat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10709" y="4387490"/>
            <a:ext cx="13589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7810" algn="r">
              <a:lnSpc>
                <a:spcPct val="100000"/>
              </a:lnSpc>
              <a:spcBef>
                <a:spcPts val="100"/>
              </a:spcBef>
            </a:pPr>
            <a:r>
              <a:rPr sz="2400" spc="200" dirty="0">
                <a:latin typeface="Tahoma"/>
                <a:cs typeface="Tahoma"/>
              </a:rPr>
              <a:t>d</a:t>
            </a:r>
            <a:r>
              <a:rPr sz="2400" spc="204" dirty="0">
                <a:latin typeface="Tahoma"/>
                <a:cs typeface="Tahoma"/>
              </a:rPr>
              <a:t>a</a:t>
            </a:r>
            <a:r>
              <a:rPr sz="2400" spc="210" dirty="0">
                <a:latin typeface="Tahoma"/>
                <a:cs typeface="Tahoma"/>
              </a:rPr>
              <a:t>e</a:t>
            </a:r>
            <a:r>
              <a:rPr sz="2400" spc="110" dirty="0">
                <a:latin typeface="Tahoma"/>
                <a:cs typeface="Tahoma"/>
              </a:rPr>
              <a:t>r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25" dirty="0">
                <a:latin typeface="Tahoma"/>
                <a:cs typeface="Tahoma"/>
              </a:rPr>
              <a:t>h  </a:t>
            </a:r>
            <a:r>
              <a:rPr sz="2400" spc="200" dirty="0">
                <a:latin typeface="Tahoma"/>
                <a:cs typeface="Tahoma"/>
              </a:rPr>
              <a:t>de</a:t>
            </a:r>
            <a:r>
              <a:rPr sz="2400" spc="185" dirty="0">
                <a:latin typeface="Tahoma"/>
                <a:cs typeface="Tahoma"/>
              </a:rPr>
              <a:t>n</a:t>
            </a:r>
            <a:r>
              <a:rPr sz="2400" spc="190" dirty="0">
                <a:latin typeface="Tahoma"/>
                <a:cs typeface="Tahoma"/>
              </a:rPr>
              <a:t>g</a:t>
            </a:r>
            <a:r>
              <a:rPr sz="2400" spc="215" dirty="0">
                <a:latin typeface="Tahoma"/>
                <a:cs typeface="Tahoma"/>
              </a:rPr>
              <a:t>a</a:t>
            </a:r>
            <a:r>
              <a:rPr sz="2400" spc="125" dirty="0">
                <a:latin typeface="Tahoma"/>
                <a:cs typeface="Tahoma"/>
              </a:rPr>
              <a:t>n  </a:t>
            </a:r>
            <a:r>
              <a:rPr sz="2400" b="1" spc="125" dirty="0">
                <a:latin typeface="Gill Sans MT"/>
                <a:cs typeface="Gill Sans MT"/>
              </a:rPr>
              <a:t>K</a:t>
            </a:r>
            <a:r>
              <a:rPr sz="2400" b="1" spc="120" dirty="0">
                <a:latin typeface="Gill Sans MT"/>
                <a:cs typeface="Gill Sans MT"/>
              </a:rPr>
              <a:t>E</a:t>
            </a:r>
            <a:r>
              <a:rPr sz="2400" b="1" spc="70" dirty="0">
                <a:latin typeface="Gill Sans MT"/>
                <a:cs typeface="Gill Sans MT"/>
              </a:rPr>
              <a:t>P</a:t>
            </a:r>
            <a:r>
              <a:rPr sz="2400" b="1" spc="90" dirty="0">
                <a:latin typeface="Gill Sans MT"/>
                <a:cs typeface="Gill Sans MT"/>
              </a:rPr>
              <a:t>A</a:t>
            </a:r>
            <a:r>
              <a:rPr sz="2400" b="1" spc="35" dirty="0">
                <a:latin typeface="Gill Sans MT"/>
                <a:cs typeface="Gill Sans MT"/>
              </a:rPr>
              <a:t>L</a:t>
            </a:r>
            <a:r>
              <a:rPr sz="2400" b="1" spc="-20" dirty="0">
                <a:latin typeface="Gill Sans MT"/>
                <a:cs typeface="Gill Sans MT"/>
              </a:rPr>
              <a:t>A</a:t>
            </a:r>
            <a:endParaRPr sz="2400">
              <a:latin typeface="Gill Sans MT"/>
              <a:cs typeface="Gill Sans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42010" y="5119010"/>
            <a:ext cx="21056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140" dirty="0">
                <a:latin typeface="Gill Sans MT"/>
                <a:cs typeface="Gill Sans MT"/>
              </a:rPr>
              <a:t>KE</a:t>
            </a:r>
            <a:r>
              <a:rPr sz="2400" b="1" spc="145" dirty="0">
                <a:latin typeface="Gill Sans MT"/>
                <a:cs typeface="Gill Sans MT"/>
              </a:rPr>
              <a:t>P</a:t>
            </a:r>
            <a:r>
              <a:rPr sz="2400" b="1" spc="-40" dirty="0">
                <a:latin typeface="Gill Sans MT"/>
                <a:cs typeface="Gill Sans MT"/>
              </a:rPr>
              <a:t>U</a:t>
            </a:r>
            <a:r>
              <a:rPr sz="2400" b="1" spc="-100" dirty="0">
                <a:latin typeface="Gill Sans MT"/>
                <a:cs typeface="Gill Sans MT"/>
              </a:rPr>
              <a:t>T</a:t>
            </a:r>
            <a:r>
              <a:rPr sz="2400" b="1" spc="145" dirty="0">
                <a:latin typeface="Gill Sans MT"/>
                <a:cs typeface="Gill Sans MT"/>
              </a:rPr>
              <a:t>U</a:t>
            </a:r>
            <a:r>
              <a:rPr sz="2400" b="1" spc="95" dirty="0">
                <a:latin typeface="Gill Sans MT"/>
                <a:cs typeface="Gill Sans MT"/>
              </a:rPr>
              <a:t>S</a:t>
            </a:r>
            <a:r>
              <a:rPr sz="2400" b="1" spc="-15" dirty="0">
                <a:latin typeface="Gill Sans MT"/>
                <a:cs typeface="Gill Sans MT"/>
              </a:rPr>
              <a:t>A</a:t>
            </a:r>
            <a:r>
              <a:rPr sz="2400" b="1" spc="-10" dirty="0">
                <a:latin typeface="Gill Sans MT"/>
                <a:cs typeface="Gill Sans MT"/>
              </a:rPr>
              <a:t>N  </a:t>
            </a:r>
            <a:r>
              <a:rPr sz="2400" b="1" spc="75" dirty="0">
                <a:latin typeface="Gill Sans MT"/>
                <a:cs typeface="Gill Sans MT"/>
              </a:rPr>
              <a:t>DAERAH</a:t>
            </a:r>
            <a:r>
              <a:rPr sz="1600" b="1" spc="75" dirty="0">
                <a:latin typeface="Gill Sans MT"/>
                <a:cs typeface="Gill Sans MT"/>
              </a:rPr>
              <a:t>.</a:t>
            </a:r>
            <a:endParaRPr sz="1600" dirty="0">
              <a:latin typeface="Gill Sans MT"/>
              <a:cs typeface="Gill Sans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238240" y="333650"/>
            <a:ext cx="694690" cy="6120130"/>
          </a:xfrm>
          <a:custGeom>
            <a:avLst/>
            <a:gdLst/>
            <a:ahLst/>
            <a:cxnLst/>
            <a:rect l="l" t="t" r="r" b="b"/>
            <a:pathLst>
              <a:path w="694690" h="6120130">
                <a:moveTo>
                  <a:pt x="577850" y="0"/>
                </a:moveTo>
                <a:lnTo>
                  <a:pt x="115570" y="0"/>
                </a:lnTo>
                <a:lnTo>
                  <a:pt x="73402" y="10021"/>
                </a:lnTo>
                <a:lnTo>
                  <a:pt x="36353" y="36353"/>
                </a:lnTo>
                <a:lnTo>
                  <a:pt x="10021" y="73402"/>
                </a:lnTo>
                <a:lnTo>
                  <a:pt x="0" y="115570"/>
                </a:lnTo>
                <a:lnTo>
                  <a:pt x="0" y="6004560"/>
                </a:lnTo>
                <a:lnTo>
                  <a:pt x="10021" y="6047263"/>
                </a:lnTo>
                <a:lnTo>
                  <a:pt x="36353" y="6084252"/>
                </a:lnTo>
                <a:lnTo>
                  <a:pt x="73402" y="6110287"/>
                </a:lnTo>
                <a:lnTo>
                  <a:pt x="115570" y="6120130"/>
                </a:lnTo>
                <a:lnTo>
                  <a:pt x="577850" y="6120130"/>
                </a:lnTo>
                <a:lnTo>
                  <a:pt x="620752" y="6110287"/>
                </a:lnTo>
                <a:lnTo>
                  <a:pt x="658177" y="6084252"/>
                </a:lnTo>
                <a:lnTo>
                  <a:pt x="684649" y="6047263"/>
                </a:lnTo>
                <a:lnTo>
                  <a:pt x="694689" y="6004560"/>
                </a:lnTo>
                <a:lnTo>
                  <a:pt x="694689" y="115570"/>
                </a:lnTo>
                <a:lnTo>
                  <a:pt x="684649" y="73402"/>
                </a:lnTo>
                <a:lnTo>
                  <a:pt x="658177" y="36353"/>
                </a:lnTo>
                <a:lnTo>
                  <a:pt x="620752" y="10021"/>
                </a:lnTo>
                <a:lnTo>
                  <a:pt x="577850" y="0"/>
                </a:lnTo>
                <a:close/>
              </a:path>
            </a:pathLst>
          </a:custGeom>
          <a:solidFill>
            <a:srgbClr val="FF0000">
              <a:alpha val="4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238240" y="333650"/>
            <a:ext cx="694690" cy="6120130"/>
          </a:xfrm>
          <a:custGeom>
            <a:avLst/>
            <a:gdLst/>
            <a:ahLst/>
            <a:cxnLst/>
            <a:rect l="l" t="t" r="r" b="b"/>
            <a:pathLst>
              <a:path w="694690" h="6120130">
                <a:moveTo>
                  <a:pt x="0" y="6004560"/>
                </a:moveTo>
                <a:lnTo>
                  <a:pt x="10021" y="6047263"/>
                </a:lnTo>
                <a:lnTo>
                  <a:pt x="36353" y="6084252"/>
                </a:lnTo>
                <a:lnTo>
                  <a:pt x="73402" y="6110287"/>
                </a:lnTo>
                <a:lnTo>
                  <a:pt x="115570" y="6120130"/>
                </a:lnTo>
                <a:lnTo>
                  <a:pt x="577850" y="6120130"/>
                </a:lnTo>
                <a:lnTo>
                  <a:pt x="620752" y="6110287"/>
                </a:lnTo>
                <a:lnTo>
                  <a:pt x="658177" y="6084252"/>
                </a:lnTo>
                <a:lnTo>
                  <a:pt x="684649" y="6047263"/>
                </a:lnTo>
                <a:lnTo>
                  <a:pt x="694689" y="6004560"/>
                </a:lnTo>
                <a:lnTo>
                  <a:pt x="694689" y="115570"/>
                </a:lnTo>
                <a:lnTo>
                  <a:pt x="684649" y="73402"/>
                </a:lnTo>
                <a:lnTo>
                  <a:pt x="658177" y="36353"/>
                </a:lnTo>
                <a:lnTo>
                  <a:pt x="620752" y="10021"/>
                </a:lnTo>
                <a:lnTo>
                  <a:pt x="577850" y="0"/>
                </a:lnTo>
                <a:lnTo>
                  <a:pt x="115570" y="0"/>
                </a:lnTo>
                <a:lnTo>
                  <a:pt x="73402" y="10021"/>
                </a:lnTo>
                <a:lnTo>
                  <a:pt x="36353" y="36353"/>
                </a:lnTo>
                <a:lnTo>
                  <a:pt x="10021" y="73402"/>
                </a:lnTo>
                <a:lnTo>
                  <a:pt x="0" y="115570"/>
                </a:lnTo>
                <a:lnTo>
                  <a:pt x="0" y="600456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395720" y="2621585"/>
            <a:ext cx="533400" cy="372173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3900"/>
              </a:lnSpc>
            </a:pPr>
            <a:r>
              <a:rPr sz="4000" b="1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40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4000" b="1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4000" b="1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4000" b="1" spc="-5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4000" b="1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4000" b="1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40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4000" b="1" spc="-1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4000" b="1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40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40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32930" y="333650"/>
            <a:ext cx="5184140" cy="6120130"/>
          </a:xfrm>
          <a:custGeom>
            <a:avLst/>
            <a:gdLst/>
            <a:ahLst/>
            <a:cxnLst/>
            <a:rect l="l" t="t" r="r" b="b"/>
            <a:pathLst>
              <a:path w="5184140" h="6120130">
                <a:moveTo>
                  <a:pt x="2592070" y="6120130"/>
                </a:moveTo>
                <a:lnTo>
                  <a:pt x="0" y="6120130"/>
                </a:lnTo>
                <a:lnTo>
                  <a:pt x="0" y="0"/>
                </a:lnTo>
                <a:lnTo>
                  <a:pt x="5184140" y="0"/>
                </a:lnTo>
                <a:lnTo>
                  <a:pt x="5184140" y="6120130"/>
                </a:lnTo>
                <a:lnTo>
                  <a:pt x="2592070" y="612013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010400" y="414930"/>
            <a:ext cx="1816735" cy="48133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245745" marR="5080" indent="-233679">
              <a:lnSpc>
                <a:spcPts val="1789"/>
              </a:lnSpc>
              <a:spcBef>
                <a:spcPts val="165"/>
              </a:spcBef>
            </a:pPr>
            <a:r>
              <a:rPr sz="2250" spc="187" baseline="9259" dirty="0">
                <a:latin typeface="Symbol"/>
                <a:cs typeface="Symbol"/>
              </a:rPr>
              <a:t></a:t>
            </a:r>
            <a:r>
              <a:rPr sz="2250" spc="187" baseline="9259" dirty="0">
                <a:latin typeface="Times New Roman"/>
                <a:cs typeface="Times New Roman"/>
              </a:rPr>
              <a:t> </a:t>
            </a:r>
            <a:r>
              <a:rPr sz="1500" spc="110" dirty="0">
                <a:latin typeface="Tahoma"/>
                <a:cs typeface="Tahoma"/>
              </a:rPr>
              <a:t>Pemerintah  </a:t>
            </a:r>
            <a:r>
              <a:rPr sz="1500" spc="204" dirty="0">
                <a:latin typeface="Tahoma"/>
                <a:cs typeface="Tahoma"/>
              </a:rPr>
              <a:t>m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110" dirty="0">
                <a:latin typeface="Tahoma"/>
                <a:cs typeface="Tahoma"/>
              </a:rPr>
              <a:t>ng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60" dirty="0">
                <a:latin typeface="Tahoma"/>
                <a:cs typeface="Tahoma"/>
              </a:rPr>
              <a:t>l</a:t>
            </a:r>
            <a:r>
              <a:rPr sz="1500" spc="90" dirty="0">
                <a:latin typeface="Tahoma"/>
                <a:cs typeface="Tahoma"/>
              </a:rPr>
              <a:t>o</a:t>
            </a:r>
            <a:r>
              <a:rPr sz="1500" spc="120" dirty="0">
                <a:latin typeface="Tahoma"/>
                <a:cs typeface="Tahoma"/>
              </a:rPr>
              <a:t>kas</a:t>
            </a:r>
            <a:r>
              <a:rPr sz="1500" spc="55" dirty="0">
                <a:latin typeface="Tahoma"/>
                <a:cs typeface="Tahoma"/>
              </a:rPr>
              <a:t>i</a:t>
            </a:r>
            <a:r>
              <a:rPr sz="1500" spc="114" dirty="0">
                <a:latin typeface="Tahoma"/>
                <a:cs typeface="Tahoma"/>
              </a:rPr>
              <a:t>kan</a:t>
            </a:r>
            <a:endParaRPr sz="1500" dirty="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078348" y="414930"/>
            <a:ext cx="1394460" cy="481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795"/>
              </a:lnSpc>
              <a:spcBef>
                <a:spcPts val="100"/>
              </a:spcBef>
            </a:pPr>
            <a:r>
              <a:rPr sz="1500" spc="110" dirty="0">
                <a:latin typeface="Tahoma"/>
                <a:cs typeface="Tahoma"/>
              </a:rPr>
              <a:t>daerah</a:t>
            </a:r>
            <a:endParaRPr sz="1500">
              <a:latin typeface="Tahoma"/>
              <a:cs typeface="Tahoma"/>
            </a:endParaRPr>
          </a:p>
          <a:p>
            <a:pPr marL="470534">
              <a:lnSpc>
                <a:spcPts val="1795"/>
              </a:lnSpc>
            </a:pPr>
            <a:r>
              <a:rPr sz="1500" spc="110" dirty="0">
                <a:latin typeface="Tahoma"/>
                <a:cs typeface="Tahoma"/>
              </a:rPr>
              <a:t>anggaran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482685" y="414930"/>
            <a:ext cx="1557655" cy="481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795"/>
              </a:lnSpc>
              <a:spcBef>
                <a:spcPts val="100"/>
              </a:spcBef>
            </a:pPr>
            <a:r>
              <a:rPr sz="1500" spc="95" dirty="0">
                <a:latin typeface="Tahoma"/>
                <a:cs typeface="Tahoma"/>
              </a:rPr>
              <a:t>Kabupaten/Kota</a:t>
            </a:r>
            <a:endParaRPr sz="1500">
              <a:latin typeface="Tahoma"/>
              <a:cs typeface="Tahoma"/>
            </a:endParaRPr>
          </a:p>
          <a:p>
            <a:pPr marL="714375">
              <a:lnSpc>
                <a:spcPts val="1795"/>
              </a:lnSpc>
            </a:pPr>
            <a:r>
              <a:rPr sz="1500" spc="110" dirty="0">
                <a:latin typeface="Tahoma"/>
                <a:cs typeface="Tahoma"/>
              </a:rPr>
              <a:t>k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114" dirty="0">
                <a:latin typeface="Tahoma"/>
                <a:cs typeface="Tahoma"/>
              </a:rPr>
              <a:t>g</a:t>
            </a:r>
            <a:r>
              <a:rPr sz="1500" spc="70" dirty="0">
                <a:latin typeface="Tahoma"/>
                <a:cs typeface="Tahoma"/>
              </a:rPr>
              <a:t>i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75" dirty="0">
                <a:latin typeface="Tahoma"/>
                <a:cs typeface="Tahoma"/>
              </a:rPr>
              <a:t>t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n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244080" y="870860"/>
            <a:ext cx="47910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25" dirty="0">
                <a:latin typeface="Tahoma"/>
                <a:cs typeface="Tahoma"/>
              </a:rPr>
              <a:t>pembangunan </a:t>
            </a:r>
            <a:r>
              <a:rPr sz="1500" spc="110" dirty="0">
                <a:latin typeface="Tahoma"/>
                <a:cs typeface="Tahoma"/>
              </a:rPr>
              <a:t>sarana </a:t>
            </a:r>
            <a:r>
              <a:rPr sz="1500" spc="120" dirty="0">
                <a:latin typeface="Tahoma"/>
                <a:cs typeface="Tahoma"/>
              </a:rPr>
              <a:t>dan </a:t>
            </a:r>
            <a:r>
              <a:rPr sz="1500" spc="105" dirty="0">
                <a:latin typeface="Tahoma"/>
                <a:cs typeface="Tahoma"/>
              </a:rPr>
              <a:t>prasarana</a:t>
            </a:r>
            <a:r>
              <a:rPr sz="1500" spc="120" dirty="0">
                <a:latin typeface="Tahoma"/>
                <a:cs typeface="Tahoma"/>
              </a:rPr>
              <a:t> </a:t>
            </a:r>
            <a:r>
              <a:rPr sz="1500" spc="105" dirty="0">
                <a:latin typeface="Tahoma"/>
                <a:cs typeface="Tahoma"/>
              </a:rPr>
              <a:t>Kelurahan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244080" y="1099460"/>
            <a:ext cx="200088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3560" algn="l"/>
              </a:tabLst>
            </a:pPr>
            <a:r>
              <a:rPr sz="1500" spc="114" dirty="0">
                <a:latin typeface="Tahoma"/>
                <a:cs typeface="Tahoma"/>
              </a:rPr>
              <a:t>dan	</a:t>
            </a:r>
            <a:r>
              <a:rPr sz="1500" spc="125" dirty="0">
                <a:latin typeface="Tahoma"/>
                <a:cs typeface="Tahoma"/>
              </a:rPr>
              <a:t>pemberdayaan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392885" y="1099460"/>
            <a:ext cx="264160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12545" algn="l"/>
                <a:tab pos="1658620" algn="l"/>
              </a:tabLst>
            </a:pPr>
            <a:r>
              <a:rPr sz="1500" spc="120" dirty="0">
                <a:latin typeface="Tahoma"/>
                <a:cs typeface="Tahoma"/>
              </a:rPr>
              <a:t>masyarakat	</a:t>
            </a:r>
            <a:r>
              <a:rPr sz="1500" spc="95" dirty="0">
                <a:latin typeface="Tahoma"/>
                <a:cs typeface="Tahoma"/>
              </a:rPr>
              <a:t>di	</a:t>
            </a:r>
            <a:r>
              <a:rPr sz="1500" spc="105" dirty="0">
                <a:latin typeface="Tahoma"/>
                <a:cs typeface="Tahoma"/>
              </a:rPr>
              <a:t>Kelurahan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244080" y="1326790"/>
            <a:ext cx="126492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30" dirty="0">
                <a:latin typeface="Tahoma"/>
                <a:cs typeface="Tahoma"/>
              </a:rPr>
              <a:t>dalam</a:t>
            </a:r>
            <a:r>
              <a:rPr sz="1500" spc="-65" dirty="0">
                <a:latin typeface="Tahoma"/>
                <a:cs typeface="Tahoma"/>
              </a:rPr>
              <a:t> </a:t>
            </a:r>
            <a:r>
              <a:rPr sz="1500" spc="100" dirty="0">
                <a:latin typeface="Tahoma"/>
                <a:cs typeface="Tahoma"/>
              </a:rPr>
              <a:t>APBD.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840148" y="1783990"/>
            <a:ext cx="12750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14" dirty="0">
                <a:latin typeface="Tahoma"/>
                <a:cs typeface="Tahoma"/>
              </a:rPr>
              <a:t>perencanaan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1339460" y="1783990"/>
            <a:ext cx="69723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14" dirty="0">
                <a:latin typeface="Tahoma"/>
                <a:cs typeface="Tahoma"/>
              </a:rPr>
              <a:t>d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65" dirty="0">
                <a:latin typeface="Tahoma"/>
                <a:cs typeface="Tahoma"/>
              </a:rPr>
              <a:t>r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h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010400" y="1783990"/>
            <a:ext cx="26416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5745" marR="5080" indent="-233679">
              <a:lnSpc>
                <a:spcPct val="100000"/>
              </a:lnSpc>
              <a:spcBef>
                <a:spcPts val="100"/>
              </a:spcBef>
              <a:tabLst>
                <a:tab pos="1701164" algn="l"/>
              </a:tabLst>
            </a:pPr>
            <a:r>
              <a:rPr sz="2250" spc="187" baseline="9259" dirty="0">
                <a:latin typeface="Symbol"/>
                <a:cs typeface="Symbol"/>
              </a:rPr>
              <a:t></a:t>
            </a:r>
            <a:r>
              <a:rPr sz="2250" spc="419" baseline="9259" dirty="0">
                <a:latin typeface="Times New Roman"/>
                <a:cs typeface="Times New Roman"/>
              </a:rPr>
              <a:t> </a:t>
            </a:r>
            <a:r>
              <a:rPr sz="1500" spc="110" dirty="0">
                <a:latin typeface="Tahoma"/>
                <a:cs typeface="Tahoma"/>
              </a:rPr>
              <a:t>Berdasarkan	</a:t>
            </a:r>
            <a:r>
              <a:rPr sz="1500" spc="125" dirty="0">
                <a:latin typeface="Tahoma"/>
                <a:cs typeface="Tahoma"/>
              </a:rPr>
              <a:t>dokumen  </a:t>
            </a:r>
            <a:r>
              <a:rPr sz="1500" spc="105" dirty="0">
                <a:latin typeface="Tahoma"/>
                <a:cs typeface="Tahoma"/>
              </a:rPr>
              <a:t>disusun RKA</a:t>
            </a:r>
            <a:r>
              <a:rPr sz="1500" spc="-155" dirty="0">
                <a:latin typeface="Tahoma"/>
                <a:cs typeface="Tahoma"/>
              </a:rPr>
              <a:t> </a:t>
            </a:r>
            <a:r>
              <a:rPr sz="1500" spc="114" dirty="0">
                <a:latin typeface="Tahoma"/>
                <a:cs typeface="Tahoma"/>
              </a:rPr>
              <a:t>Kecamatan.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010400" y="2468520"/>
            <a:ext cx="42081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34390" algn="l"/>
                <a:tab pos="2114550" algn="l"/>
                <a:tab pos="3044825" algn="l"/>
                <a:tab pos="3652520" algn="l"/>
              </a:tabLst>
            </a:pPr>
            <a:r>
              <a:rPr sz="2250" spc="187" baseline="9259" dirty="0">
                <a:latin typeface="Symbol"/>
                <a:cs typeface="Symbol"/>
              </a:rPr>
              <a:t></a:t>
            </a:r>
            <a:r>
              <a:rPr sz="2250" spc="187" baseline="9259" dirty="0">
                <a:latin typeface="Times New Roman"/>
                <a:cs typeface="Times New Roman"/>
              </a:rPr>
              <a:t> </a:t>
            </a:r>
            <a:r>
              <a:rPr sz="2250" spc="-165" baseline="9259" dirty="0">
                <a:latin typeface="Times New Roman"/>
                <a:cs typeface="Times New Roman"/>
              </a:rPr>
              <a:t> </a:t>
            </a:r>
            <a:r>
              <a:rPr sz="1500" spc="114" dirty="0">
                <a:latin typeface="Tahoma"/>
                <a:cs typeface="Tahoma"/>
              </a:rPr>
              <a:t>R</a:t>
            </a:r>
            <a:r>
              <a:rPr sz="1500" spc="95" dirty="0">
                <a:latin typeface="Tahoma"/>
                <a:cs typeface="Tahoma"/>
              </a:rPr>
              <a:t>K</a:t>
            </a:r>
            <a:r>
              <a:rPr sz="1500" spc="125" dirty="0">
                <a:latin typeface="Tahoma"/>
                <a:cs typeface="Tahoma"/>
              </a:rPr>
              <a:t>A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95" dirty="0">
                <a:latin typeface="Tahoma"/>
                <a:cs typeface="Tahoma"/>
              </a:rPr>
              <a:t>K</a:t>
            </a:r>
            <a:r>
              <a:rPr sz="1500" spc="135" dirty="0">
                <a:latin typeface="Tahoma"/>
                <a:cs typeface="Tahoma"/>
              </a:rPr>
              <a:t>e</a:t>
            </a:r>
            <a:r>
              <a:rPr sz="1500" spc="130" dirty="0">
                <a:latin typeface="Tahoma"/>
                <a:cs typeface="Tahoma"/>
              </a:rPr>
              <a:t>c</a:t>
            </a:r>
            <a:r>
              <a:rPr sz="1500" spc="160" dirty="0">
                <a:latin typeface="Tahoma"/>
                <a:cs typeface="Tahoma"/>
              </a:rPr>
              <a:t>am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95" dirty="0">
                <a:latin typeface="Tahoma"/>
                <a:cs typeface="Tahoma"/>
              </a:rPr>
              <a:t>ta</a:t>
            </a:r>
            <a:r>
              <a:rPr sz="1500" spc="13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05" dirty="0">
                <a:latin typeface="Tahoma"/>
                <a:cs typeface="Tahoma"/>
              </a:rPr>
              <a:t>d</a:t>
            </a:r>
            <a:r>
              <a:rPr sz="1500" spc="70" dirty="0">
                <a:latin typeface="Tahoma"/>
                <a:cs typeface="Tahoma"/>
              </a:rPr>
              <a:t>i</a:t>
            </a:r>
            <a:r>
              <a:rPr sz="1500" spc="105" dirty="0">
                <a:latin typeface="Tahoma"/>
                <a:cs typeface="Tahoma"/>
              </a:rPr>
              <a:t>susu</a:t>
            </a:r>
            <a:r>
              <a:rPr sz="1500" spc="12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00" dirty="0">
                <a:latin typeface="Tahoma"/>
                <a:cs typeface="Tahoma"/>
              </a:rPr>
              <a:t>o</a:t>
            </a:r>
            <a:r>
              <a:rPr sz="1500" spc="70" dirty="0">
                <a:latin typeface="Tahoma"/>
                <a:cs typeface="Tahoma"/>
              </a:rPr>
              <a:t>l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110" dirty="0">
                <a:latin typeface="Tahoma"/>
                <a:cs typeface="Tahoma"/>
              </a:rPr>
              <a:t>h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85" dirty="0">
                <a:latin typeface="Tahoma"/>
                <a:cs typeface="Tahoma"/>
              </a:rPr>
              <a:t>L</a:t>
            </a:r>
            <a:r>
              <a:rPr sz="1500" spc="95" dirty="0">
                <a:latin typeface="Tahoma"/>
                <a:cs typeface="Tahoma"/>
              </a:rPr>
              <a:t>u</a:t>
            </a:r>
            <a:r>
              <a:rPr sz="1500" spc="65" dirty="0">
                <a:latin typeface="Tahoma"/>
                <a:cs typeface="Tahoma"/>
              </a:rPr>
              <a:t>r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h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244080" y="2697120"/>
            <a:ext cx="376618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36319" algn="l"/>
                <a:tab pos="2529840" algn="l"/>
              </a:tabLst>
            </a:pPr>
            <a:r>
              <a:rPr sz="1500" b="1" spc="45" dirty="0">
                <a:solidFill>
                  <a:srgbClr val="FF0000"/>
                </a:solidFill>
                <a:latin typeface="Gill Sans MT"/>
                <a:cs typeface="Gill Sans MT"/>
              </a:rPr>
              <a:t>KUASA	</a:t>
            </a:r>
            <a:r>
              <a:rPr sz="1500" b="1" spc="15" dirty="0">
                <a:solidFill>
                  <a:srgbClr val="FF0000"/>
                </a:solidFill>
                <a:latin typeface="Gill Sans MT"/>
                <a:cs typeface="Gill Sans MT"/>
              </a:rPr>
              <a:t>PENGGUNA	</a:t>
            </a:r>
            <a:r>
              <a:rPr sz="1500" b="1" spc="10" dirty="0">
                <a:solidFill>
                  <a:srgbClr val="FF0000"/>
                </a:solidFill>
                <a:latin typeface="Gill Sans MT"/>
                <a:cs typeface="Gill Sans MT"/>
              </a:rPr>
              <a:t>ANGGARAN</a:t>
            </a:r>
            <a:endParaRPr sz="1500">
              <a:latin typeface="Gill Sans MT"/>
              <a:cs typeface="Gill Sans M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1269980" y="2468520"/>
            <a:ext cx="77025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1285">
              <a:lnSpc>
                <a:spcPct val="100000"/>
              </a:lnSpc>
              <a:spcBef>
                <a:spcPts val="100"/>
              </a:spcBef>
            </a:pPr>
            <a:r>
              <a:rPr sz="1500" spc="105" dirty="0">
                <a:latin typeface="Tahoma"/>
                <a:cs typeface="Tahoma"/>
              </a:rPr>
              <a:t>s</a:t>
            </a:r>
            <a:r>
              <a:rPr sz="1500" spc="130" dirty="0">
                <a:latin typeface="Tahoma"/>
                <a:cs typeface="Tahoma"/>
              </a:rPr>
              <a:t>e</a:t>
            </a:r>
            <a:r>
              <a:rPr sz="1500" spc="70" dirty="0">
                <a:latin typeface="Tahoma"/>
                <a:cs typeface="Tahoma"/>
              </a:rPr>
              <a:t>l</a:t>
            </a:r>
            <a:r>
              <a:rPr sz="1500" spc="95" dirty="0">
                <a:latin typeface="Tahoma"/>
                <a:cs typeface="Tahoma"/>
              </a:rPr>
              <a:t>aku  </a:t>
            </a:r>
            <a:r>
              <a:rPr sz="1500" spc="114" dirty="0">
                <a:latin typeface="Tahoma"/>
                <a:cs typeface="Tahoma"/>
              </a:rPr>
              <a:t>seb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05" dirty="0">
                <a:latin typeface="Tahoma"/>
                <a:cs typeface="Tahoma"/>
              </a:rPr>
              <a:t>g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70" dirty="0">
                <a:latin typeface="Tahoma"/>
                <a:cs typeface="Tahoma"/>
              </a:rPr>
              <a:t>i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244080" y="2924450"/>
            <a:ext cx="275399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10" dirty="0">
                <a:latin typeface="Tahoma"/>
                <a:cs typeface="Tahoma"/>
              </a:rPr>
              <a:t>bagian </a:t>
            </a:r>
            <a:r>
              <a:rPr sz="1500" spc="95" dirty="0">
                <a:latin typeface="Tahoma"/>
                <a:cs typeface="Tahoma"/>
              </a:rPr>
              <a:t>dari </a:t>
            </a:r>
            <a:r>
              <a:rPr sz="1500" spc="110" dirty="0">
                <a:latin typeface="Tahoma"/>
                <a:cs typeface="Tahoma"/>
              </a:rPr>
              <a:t>RKA</a:t>
            </a:r>
            <a:r>
              <a:rPr sz="1500" spc="-220" dirty="0">
                <a:latin typeface="Tahoma"/>
                <a:cs typeface="Tahoma"/>
              </a:rPr>
              <a:t> </a:t>
            </a:r>
            <a:r>
              <a:rPr sz="1500" spc="114" dirty="0">
                <a:latin typeface="Tahoma"/>
                <a:cs typeface="Tahoma"/>
              </a:rPr>
              <a:t>Kecamatan.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010400" y="3381650"/>
            <a:ext cx="502348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22375" algn="l"/>
                <a:tab pos="2748280" algn="l"/>
                <a:tab pos="3542029" algn="l"/>
                <a:tab pos="4046854" algn="l"/>
              </a:tabLst>
            </a:pPr>
            <a:r>
              <a:rPr sz="2250" spc="187" baseline="9259" dirty="0">
                <a:latin typeface="Symbol"/>
                <a:cs typeface="Symbol"/>
              </a:rPr>
              <a:t></a:t>
            </a:r>
            <a:r>
              <a:rPr sz="2250" spc="405" baseline="9259" dirty="0">
                <a:latin typeface="Times New Roman"/>
                <a:cs typeface="Times New Roman"/>
              </a:rPr>
              <a:t> </a:t>
            </a:r>
            <a:r>
              <a:rPr sz="1500" spc="110" dirty="0">
                <a:latin typeface="Tahoma"/>
                <a:cs typeface="Tahoma"/>
              </a:rPr>
              <a:t>kegiatan	</a:t>
            </a:r>
            <a:r>
              <a:rPr sz="1500" spc="125" dirty="0">
                <a:latin typeface="Tahoma"/>
                <a:cs typeface="Tahoma"/>
              </a:rPr>
              <a:t>pembangunan	</a:t>
            </a:r>
            <a:r>
              <a:rPr sz="1500" spc="110" dirty="0">
                <a:latin typeface="Tahoma"/>
                <a:cs typeface="Tahoma"/>
              </a:rPr>
              <a:t>sarana	</a:t>
            </a:r>
            <a:r>
              <a:rPr sz="1500" spc="120" dirty="0">
                <a:latin typeface="Tahoma"/>
                <a:cs typeface="Tahoma"/>
              </a:rPr>
              <a:t>dan	</a:t>
            </a:r>
            <a:r>
              <a:rPr sz="1500" spc="105" dirty="0">
                <a:latin typeface="Tahoma"/>
                <a:cs typeface="Tahoma"/>
              </a:rPr>
              <a:t>prasarana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244080" y="3610250"/>
            <a:ext cx="4794885" cy="709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99700"/>
              </a:lnSpc>
              <a:spcBef>
                <a:spcPts val="105"/>
              </a:spcBef>
            </a:pPr>
            <a:r>
              <a:rPr sz="1500" spc="105" dirty="0">
                <a:latin typeface="Tahoma"/>
                <a:cs typeface="Tahoma"/>
              </a:rPr>
              <a:t>Kelurahan </a:t>
            </a:r>
            <a:r>
              <a:rPr sz="1500" spc="114" dirty="0">
                <a:latin typeface="Tahoma"/>
                <a:cs typeface="Tahoma"/>
              </a:rPr>
              <a:t>dan </a:t>
            </a:r>
            <a:r>
              <a:rPr sz="1500" spc="125" dirty="0">
                <a:latin typeface="Tahoma"/>
                <a:cs typeface="Tahoma"/>
              </a:rPr>
              <a:t>pemberdayaan </a:t>
            </a:r>
            <a:r>
              <a:rPr sz="1500" spc="120" dirty="0">
                <a:latin typeface="Tahoma"/>
                <a:cs typeface="Tahoma"/>
              </a:rPr>
              <a:t>masyarakat </a:t>
            </a:r>
            <a:r>
              <a:rPr sz="1500" spc="95" dirty="0">
                <a:latin typeface="Tahoma"/>
                <a:cs typeface="Tahoma"/>
              </a:rPr>
              <a:t>di  Kelurahan, </a:t>
            </a:r>
            <a:r>
              <a:rPr sz="1500" b="1" spc="180" dirty="0">
                <a:solidFill>
                  <a:srgbClr val="FF0000"/>
                </a:solidFill>
                <a:latin typeface="Gill Sans MT"/>
                <a:cs typeface="Gill Sans MT"/>
              </a:rPr>
              <a:t>masing-masing dituangkan </a:t>
            </a:r>
            <a:r>
              <a:rPr sz="1500" b="1" spc="200" dirty="0">
                <a:solidFill>
                  <a:srgbClr val="FF0000"/>
                </a:solidFill>
                <a:latin typeface="Gill Sans MT"/>
                <a:cs typeface="Gill Sans MT"/>
              </a:rPr>
              <a:t>pada  </a:t>
            </a:r>
            <a:r>
              <a:rPr sz="1500" b="1" spc="70" dirty="0">
                <a:solidFill>
                  <a:srgbClr val="FF0000"/>
                </a:solidFill>
                <a:latin typeface="Gill Sans MT"/>
                <a:cs typeface="Gill Sans MT"/>
              </a:rPr>
              <a:t>RKA</a:t>
            </a:r>
            <a:r>
              <a:rPr sz="1500" b="1" spc="100" dirty="0">
                <a:solidFill>
                  <a:srgbClr val="FF0000"/>
                </a:solidFill>
                <a:latin typeface="Gill Sans MT"/>
                <a:cs typeface="Gill Sans MT"/>
              </a:rPr>
              <a:t> </a:t>
            </a:r>
            <a:r>
              <a:rPr sz="1500" b="1" spc="135" dirty="0">
                <a:solidFill>
                  <a:srgbClr val="FF0000"/>
                </a:solidFill>
                <a:latin typeface="Gill Sans MT"/>
                <a:cs typeface="Gill Sans MT"/>
              </a:rPr>
              <a:t>tersendiri</a:t>
            </a:r>
            <a:r>
              <a:rPr sz="1500" spc="135" dirty="0">
                <a:latin typeface="Tahoma"/>
                <a:cs typeface="Tahoma"/>
              </a:rPr>
              <a:t>.</a:t>
            </a:r>
            <a:endParaRPr sz="1500" dirty="0">
              <a:latin typeface="Tahoma"/>
              <a:cs typeface="Tahom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010400" y="4522110"/>
            <a:ext cx="502348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22375" algn="l"/>
                <a:tab pos="2748280" algn="l"/>
                <a:tab pos="3542029" algn="l"/>
                <a:tab pos="4046854" algn="l"/>
              </a:tabLst>
            </a:pPr>
            <a:r>
              <a:rPr sz="2250" spc="187" baseline="9259" dirty="0">
                <a:latin typeface="Symbol"/>
                <a:cs typeface="Symbol"/>
              </a:rPr>
              <a:t></a:t>
            </a:r>
            <a:r>
              <a:rPr sz="2250" spc="405" baseline="9259" dirty="0">
                <a:latin typeface="Times New Roman"/>
                <a:cs typeface="Times New Roman"/>
              </a:rPr>
              <a:t> </a:t>
            </a:r>
            <a:r>
              <a:rPr sz="1500" spc="110" dirty="0">
                <a:latin typeface="Tahoma"/>
                <a:cs typeface="Tahoma"/>
              </a:rPr>
              <a:t>kegiatan	</a:t>
            </a:r>
            <a:r>
              <a:rPr sz="1500" spc="125" dirty="0">
                <a:latin typeface="Tahoma"/>
                <a:cs typeface="Tahoma"/>
              </a:rPr>
              <a:t>pembangunan	</a:t>
            </a:r>
            <a:r>
              <a:rPr sz="1500" spc="110" dirty="0">
                <a:latin typeface="Tahoma"/>
                <a:cs typeface="Tahoma"/>
              </a:rPr>
              <a:t>sarana	</a:t>
            </a:r>
            <a:r>
              <a:rPr sz="1500" spc="120" dirty="0">
                <a:latin typeface="Tahoma"/>
                <a:cs typeface="Tahoma"/>
              </a:rPr>
              <a:t>dan	</a:t>
            </a:r>
            <a:r>
              <a:rPr sz="1500" spc="105" dirty="0">
                <a:latin typeface="Tahoma"/>
                <a:cs typeface="Tahoma"/>
              </a:rPr>
              <a:t>prasarana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244080" y="4750710"/>
            <a:ext cx="47904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55700" algn="l"/>
                <a:tab pos="1687195" algn="l"/>
                <a:tab pos="3302635" algn="l"/>
                <a:tab pos="4603115" algn="l"/>
              </a:tabLst>
            </a:pPr>
            <a:r>
              <a:rPr sz="1500" spc="100" dirty="0">
                <a:latin typeface="Tahoma"/>
                <a:cs typeface="Tahoma"/>
              </a:rPr>
              <a:t>K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70" dirty="0">
                <a:latin typeface="Tahoma"/>
                <a:cs typeface="Tahoma"/>
              </a:rPr>
              <a:t>l</a:t>
            </a:r>
            <a:r>
              <a:rPr sz="1500" spc="110" dirty="0">
                <a:latin typeface="Tahoma"/>
                <a:cs typeface="Tahoma"/>
              </a:rPr>
              <a:t>u</a:t>
            </a:r>
            <a:r>
              <a:rPr sz="1500" spc="60" dirty="0">
                <a:latin typeface="Tahoma"/>
                <a:cs typeface="Tahoma"/>
              </a:rPr>
              <a:t>r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95" dirty="0">
                <a:latin typeface="Tahoma"/>
                <a:cs typeface="Tahoma"/>
              </a:rPr>
              <a:t>h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05" dirty="0">
                <a:latin typeface="Tahoma"/>
                <a:cs typeface="Tahoma"/>
              </a:rPr>
              <a:t>d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05" dirty="0">
                <a:latin typeface="Tahoma"/>
                <a:cs typeface="Tahoma"/>
              </a:rPr>
              <a:t>p</a:t>
            </a:r>
            <a:r>
              <a:rPr sz="1500" spc="135" dirty="0">
                <a:latin typeface="Tahoma"/>
                <a:cs typeface="Tahoma"/>
              </a:rPr>
              <a:t>e</a:t>
            </a:r>
            <a:r>
              <a:rPr sz="1500" spc="195" dirty="0">
                <a:latin typeface="Tahoma"/>
                <a:cs typeface="Tahoma"/>
              </a:rPr>
              <a:t>m</a:t>
            </a:r>
            <a:r>
              <a:rPr sz="1500" spc="114" dirty="0">
                <a:latin typeface="Tahoma"/>
                <a:cs typeface="Tahoma"/>
              </a:rPr>
              <a:t>b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75" dirty="0">
                <a:latin typeface="Tahoma"/>
                <a:cs typeface="Tahoma"/>
              </a:rPr>
              <a:t>r</a:t>
            </a:r>
            <a:r>
              <a:rPr sz="1500" spc="114" dirty="0">
                <a:latin typeface="Tahoma"/>
                <a:cs typeface="Tahoma"/>
              </a:rPr>
              <a:t>d</a:t>
            </a:r>
            <a:r>
              <a:rPr sz="1500" spc="130" dirty="0">
                <a:latin typeface="Tahoma"/>
                <a:cs typeface="Tahoma"/>
              </a:rPr>
              <a:t>ay</a:t>
            </a:r>
            <a:r>
              <a:rPr sz="1500" spc="114" dirty="0">
                <a:latin typeface="Tahoma"/>
                <a:cs typeface="Tahoma"/>
              </a:rPr>
              <a:t>aa</a:t>
            </a:r>
            <a:r>
              <a:rPr sz="1500" spc="13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95" dirty="0">
                <a:latin typeface="Tahoma"/>
                <a:cs typeface="Tahoma"/>
              </a:rPr>
              <a:t>m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s</a:t>
            </a:r>
            <a:r>
              <a:rPr sz="1500" spc="120" dirty="0">
                <a:latin typeface="Tahoma"/>
                <a:cs typeface="Tahoma"/>
              </a:rPr>
              <a:t>y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65" dirty="0">
                <a:latin typeface="Tahoma"/>
                <a:cs typeface="Tahoma"/>
              </a:rPr>
              <a:t>r</a:t>
            </a:r>
            <a:r>
              <a:rPr sz="1500" spc="120" dirty="0">
                <a:latin typeface="Tahoma"/>
                <a:cs typeface="Tahoma"/>
              </a:rPr>
              <a:t>aka</a:t>
            </a:r>
            <a:r>
              <a:rPr sz="1500" spc="80" dirty="0">
                <a:latin typeface="Tahoma"/>
                <a:cs typeface="Tahoma"/>
              </a:rPr>
              <a:t>t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14" dirty="0">
                <a:latin typeface="Tahoma"/>
                <a:cs typeface="Tahoma"/>
              </a:rPr>
              <a:t>d</a:t>
            </a:r>
            <a:r>
              <a:rPr sz="1500" spc="70" dirty="0">
                <a:latin typeface="Tahoma"/>
                <a:cs typeface="Tahoma"/>
              </a:rPr>
              <a:t>i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244080" y="4979310"/>
            <a:ext cx="479234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130300" algn="l"/>
                <a:tab pos="1748155" algn="l"/>
                <a:tab pos="2931795" algn="l"/>
                <a:tab pos="3449320" algn="l"/>
                <a:tab pos="4116704" algn="l"/>
              </a:tabLst>
            </a:pPr>
            <a:r>
              <a:rPr sz="1500" spc="100" dirty="0">
                <a:latin typeface="Tahoma"/>
                <a:cs typeface="Tahoma"/>
              </a:rPr>
              <a:t>K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70" dirty="0">
                <a:latin typeface="Tahoma"/>
                <a:cs typeface="Tahoma"/>
              </a:rPr>
              <a:t>l</a:t>
            </a:r>
            <a:r>
              <a:rPr sz="1500" spc="110" dirty="0">
                <a:latin typeface="Tahoma"/>
                <a:cs typeface="Tahoma"/>
              </a:rPr>
              <a:t>u</a:t>
            </a:r>
            <a:r>
              <a:rPr sz="1500" spc="60" dirty="0">
                <a:latin typeface="Tahoma"/>
                <a:cs typeface="Tahoma"/>
              </a:rPr>
              <a:t>r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95" dirty="0">
                <a:latin typeface="Tahoma"/>
                <a:cs typeface="Tahoma"/>
              </a:rPr>
              <a:t>h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11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40" dirty="0">
                <a:latin typeface="Tahoma"/>
                <a:cs typeface="Tahoma"/>
              </a:rPr>
              <a:t>y</a:t>
            </a:r>
            <a:r>
              <a:rPr sz="1500" spc="114" dirty="0">
                <a:latin typeface="Tahoma"/>
                <a:cs typeface="Tahoma"/>
              </a:rPr>
              <a:t>an</a:t>
            </a:r>
            <a:r>
              <a:rPr sz="1500" spc="120" dirty="0">
                <a:latin typeface="Tahoma"/>
                <a:cs typeface="Tahoma"/>
              </a:rPr>
              <a:t>g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14" dirty="0">
                <a:latin typeface="Tahoma"/>
                <a:cs typeface="Tahoma"/>
              </a:rPr>
              <a:t>b</a:t>
            </a:r>
            <a:r>
              <a:rPr sz="1500" spc="135" dirty="0">
                <a:latin typeface="Tahoma"/>
                <a:cs typeface="Tahoma"/>
              </a:rPr>
              <a:t>e</a:t>
            </a:r>
            <a:r>
              <a:rPr sz="1500" spc="65" dirty="0">
                <a:latin typeface="Tahoma"/>
                <a:cs typeface="Tahoma"/>
              </a:rPr>
              <a:t>r</a:t>
            </a:r>
            <a:r>
              <a:rPr sz="1500" spc="135" dirty="0">
                <a:latin typeface="Tahoma"/>
                <a:cs typeface="Tahoma"/>
              </a:rPr>
              <a:t>sum</a:t>
            </a:r>
            <a:r>
              <a:rPr sz="1500" spc="114" dirty="0">
                <a:latin typeface="Tahoma"/>
                <a:cs typeface="Tahoma"/>
              </a:rPr>
              <a:t>b</a:t>
            </a:r>
            <a:r>
              <a:rPr sz="1500" spc="125" dirty="0">
                <a:latin typeface="Tahoma"/>
                <a:cs typeface="Tahoma"/>
              </a:rPr>
              <a:t>e</a:t>
            </a:r>
            <a:r>
              <a:rPr sz="1500" spc="75" dirty="0">
                <a:latin typeface="Tahoma"/>
                <a:cs typeface="Tahoma"/>
              </a:rPr>
              <a:t>r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14" dirty="0">
                <a:latin typeface="Tahoma"/>
                <a:cs typeface="Tahoma"/>
              </a:rPr>
              <a:t>d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65" dirty="0">
                <a:latin typeface="Tahoma"/>
                <a:cs typeface="Tahoma"/>
              </a:rPr>
              <a:t>r</a:t>
            </a:r>
            <a:r>
              <a:rPr sz="1500" spc="70" dirty="0">
                <a:latin typeface="Tahoma"/>
                <a:cs typeface="Tahoma"/>
              </a:rPr>
              <a:t>i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25" dirty="0">
                <a:latin typeface="Tahoma"/>
                <a:cs typeface="Tahoma"/>
              </a:rPr>
              <a:t>A</a:t>
            </a:r>
            <a:r>
              <a:rPr sz="1500" spc="70" dirty="0">
                <a:latin typeface="Tahoma"/>
                <a:cs typeface="Tahoma"/>
              </a:rPr>
              <a:t>P</a:t>
            </a:r>
            <a:r>
              <a:rPr sz="1500" spc="114" dirty="0">
                <a:latin typeface="Tahoma"/>
                <a:cs typeface="Tahoma"/>
              </a:rPr>
              <a:t>B</a:t>
            </a:r>
            <a:r>
              <a:rPr sz="1500" spc="140" dirty="0">
                <a:latin typeface="Tahoma"/>
                <a:cs typeface="Tahoma"/>
              </a:rPr>
              <a:t>N</a:t>
            </a:r>
            <a:r>
              <a:rPr sz="1500" dirty="0">
                <a:latin typeface="Tahoma"/>
                <a:cs typeface="Tahoma"/>
              </a:rPr>
              <a:t>	</a:t>
            </a:r>
            <a:r>
              <a:rPr sz="1500" spc="105" dirty="0">
                <a:latin typeface="Tahoma"/>
                <a:cs typeface="Tahoma"/>
              </a:rPr>
              <a:t>d</a:t>
            </a:r>
            <a:r>
              <a:rPr sz="1500" spc="70" dirty="0">
                <a:latin typeface="Tahoma"/>
                <a:cs typeface="Tahoma"/>
              </a:rPr>
              <a:t>i</a:t>
            </a:r>
            <a:r>
              <a:rPr sz="1500" spc="130" dirty="0">
                <a:latin typeface="Tahoma"/>
                <a:cs typeface="Tahoma"/>
              </a:rPr>
              <a:t>c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75" dirty="0">
                <a:latin typeface="Tahoma"/>
                <a:cs typeface="Tahoma"/>
              </a:rPr>
              <a:t>t</a:t>
            </a:r>
            <a:r>
              <a:rPr sz="1500" spc="135" dirty="0">
                <a:latin typeface="Tahoma"/>
                <a:cs typeface="Tahoma"/>
              </a:rPr>
              <a:t>a</a:t>
            </a:r>
            <a:r>
              <a:rPr sz="1500" spc="80" dirty="0">
                <a:latin typeface="Tahoma"/>
                <a:cs typeface="Tahoma"/>
              </a:rPr>
              <a:t>t  </a:t>
            </a:r>
            <a:r>
              <a:rPr sz="1500" spc="95" dirty="0">
                <a:latin typeface="Tahoma"/>
                <a:cs typeface="Tahoma"/>
              </a:rPr>
              <a:t>sebagai: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010400" y="5435240"/>
            <a:ext cx="4552315" cy="938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6379" indent="-233679">
              <a:lnSpc>
                <a:spcPct val="100000"/>
              </a:lnSpc>
              <a:spcBef>
                <a:spcPts val="100"/>
              </a:spcBef>
              <a:buAutoNum type="alphaLcPeriod"/>
              <a:tabLst>
                <a:tab pos="246379" algn="l"/>
              </a:tabLst>
            </a:pPr>
            <a:r>
              <a:rPr sz="1500" spc="114" dirty="0">
                <a:latin typeface="Tahoma"/>
                <a:cs typeface="Tahoma"/>
              </a:rPr>
              <a:t>Kelompok </a:t>
            </a:r>
            <a:r>
              <a:rPr sz="1500" spc="110" dirty="0">
                <a:latin typeface="Tahoma"/>
                <a:cs typeface="Tahoma"/>
              </a:rPr>
              <a:t>Pendapatan </a:t>
            </a:r>
            <a:r>
              <a:rPr sz="1500" spc="125" dirty="0">
                <a:latin typeface="Tahoma"/>
                <a:cs typeface="Tahoma"/>
              </a:rPr>
              <a:t>DANA</a:t>
            </a:r>
            <a:r>
              <a:rPr sz="1500" spc="-240" dirty="0">
                <a:latin typeface="Tahoma"/>
                <a:cs typeface="Tahoma"/>
              </a:rPr>
              <a:t> </a:t>
            </a:r>
            <a:r>
              <a:rPr sz="1500" spc="90" dirty="0">
                <a:latin typeface="Tahoma"/>
                <a:cs typeface="Tahoma"/>
              </a:rPr>
              <a:t>PERIMBANGAN;</a:t>
            </a:r>
            <a:endParaRPr sz="1500">
              <a:latin typeface="Tahoma"/>
              <a:cs typeface="Tahoma"/>
            </a:endParaRPr>
          </a:p>
          <a:p>
            <a:pPr marL="246379" indent="-233679">
              <a:lnSpc>
                <a:spcPct val="100000"/>
              </a:lnSpc>
              <a:buAutoNum type="alphaLcPeriod"/>
              <a:tabLst>
                <a:tab pos="246379" algn="l"/>
              </a:tabLst>
            </a:pPr>
            <a:r>
              <a:rPr sz="1500" spc="45" dirty="0">
                <a:latin typeface="Tahoma"/>
                <a:cs typeface="Tahoma"/>
              </a:rPr>
              <a:t>Jenis </a:t>
            </a:r>
            <a:r>
              <a:rPr sz="1500" spc="110" dirty="0">
                <a:latin typeface="Tahoma"/>
                <a:cs typeface="Tahoma"/>
              </a:rPr>
              <a:t>Pendapatan</a:t>
            </a:r>
            <a:r>
              <a:rPr sz="1500" spc="-35" dirty="0">
                <a:latin typeface="Tahoma"/>
                <a:cs typeface="Tahoma"/>
              </a:rPr>
              <a:t> </a:t>
            </a:r>
            <a:r>
              <a:rPr sz="1500" spc="80" dirty="0">
                <a:latin typeface="Tahoma"/>
                <a:cs typeface="Tahoma"/>
              </a:rPr>
              <a:t>DAU;</a:t>
            </a:r>
            <a:endParaRPr sz="1500">
              <a:latin typeface="Tahoma"/>
              <a:cs typeface="Tahoma"/>
            </a:endParaRPr>
          </a:p>
          <a:p>
            <a:pPr marL="246379" indent="-233679">
              <a:lnSpc>
                <a:spcPts val="1795"/>
              </a:lnSpc>
              <a:buAutoNum type="alphaLcPeriod"/>
              <a:tabLst>
                <a:tab pos="246379" algn="l"/>
              </a:tabLst>
            </a:pPr>
            <a:r>
              <a:rPr sz="1500" spc="95" dirty="0">
                <a:latin typeface="Tahoma"/>
                <a:cs typeface="Tahoma"/>
              </a:rPr>
              <a:t>Objek </a:t>
            </a:r>
            <a:r>
              <a:rPr sz="1500" spc="110" dirty="0">
                <a:latin typeface="Tahoma"/>
                <a:cs typeface="Tahoma"/>
              </a:rPr>
              <a:t>Pendapatan</a:t>
            </a:r>
            <a:r>
              <a:rPr sz="1500" spc="-85" dirty="0">
                <a:latin typeface="Tahoma"/>
                <a:cs typeface="Tahoma"/>
              </a:rPr>
              <a:t> </a:t>
            </a:r>
            <a:r>
              <a:rPr sz="1500" spc="85" dirty="0">
                <a:latin typeface="Tahoma"/>
                <a:cs typeface="Tahoma"/>
              </a:rPr>
              <a:t>DAU;</a:t>
            </a:r>
            <a:endParaRPr sz="1500">
              <a:latin typeface="Tahoma"/>
              <a:cs typeface="Tahoma"/>
            </a:endParaRPr>
          </a:p>
          <a:p>
            <a:pPr marL="246379" indent="-233679">
              <a:lnSpc>
                <a:spcPts val="1795"/>
              </a:lnSpc>
              <a:buAutoNum type="alphaLcPeriod"/>
              <a:tabLst>
                <a:tab pos="246379" algn="l"/>
              </a:tabLst>
            </a:pPr>
            <a:r>
              <a:rPr sz="1500" spc="105" dirty="0">
                <a:latin typeface="Tahoma"/>
                <a:cs typeface="Tahoma"/>
              </a:rPr>
              <a:t>Rincian </a:t>
            </a:r>
            <a:r>
              <a:rPr sz="1500" spc="90" dirty="0">
                <a:latin typeface="Tahoma"/>
                <a:cs typeface="Tahoma"/>
              </a:rPr>
              <a:t>Objek </a:t>
            </a:r>
            <a:r>
              <a:rPr sz="1500" spc="110" dirty="0">
                <a:latin typeface="Tahoma"/>
                <a:cs typeface="Tahoma"/>
              </a:rPr>
              <a:t>Pendapatan </a:t>
            </a:r>
            <a:r>
              <a:rPr sz="1500" spc="125" dirty="0">
                <a:latin typeface="Tahoma"/>
                <a:cs typeface="Tahoma"/>
              </a:rPr>
              <a:t>DAU</a:t>
            </a:r>
            <a:r>
              <a:rPr sz="1500" spc="165" dirty="0">
                <a:latin typeface="Tahoma"/>
                <a:cs typeface="Tahoma"/>
              </a:rPr>
              <a:t> </a:t>
            </a:r>
            <a:r>
              <a:rPr sz="1500" spc="105" dirty="0">
                <a:latin typeface="Tahoma"/>
                <a:cs typeface="Tahoma"/>
              </a:rPr>
              <a:t>TAMBAHAN.</a:t>
            </a:r>
            <a:endParaRPr sz="1500">
              <a:latin typeface="Tahoma"/>
              <a:cs typeface="Tahoma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119" y="333650"/>
            <a:ext cx="693420" cy="6120130"/>
          </a:xfrm>
          <a:custGeom>
            <a:avLst/>
            <a:gdLst/>
            <a:ahLst/>
            <a:cxnLst/>
            <a:rect l="l" t="t" r="r" b="b"/>
            <a:pathLst>
              <a:path w="693420" h="6120130">
                <a:moveTo>
                  <a:pt x="577850" y="0"/>
                </a:moveTo>
                <a:lnTo>
                  <a:pt x="115570" y="0"/>
                </a:lnTo>
                <a:lnTo>
                  <a:pt x="72866" y="10021"/>
                </a:lnTo>
                <a:lnTo>
                  <a:pt x="35877" y="36353"/>
                </a:lnTo>
                <a:lnTo>
                  <a:pt x="9842" y="73402"/>
                </a:lnTo>
                <a:lnTo>
                  <a:pt x="0" y="115570"/>
                </a:lnTo>
                <a:lnTo>
                  <a:pt x="0" y="6004560"/>
                </a:lnTo>
                <a:lnTo>
                  <a:pt x="9842" y="6047263"/>
                </a:lnTo>
                <a:lnTo>
                  <a:pt x="35877" y="6084252"/>
                </a:lnTo>
                <a:lnTo>
                  <a:pt x="72866" y="6110287"/>
                </a:lnTo>
                <a:lnTo>
                  <a:pt x="115570" y="6120130"/>
                </a:lnTo>
                <a:lnTo>
                  <a:pt x="577850" y="6120130"/>
                </a:lnTo>
                <a:lnTo>
                  <a:pt x="620553" y="6110287"/>
                </a:lnTo>
                <a:lnTo>
                  <a:pt x="657542" y="6084252"/>
                </a:lnTo>
                <a:lnTo>
                  <a:pt x="683577" y="6047263"/>
                </a:lnTo>
                <a:lnTo>
                  <a:pt x="693420" y="6004560"/>
                </a:lnTo>
                <a:lnTo>
                  <a:pt x="693420" y="115570"/>
                </a:lnTo>
                <a:lnTo>
                  <a:pt x="683577" y="73402"/>
                </a:lnTo>
                <a:lnTo>
                  <a:pt x="657542" y="36353"/>
                </a:lnTo>
                <a:lnTo>
                  <a:pt x="620553" y="10021"/>
                </a:lnTo>
                <a:lnTo>
                  <a:pt x="577850" y="0"/>
                </a:lnTo>
                <a:close/>
              </a:path>
            </a:pathLst>
          </a:custGeom>
          <a:solidFill>
            <a:srgbClr val="FF0000">
              <a:alpha val="4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119" y="333650"/>
            <a:ext cx="693420" cy="6120130"/>
          </a:xfrm>
          <a:custGeom>
            <a:avLst/>
            <a:gdLst/>
            <a:ahLst/>
            <a:cxnLst/>
            <a:rect l="l" t="t" r="r" b="b"/>
            <a:pathLst>
              <a:path w="693420" h="6120130">
                <a:moveTo>
                  <a:pt x="0" y="6004560"/>
                </a:moveTo>
                <a:lnTo>
                  <a:pt x="9842" y="6047263"/>
                </a:lnTo>
                <a:lnTo>
                  <a:pt x="35877" y="6084252"/>
                </a:lnTo>
                <a:lnTo>
                  <a:pt x="72866" y="6110287"/>
                </a:lnTo>
                <a:lnTo>
                  <a:pt x="115570" y="6120130"/>
                </a:lnTo>
                <a:lnTo>
                  <a:pt x="577850" y="6120130"/>
                </a:lnTo>
                <a:lnTo>
                  <a:pt x="620553" y="6110287"/>
                </a:lnTo>
                <a:lnTo>
                  <a:pt x="657542" y="6084252"/>
                </a:lnTo>
                <a:lnTo>
                  <a:pt x="683577" y="6047263"/>
                </a:lnTo>
                <a:lnTo>
                  <a:pt x="693420" y="6004560"/>
                </a:lnTo>
                <a:lnTo>
                  <a:pt x="693420" y="115570"/>
                </a:lnTo>
                <a:lnTo>
                  <a:pt x="683577" y="73402"/>
                </a:lnTo>
                <a:lnTo>
                  <a:pt x="657542" y="36353"/>
                </a:lnTo>
                <a:lnTo>
                  <a:pt x="620553" y="10021"/>
                </a:lnTo>
                <a:lnTo>
                  <a:pt x="577850" y="0"/>
                </a:lnTo>
                <a:lnTo>
                  <a:pt x="115570" y="0"/>
                </a:lnTo>
                <a:lnTo>
                  <a:pt x="72866" y="10021"/>
                </a:lnTo>
                <a:lnTo>
                  <a:pt x="35877" y="36353"/>
                </a:lnTo>
                <a:lnTo>
                  <a:pt x="9842" y="73402"/>
                </a:lnTo>
                <a:lnTo>
                  <a:pt x="0" y="115570"/>
                </a:lnTo>
                <a:lnTo>
                  <a:pt x="0" y="6004560"/>
                </a:lnTo>
                <a:close/>
              </a:path>
            </a:pathLst>
          </a:custGeom>
          <a:ln w="2551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7329" y="3168955"/>
            <a:ext cx="533400" cy="317436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3900"/>
              </a:lnSpc>
            </a:pPr>
            <a:r>
              <a:rPr sz="4000" b="1" spc="-540" dirty="0">
                <a:solidFill>
                  <a:srgbClr val="FFFFFF"/>
                </a:solidFill>
                <a:latin typeface="Arial"/>
                <a:cs typeface="Arial"/>
              </a:rPr>
              <a:t>PELAKSANAAN</a:t>
            </a:r>
            <a:endParaRPr sz="4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64540" y="333650"/>
            <a:ext cx="5185410" cy="6120130"/>
          </a:xfrm>
          <a:custGeom>
            <a:avLst/>
            <a:gdLst/>
            <a:ahLst/>
            <a:cxnLst/>
            <a:rect l="l" t="t" r="r" b="b"/>
            <a:pathLst>
              <a:path w="5185410" h="6120130">
                <a:moveTo>
                  <a:pt x="2593340" y="6120130"/>
                </a:moveTo>
                <a:lnTo>
                  <a:pt x="0" y="6120130"/>
                </a:lnTo>
                <a:lnTo>
                  <a:pt x="0" y="0"/>
                </a:lnTo>
                <a:lnTo>
                  <a:pt x="5185410" y="0"/>
                </a:lnTo>
                <a:lnTo>
                  <a:pt x="5185410" y="6120130"/>
                </a:lnTo>
                <a:lnTo>
                  <a:pt x="2593340" y="612013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349266" y="637180"/>
            <a:ext cx="25177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51660" algn="l"/>
              </a:tabLst>
            </a:pPr>
            <a:r>
              <a:rPr sz="2000" spc="265" dirty="0">
                <a:latin typeface="Tahoma"/>
                <a:cs typeface="Tahoma"/>
              </a:rPr>
              <a:t>m</a:t>
            </a:r>
            <a:r>
              <a:rPr sz="2000" spc="175" dirty="0">
                <a:latin typeface="Tahoma"/>
                <a:cs typeface="Tahoma"/>
              </a:rPr>
              <a:t>e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180" dirty="0">
                <a:latin typeface="Tahoma"/>
                <a:cs typeface="Tahoma"/>
              </a:rPr>
              <a:t>e</a:t>
            </a:r>
            <a:r>
              <a:rPr sz="2000" spc="110" dirty="0">
                <a:latin typeface="Tahoma"/>
                <a:cs typeface="Tahoma"/>
              </a:rPr>
              <a:t>t</a:t>
            </a:r>
            <a:r>
              <a:rPr sz="2000" spc="165" dirty="0">
                <a:latin typeface="Tahoma"/>
                <a:cs typeface="Tahoma"/>
              </a:rPr>
              <a:t>ap</a:t>
            </a:r>
            <a:r>
              <a:rPr sz="2000" spc="155" dirty="0">
                <a:latin typeface="Tahoma"/>
                <a:cs typeface="Tahoma"/>
              </a:rPr>
              <a:t>k</a:t>
            </a:r>
            <a:r>
              <a:rPr sz="2000" spc="16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95" dirty="0">
                <a:latin typeface="Tahoma"/>
                <a:cs typeface="Tahoma"/>
              </a:rPr>
              <a:t>l</a:t>
            </a:r>
            <a:r>
              <a:rPr sz="2000" spc="150" dirty="0">
                <a:latin typeface="Tahoma"/>
                <a:cs typeface="Tahoma"/>
              </a:rPr>
              <a:t>u</a:t>
            </a:r>
            <a:r>
              <a:rPr sz="2000" spc="105" dirty="0">
                <a:latin typeface="Tahoma"/>
                <a:cs typeface="Tahoma"/>
              </a:rPr>
              <a:t>r</a:t>
            </a:r>
            <a:r>
              <a:rPr sz="2000" spc="16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h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20960" y="637180"/>
            <a:ext cx="229171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2390">
              <a:lnSpc>
                <a:spcPct val="100000"/>
              </a:lnSpc>
              <a:spcBef>
                <a:spcPts val="100"/>
              </a:spcBef>
            </a:pPr>
            <a:r>
              <a:rPr sz="2000" spc="160" dirty="0">
                <a:latin typeface="Tahoma"/>
                <a:cs typeface="Tahoma"/>
              </a:rPr>
              <a:t>Daerah</a:t>
            </a:r>
            <a:endParaRPr sz="20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tabLst>
                <a:tab pos="1005205" algn="l"/>
              </a:tabLst>
            </a:pPr>
            <a:r>
              <a:rPr sz="2000" spc="140" dirty="0">
                <a:latin typeface="Tahoma"/>
                <a:cs typeface="Tahoma"/>
              </a:rPr>
              <a:t>K</a:t>
            </a:r>
            <a:r>
              <a:rPr sz="2000" spc="150" dirty="0">
                <a:latin typeface="Tahoma"/>
                <a:cs typeface="Tahoma"/>
              </a:rPr>
              <a:t>u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40" dirty="0">
                <a:latin typeface="Tahoma"/>
                <a:cs typeface="Tahoma"/>
              </a:rPr>
              <a:t>s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100" dirty="0">
                <a:latin typeface="Tahoma"/>
                <a:cs typeface="Tahoma"/>
              </a:rPr>
              <a:t>P</a:t>
            </a:r>
            <a:r>
              <a:rPr sz="2000" spc="180" dirty="0">
                <a:latin typeface="Tahoma"/>
                <a:cs typeface="Tahoma"/>
              </a:rPr>
              <a:t>e</a:t>
            </a:r>
            <a:r>
              <a:rPr sz="2000" spc="150" dirty="0">
                <a:latin typeface="Tahoma"/>
                <a:cs typeface="Tahoma"/>
              </a:rPr>
              <a:t>ngg</a:t>
            </a:r>
            <a:r>
              <a:rPr sz="2000" spc="160" dirty="0">
                <a:latin typeface="Tahoma"/>
                <a:cs typeface="Tahoma"/>
              </a:rPr>
              <a:t>un</a:t>
            </a:r>
            <a:r>
              <a:rPr sz="2000" spc="175" dirty="0">
                <a:latin typeface="Tahoma"/>
                <a:cs typeface="Tahoma"/>
              </a:rPr>
              <a:t>a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06812" y="941980"/>
            <a:ext cx="12598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150" dirty="0">
                <a:latin typeface="Tahoma"/>
                <a:cs typeface="Tahoma"/>
              </a:rPr>
              <a:t>Anggaran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2010" y="637180"/>
            <a:ext cx="112712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0" marR="5080" indent="-234950" algn="just">
              <a:lnSpc>
                <a:spcPct val="100000"/>
              </a:lnSpc>
              <a:spcBef>
                <a:spcPts val="100"/>
              </a:spcBef>
            </a:pPr>
            <a:r>
              <a:rPr sz="3000" spc="630" baseline="8333" dirty="0">
                <a:latin typeface="Symbol"/>
                <a:cs typeface="Symbol"/>
              </a:rPr>
              <a:t></a:t>
            </a:r>
            <a:r>
              <a:rPr sz="2000" spc="140" dirty="0">
                <a:latin typeface="Tahoma"/>
                <a:cs typeface="Tahoma"/>
              </a:rPr>
              <a:t>K</a:t>
            </a:r>
            <a:r>
              <a:rPr sz="2000" spc="165" dirty="0">
                <a:latin typeface="Tahoma"/>
                <a:cs typeface="Tahoma"/>
              </a:rPr>
              <a:t>epa</a:t>
            </a:r>
            <a:r>
              <a:rPr sz="2000" spc="85" dirty="0">
                <a:latin typeface="Tahoma"/>
                <a:cs typeface="Tahoma"/>
              </a:rPr>
              <a:t>l</a:t>
            </a:r>
            <a:r>
              <a:rPr sz="2000" spc="125" dirty="0">
                <a:latin typeface="Tahoma"/>
                <a:cs typeface="Tahoma"/>
              </a:rPr>
              <a:t>a  </a:t>
            </a:r>
            <a:r>
              <a:rPr sz="2000" spc="150" dirty="0">
                <a:latin typeface="Tahoma"/>
                <a:cs typeface="Tahoma"/>
              </a:rPr>
              <a:t>selaku  </a:t>
            </a:r>
            <a:r>
              <a:rPr sz="2000" spc="145" dirty="0">
                <a:latin typeface="Tahoma"/>
                <a:cs typeface="Tahoma"/>
              </a:rPr>
              <a:t>untuk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66339" y="1246780"/>
            <a:ext cx="34016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82190" algn="l"/>
              </a:tabLst>
            </a:pPr>
            <a:r>
              <a:rPr sz="2000" spc="155" dirty="0">
                <a:latin typeface="Tahoma"/>
                <a:cs typeface="Tahoma"/>
              </a:rPr>
              <a:t>pelaksanaan	</a:t>
            </a:r>
            <a:r>
              <a:rPr sz="2000" spc="145" dirty="0">
                <a:latin typeface="Tahoma"/>
                <a:cs typeface="Tahoma"/>
              </a:rPr>
              <a:t>kegiatan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76960" y="1551580"/>
            <a:ext cx="4790440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spc="170" dirty="0">
                <a:latin typeface="Tahoma"/>
                <a:cs typeface="Tahoma"/>
              </a:rPr>
              <a:t>pembangunan </a:t>
            </a:r>
            <a:r>
              <a:rPr sz="2000" spc="150" dirty="0">
                <a:latin typeface="Tahoma"/>
                <a:cs typeface="Tahoma"/>
              </a:rPr>
              <a:t>sarana </a:t>
            </a:r>
            <a:r>
              <a:rPr sz="2000" spc="160" dirty="0">
                <a:latin typeface="Tahoma"/>
                <a:cs typeface="Tahoma"/>
              </a:rPr>
              <a:t>dan</a:t>
            </a:r>
            <a:r>
              <a:rPr sz="2000" spc="35" dirty="0">
                <a:latin typeface="Tahoma"/>
                <a:cs typeface="Tahoma"/>
              </a:rPr>
              <a:t> </a:t>
            </a:r>
            <a:r>
              <a:rPr sz="2000" spc="150" dirty="0">
                <a:latin typeface="Tahoma"/>
                <a:cs typeface="Tahoma"/>
              </a:rPr>
              <a:t>prasarana  </a:t>
            </a:r>
            <a:r>
              <a:rPr sz="2000" spc="145" dirty="0">
                <a:latin typeface="Tahoma"/>
                <a:cs typeface="Tahoma"/>
              </a:rPr>
              <a:t>Kelurahan </a:t>
            </a:r>
            <a:r>
              <a:rPr sz="2000" spc="160" dirty="0">
                <a:latin typeface="Tahoma"/>
                <a:cs typeface="Tahoma"/>
              </a:rPr>
              <a:t>dan </a:t>
            </a:r>
            <a:r>
              <a:rPr sz="2000" spc="170" dirty="0">
                <a:latin typeface="Tahoma"/>
                <a:cs typeface="Tahoma"/>
              </a:rPr>
              <a:t>pemberdayaan  </a:t>
            </a:r>
            <a:r>
              <a:rPr sz="2000" spc="165" dirty="0">
                <a:latin typeface="Tahoma"/>
                <a:cs typeface="Tahoma"/>
              </a:rPr>
              <a:t>masyarakat </a:t>
            </a:r>
            <a:r>
              <a:rPr sz="2000" spc="125" dirty="0">
                <a:latin typeface="Tahoma"/>
                <a:cs typeface="Tahoma"/>
              </a:rPr>
              <a:t>di</a:t>
            </a:r>
            <a:r>
              <a:rPr sz="2000" spc="-160" dirty="0">
                <a:latin typeface="Tahoma"/>
                <a:cs typeface="Tahoma"/>
              </a:rPr>
              <a:t> </a:t>
            </a:r>
            <a:r>
              <a:rPr sz="2000" spc="130" dirty="0">
                <a:latin typeface="Tahoma"/>
                <a:cs typeface="Tahoma"/>
              </a:rPr>
              <a:t>Kelurahan.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42010" y="2772050"/>
            <a:ext cx="341439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0" marR="5080" indent="-234950">
              <a:lnSpc>
                <a:spcPct val="100000"/>
              </a:lnSpc>
              <a:spcBef>
                <a:spcPts val="100"/>
              </a:spcBef>
              <a:tabLst>
                <a:tab pos="1362075" algn="l"/>
                <a:tab pos="2134235" algn="l"/>
                <a:tab pos="2578100" algn="l"/>
              </a:tabLst>
            </a:pPr>
            <a:r>
              <a:rPr sz="3000" spc="277" baseline="8333" dirty="0">
                <a:latin typeface="Symbol"/>
                <a:cs typeface="Symbol"/>
              </a:rPr>
              <a:t></a:t>
            </a:r>
            <a:r>
              <a:rPr sz="2000" spc="185" dirty="0">
                <a:latin typeface="Tahoma"/>
                <a:cs typeface="Tahoma"/>
              </a:rPr>
              <a:t>Lurah	</a:t>
            </a:r>
            <a:r>
              <a:rPr sz="2000" spc="150" dirty="0">
                <a:latin typeface="Tahoma"/>
                <a:cs typeface="Tahoma"/>
              </a:rPr>
              <a:t>selaku	</a:t>
            </a:r>
            <a:r>
              <a:rPr sz="2000" spc="155" dirty="0">
                <a:latin typeface="Tahoma"/>
                <a:cs typeface="Tahoma"/>
              </a:rPr>
              <a:t>Kuasa  </a:t>
            </a:r>
            <a:r>
              <a:rPr sz="2000" spc="160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165" dirty="0">
                <a:latin typeface="Tahoma"/>
                <a:cs typeface="Tahoma"/>
              </a:rPr>
              <a:t>gg</a:t>
            </a:r>
            <a:r>
              <a:rPr sz="2000" spc="160" dirty="0">
                <a:latin typeface="Tahoma"/>
                <a:cs typeface="Tahoma"/>
              </a:rPr>
              <a:t>a</a:t>
            </a:r>
            <a:r>
              <a:rPr sz="2000" spc="95" dirty="0">
                <a:latin typeface="Tahoma"/>
                <a:cs typeface="Tahoma"/>
              </a:rPr>
              <a:t>r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270" dirty="0">
                <a:latin typeface="Tahoma"/>
                <a:cs typeface="Tahoma"/>
              </a:rPr>
              <a:t>m</a:t>
            </a:r>
            <a:r>
              <a:rPr sz="2000" spc="155" dirty="0">
                <a:latin typeface="Tahoma"/>
                <a:cs typeface="Tahoma"/>
              </a:rPr>
              <a:t>e</a:t>
            </a:r>
            <a:r>
              <a:rPr sz="2000" spc="165" dirty="0">
                <a:latin typeface="Tahoma"/>
                <a:cs typeface="Tahoma"/>
              </a:rPr>
              <a:t>n</a:t>
            </a:r>
            <a:r>
              <a:rPr sz="2000" spc="160" dirty="0">
                <a:latin typeface="Tahoma"/>
                <a:cs typeface="Tahoma"/>
              </a:rPr>
              <a:t>u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-20" dirty="0">
                <a:latin typeface="Tahoma"/>
                <a:cs typeface="Tahoma"/>
              </a:rPr>
              <a:t>j</a:t>
            </a:r>
            <a:r>
              <a:rPr sz="2000" spc="150" dirty="0">
                <a:latin typeface="Tahoma"/>
                <a:cs typeface="Tahoma"/>
              </a:rPr>
              <a:t>u</a:t>
            </a:r>
            <a:r>
              <a:rPr sz="2000" spc="160" dirty="0">
                <a:latin typeface="Tahoma"/>
                <a:cs typeface="Tahoma"/>
              </a:rPr>
              <a:t>k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70040" y="2772050"/>
            <a:ext cx="129921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5755" marR="5080" indent="-313690">
              <a:lnSpc>
                <a:spcPct val="100000"/>
              </a:lnSpc>
              <a:spcBef>
                <a:spcPts val="100"/>
              </a:spcBef>
            </a:pPr>
            <a:r>
              <a:rPr sz="2000" spc="100" dirty="0">
                <a:latin typeface="Tahoma"/>
                <a:cs typeface="Tahoma"/>
              </a:rPr>
              <a:t>P</a:t>
            </a:r>
            <a:r>
              <a:rPr sz="2000" spc="180" dirty="0">
                <a:latin typeface="Tahoma"/>
                <a:cs typeface="Tahoma"/>
              </a:rPr>
              <a:t>e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155" dirty="0">
                <a:latin typeface="Tahoma"/>
                <a:cs typeface="Tahoma"/>
              </a:rPr>
              <a:t>g</a:t>
            </a:r>
            <a:r>
              <a:rPr sz="2000" spc="165" dirty="0">
                <a:latin typeface="Tahoma"/>
                <a:cs typeface="Tahoma"/>
              </a:rPr>
              <a:t>g</a:t>
            </a:r>
            <a:r>
              <a:rPr sz="2000" spc="150" dirty="0">
                <a:latin typeface="Tahoma"/>
                <a:cs typeface="Tahoma"/>
              </a:rPr>
              <a:t>un</a:t>
            </a:r>
            <a:r>
              <a:rPr sz="2000" spc="125" dirty="0">
                <a:latin typeface="Tahoma"/>
                <a:cs typeface="Tahoma"/>
              </a:rPr>
              <a:t>a  </a:t>
            </a:r>
            <a:r>
              <a:rPr sz="2000" spc="165" dirty="0">
                <a:latin typeface="Tahoma"/>
                <a:cs typeface="Tahoma"/>
              </a:rPr>
              <a:t>p</a:t>
            </a:r>
            <a:r>
              <a:rPr sz="2000" spc="80" dirty="0">
                <a:latin typeface="Tahoma"/>
                <a:cs typeface="Tahoma"/>
              </a:rPr>
              <a:t>ej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65" dirty="0">
                <a:latin typeface="Tahoma"/>
                <a:cs typeface="Tahoma"/>
              </a:rPr>
              <a:t>b</a:t>
            </a:r>
            <a:r>
              <a:rPr sz="2000" spc="155" dirty="0">
                <a:latin typeface="Tahoma"/>
                <a:cs typeface="Tahoma"/>
              </a:rPr>
              <a:t>a</a:t>
            </a:r>
            <a:r>
              <a:rPr sz="2000" spc="114" dirty="0">
                <a:latin typeface="Tahoma"/>
                <a:cs typeface="Tahoma"/>
              </a:rPr>
              <a:t>t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76960" y="3381650"/>
            <a:ext cx="37846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12060" algn="l"/>
              </a:tabLst>
            </a:pPr>
            <a:r>
              <a:rPr sz="2000" spc="170" dirty="0">
                <a:latin typeface="Tahoma"/>
                <a:cs typeface="Tahoma"/>
              </a:rPr>
              <a:t>pe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165" dirty="0">
                <a:latin typeface="Tahoma"/>
                <a:cs typeface="Tahoma"/>
              </a:rPr>
              <a:t>a</a:t>
            </a:r>
            <a:r>
              <a:rPr sz="2000" spc="110" dirty="0">
                <a:latin typeface="Tahoma"/>
                <a:cs typeface="Tahoma"/>
              </a:rPr>
              <a:t>t</a:t>
            </a:r>
            <a:r>
              <a:rPr sz="2000" spc="165" dirty="0">
                <a:latin typeface="Tahoma"/>
                <a:cs typeface="Tahoma"/>
              </a:rPr>
              <a:t>a</a:t>
            </a:r>
            <a:r>
              <a:rPr sz="2000" spc="160" dirty="0">
                <a:latin typeface="Tahoma"/>
                <a:cs typeface="Tahoma"/>
              </a:rPr>
              <a:t>u</a:t>
            </a:r>
            <a:r>
              <a:rPr sz="2000" spc="140" dirty="0">
                <a:latin typeface="Tahoma"/>
                <a:cs typeface="Tahoma"/>
              </a:rPr>
              <a:t>s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h</a:t>
            </a:r>
            <a:r>
              <a:rPr sz="2000" spc="165" dirty="0">
                <a:latin typeface="Tahoma"/>
                <a:cs typeface="Tahoma"/>
              </a:rPr>
              <a:t>aa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160" dirty="0">
                <a:latin typeface="Tahoma"/>
                <a:cs typeface="Tahoma"/>
              </a:rPr>
              <a:t>k</a:t>
            </a:r>
            <a:r>
              <a:rPr sz="2000" spc="175" dirty="0">
                <a:latin typeface="Tahoma"/>
                <a:cs typeface="Tahoma"/>
              </a:rPr>
              <a:t>e</a:t>
            </a:r>
            <a:r>
              <a:rPr sz="2000" spc="150" dirty="0">
                <a:latin typeface="Tahoma"/>
                <a:cs typeface="Tahoma"/>
              </a:rPr>
              <a:t>u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165" dirty="0">
                <a:latin typeface="Tahoma"/>
                <a:cs typeface="Tahoma"/>
              </a:rPr>
              <a:t>g</a:t>
            </a:r>
            <a:r>
              <a:rPr sz="2000" spc="15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365350" y="3381650"/>
            <a:ext cx="50292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165" dirty="0">
                <a:latin typeface="Tahoma"/>
                <a:cs typeface="Tahoma"/>
              </a:rPr>
              <a:t>d</a:t>
            </a:r>
            <a:r>
              <a:rPr sz="2000" spc="15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42010" y="3686450"/>
            <a:ext cx="5026660" cy="2465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0" marR="5715">
              <a:lnSpc>
                <a:spcPct val="100000"/>
              </a:lnSpc>
              <a:spcBef>
                <a:spcPts val="100"/>
              </a:spcBef>
              <a:tabLst>
                <a:tab pos="1382395" algn="l"/>
                <a:tab pos="2863215" algn="l"/>
                <a:tab pos="3885565" algn="l"/>
              </a:tabLst>
            </a:pPr>
            <a:r>
              <a:rPr sz="2000" spc="100" dirty="0">
                <a:latin typeface="Tahoma"/>
                <a:cs typeface="Tahoma"/>
              </a:rPr>
              <a:t>P</a:t>
            </a:r>
            <a:r>
              <a:rPr sz="2000" spc="180" dirty="0">
                <a:latin typeface="Tahoma"/>
                <a:cs typeface="Tahoma"/>
              </a:rPr>
              <a:t>e</a:t>
            </a:r>
            <a:r>
              <a:rPr sz="2000" spc="-20" dirty="0">
                <a:latin typeface="Tahoma"/>
                <a:cs typeface="Tahoma"/>
              </a:rPr>
              <a:t>j</a:t>
            </a:r>
            <a:r>
              <a:rPr sz="2000" spc="165" dirty="0">
                <a:latin typeface="Tahoma"/>
                <a:cs typeface="Tahoma"/>
              </a:rPr>
              <a:t>aba</a:t>
            </a:r>
            <a:r>
              <a:rPr sz="2000" spc="114" dirty="0">
                <a:latin typeface="Tahoma"/>
                <a:cs typeface="Tahoma"/>
              </a:rPr>
              <a:t>t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165" dirty="0">
                <a:latin typeface="Tahoma"/>
                <a:cs typeface="Tahoma"/>
              </a:rPr>
              <a:t>p</a:t>
            </a:r>
            <a:r>
              <a:rPr sz="2000" spc="130" dirty="0">
                <a:latin typeface="Tahoma"/>
                <a:cs typeface="Tahoma"/>
              </a:rPr>
              <a:t>el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ks</a:t>
            </a:r>
            <a:r>
              <a:rPr sz="2000" spc="170" dirty="0">
                <a:latin typeface="Tahoma"/>
                <a:cs typeface="Tahoma"/>
              </a:rPr>
              <a:t>a</a:t>
            </a:r>
            <a:r>
              <a:rPr sz="2000" spc="150" dirty="0">
                <a:latin typeface="Tahoma"/>
                <a:cs typeface="Tahoma"/>
              </a:rPr>
              <a:t>n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114" dirty="0">
                <a:latin typeface="Tahoma"/>
                <a:cs typeface="Tahoma"/>
              </a:rPr>
              <a:t>T</a:t>
            </a:r>
            <a:r>
              <a:rPr sz="2000" spc="110" dirty="0">
                <a:latin typeface="Tahoma"/>
                <a:cs typeface="Tahoma"/>
              </a:rPr>
              <a:t>e</a:t>
            </a:r>
            <a:r>
              <a:rPr sz="2000" spc="140" dirty="0">
                <a:latin typeface="Tahoma"/>
                <a:cs typeface="Tahoma"/>
              </a:rPr>
              <a:t>k</a:t>
            </a:r>
            <a:r>
              <a:rPr sz="2000" spc="165" dirty="0">
                <a:latin typeface="Tahoma"/>
                <a:cs typeface="Tahoma"/>
              </a:rPr>
              <a:t>n</a:t>
            </a:r>
            <a:r>
              <a:rPr sz="2000" spc="95" dirty="0">
                <a:latin typeface="Tahoma"/>
                <a:cs typeface="Tahoma"/>
              </a:rPr>
              <a:t>i</a:t>
            </a:r>
            <a:r>
              <a:rPr sz="2000" spc="160" dirty="0">
                <a:latin typeface="Tahoma"/>
                <a:cs typeface="Tahoma"/>
              </a:rPr>
              <a:t>k</a:t>
            </a:r>
            <a:r>
              <a:rPr sz="2000" dirty="0">
                <a:latin typeface="Tahoma"/>
                <a:cs typeface="Tahoma"/>
              </a:rPr>
              <a:t>	</a:t>
            </a:r>
            <a:r>
              <a:rPr sz="2000" spc="140" dirty="0">
                <a:latin typeface="Tahoma"/>
                <a:cs typeface="Tahoma"/>
              </a:rPr>
              <a:t>K</a:t>
            </a:r>
            <a:r>
              <a:rPr sz="2000" spc="180" dirty="0">
                <a:latin typeface="Tahoma"/>
                <a:cs typeface="Tahoma"/>
              </a:rPr>
              <a:t>eg</a:t>
            </a:r>
            <a:r>
              <a:rPr sz="2000" spc="65" dirty="0">
                <a:latin typeface="Tahoma"/>
                <a:cs typeface="Tahoma"/>
              </a:rPr>
              <a:t>i</a:t>
            </a:r>
            <a:r>
              <a:rPr sz="2000" spc="175" dirty="0">
                <a:latin typeface="Tahoma"/>
                <a:cs typeface="Tahoma"/>
              </a:rPr>
              <a:t>a</a:t>
            </a:r>
            <a:r>
              <a:rPr sz="2000" spc="110" dirty="0">
                <a:latin typeface="Tahoma"/>
                <a:cs typeface="Tahoma"/>
              </a:rPr>
              <a:t>t</a:t>
            </a:r>
            <a:r>
              <a:rPr sz="2000" spc="165" dirty="0">
                <a:latin typeface="Tahoma"/>
                <a:cs typeface="Tahoma"/>
              </a:rPr>
              <a:t>a</a:t>
            </a:r>
            <a:r>
              <a:rPr sz="2000" spc="105" dirty="0">
                <a:latin typeface="Tahoma"/>
                <a:cs typeface="Tahoma"/>
              </a:rPr>
              <a:t>n  </a:t>
            </a:r>
            <a:r>
              <a:rPr sz="2000" spc="125" dirty="0">
                <a:latin typeface="Tahoma"/>
                <a:cs typeface="Tahoma"/>
              </a:rPr>
              <a:t>di</a:t>
            </a:r>
            <a:r>
              <a:rPr sz="2000" dirty="0">
                <a:latin typeface="Tahoma"/>
                <a:cs typeface="Tahoma"/>
              </a:rPr>
              <a:t> </a:t>
            </a:r>
            <a:r>
              <a:rPr sz="2000" spc="135" dirty="0">
                <a:latin typeface="Tahoma"/>
                <a:cs typeface="Tahoma"/>
              </a:rPr>
              <a:t>Kelurahan.</a:t>
            </a:r>
            <a:endParaRPr sz="20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 dirty="0">
              <a:latin typeface="Times New Roman"/>
              <a:cs typeface="Times New Roman"/>
            </a:endParaRPr>
          </a:p>
          <a:p>
            <a:pPr marL="247650" marR="5080" indent="-234950" algn="just">
              <a:lnSpc>
                <a:spcPct val="100000"/>
              </a:lnSpc>
            </a:pPr>
            <a:r>
              <a:rPr sz="3000" spc="284" baseline="8333" dirty="0">
                <a:latin typeface="Symbol"/>
                <a:cs typeface="Symbol"/>
              </a:rPr>
              <a:t></a:t>
            </a:r>
            <a:r>
              <a:rPr sz="2000" spc="190" dirty="0">
                <a:latin typeface="Tahoma"/>
                <a:cs typeface="Tahoma"/>
              </a:rPr>
              <a:t>Kepala </a:t>
            </a:r>
            <a:r>
              <a:rPr sz="2000" spc="160" dirty="0">
                <a:latin typeface="Tahoma"/>
                <a:cs typeface="Tahoma"/>
              </a:rPr>
              <a:t>Daerah </a:t>
            </a:r>
            <a:r>
              <a:rPr sz="2000" spc="170" dirty="0">
                <a:latin typeface="Tahoma"/>
                <a:cs typeface="Tahoma"/>
              </a:rPr>
              <a:t>menetapkan  </a:t>
            </a:r>
            <a:r>
              <a:rPr sz="2000" spc="160" dirty="0">
                <a:latin typeface="Tahoma"/>
                <a:cs typeface="Tahoma"/>
              </a:rPr>
              <a:t>Bendahara </a:t>
            </a:r>
            <a:r>
              <a:rPr sz="2000" spc="145" dirty="0">
                <a:latin typeface="Tahoma"/>
                <a:cs typeface="Tahoma"/>
              </a:rPr>
              <a:t>Pengeluaran </a:t>
            </a:r>
            <a:r>
              <a:rPr sz="2000" spc="160" dirty="0">
                <a:latin typeface="Tahoma"/>
                <a:cs typeface="Tahoma"/>
              </a:rPr>
              <a:t>Pembantu</a:t>
            </a:r>
            <a:r>
              <a:rPr sz="2000" spc="-235" dirty="0">
                <a:latin typeface="Tahoma"/>
                <a:cs typeface="Tahoma"/>
              </a:rPr>
              <a:t> </a:t>
            </a:r>
            <a:r>
              <a:rPr sz="2000" spc="125" dirty="0">
                <a:latin typeface="Tahoma"/>
                <a:cs typeface="Tahoma"/>
              </a:rPr>
              <a:t>di  </a:t>
            </a:r>
            <a:r>
              <a:rPr sz="2000" spc="145" dirty="0">
                <a:latin typeface="Tahoma"/>
                <a:cs typeface="Tahoma"/>
              </a:rPr>
              <a:t>Kelurahan </a:t>
            </a:r>
            <a:r>
              <a:rPr sz="2000" spc="150" dirty="0">
                <a:latin typeface="Tahoma"/>
                <a:cs typeface="Tahoma"/>
              </a:rPr>
              <a:t>berdasarkan </a:t>
            </a:r>
            <a:r>
              <a:rPr sz="2000" spc="145" dirty="0">
                <a:latin typeface="Tahoma"/>
                <a:cs typeface="Tahoma"/>
              </a:rPr>
              <a:t>usulan </a:t>
            </a:r>
            <a:r>
              <a:rPr sz="2000" spc="135" dirty="0">
                <a:latin typeface="Tahoma"/>
                <a:cs typeface="Tahoma"/>
              </a:rPr>
              <a:t>lurah  </a:t>
            </a:r>
            <a:r>
              <a:rPr sz="2000" spc="150" dirty="0">
                <a:latin typeface="Tahoma"/>
                <a:cs typeface="Tahoma"/>
              </a:rPr>
              <a:t>selaku </a:t>
            </a:r>
            <a:r>
              <a:rPr sz="2000" spc="155" dirty="0">
                <a:latin typeface="Tahoma"/>
                <a:cs typeface="Tahoma"/>
              </a:rPr>
              <a:t>Kuasa Pengguna </a:t>
            </a:r>
            <a:r>
              <a:rPr sz="2000" spc="150" dirty="0">
                <a:latin typeface="Tahoma"/>
                <a:cs typeface="Tahoma"/>
              </a:rPr>
              <a:t>Anggaran  melalui</a:t>
            </a:r>
            <a:r>
              <a:rPr sz="2000" dirty="0">
                <a:latin typeface="Tahoma"/>
                <a:cs typeface="Tahoma"/>
              </a:rPr>
              <a:t> </a:t>
            </a:r>
            <a:r>
              <a:rPr sz="2000" spc="140" dirty="0">
                <a:latin typeface="Tahoma"/>
                <a:cs typeface="Tahoma"/>
              </a:rPr>
              <a:t>BUD.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192967" y="364454"/>
            <a:ext cx="5999033" cy="60343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34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61659" y="304800"/>
            <a:ext cx="6264910" cy="6437270"/>
          </a:xfrm>
          <a:custGeom>
            <a:avLst/>
            <a:gdLst/>
            <a:ahLst/>
            <a:cxnLst/>
            <a:rect l="l" t="t" r="r" b="b"/>
            <a:pathLst>
              <a:path w="6264909" h="6120130">
                <a:moveTo>
                  <a:pt x="3133090" y="6120130"/>
                </a:moveTo>
                <a:lnTo>
                  <a:pt x="0" y="6120130"/>
                </a:lnTo>
                <a:lnTo>
                  <a:pt x="0" y="0"/>
                </a:lnTo>
                <a:lnTo>
                  <a:pt x="6264910" y="0"/>
                </a:lnTo>
                <a:lnTo>
                  <a:pt x="6264910" y="6120130"/>
                </a:lnTo>
                <a:lnTo>
                  <a:pt x="3133090" y="6120130"/>
                </a:lnTo>
                <a:close/>
              </a:path>
            </a:pathLst>
          </a:custGeom>
          <a:ln w="25518">
            <a:solidFill>
              <a:srgbClr val="375C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739129" y="304800"/>
            <a:ext cx="6109970" cy="65146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0" marR="11430" indent="-234950" algn="just">
              <a:lnSpc>
                <a:spcPct val="100000"/>
              </a:lnSpc>
              <a:spcBef>
                <a:spcPts val="100"/>
              </a:spcBef>
              <a:buFont typeface="Symbol"/>
              <a:buChar char=""/>
              <a:tabLst>
                <a:tab pos="247650" algn="l"/>
              </a:tabLst>
            </a:pPr>
            <a:r>
              <a:rPr sz="1400" spc="105" dirty="0">
                <a:latin typeface="Tahoma"/>
                <a:cs typeface="Tahoma"/>
              </a:rPr>
              <a:t>Penatausahaan kegiatan </a:t>
            </a:r>
            <a:r>
              <a:rPr sz="1400" spc="114" dirty="0">
                <a:latin typeface="Tahoma"/>
                <a:cs typeface="Tahoma"/>
              </a:rPr>
              <a:t>pada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20" dirty="0">
                <a:latin typeface="Tahoma"/>
                <a:cs typeface="Tahoma"/>
              </a:rPr>
              <a:t>menggunakan  </a:t>
            </a:r>
            <a:r>
              <a:rPr sz="1400" spc="125" dirty="0">
                <a:latin typeface="Tahoma"/>
                <a:cs typeface="Tahoma"/>
              </a:rPr>
              <a:t>mekanisme </a:t>
            </a:r>
            <a:r>
              <a:rPr sz="1400" spc="65" dirty="0">
                <a:latin typeface="Tahoma"/>
                <a:cs typeface="Tahoma"/>
              </a:rPr>
              <a:t>TU </a:t>
            </a:r>
            <a:r>
              <a:rPr sz="1400" spc="110" dirty="0">
                <a:latin typeface="Tahoma"/>
                <a:cs typeface="Tahoma"/>
              </a:rPr>
              <a:t>dan </a:t>
            </a:r>
            <a:r>
              <a:rPr sz="1400" spc="90" dirty="0">
                <a:latin typeface="Tahoma"/>
                <a:cs typeface="Tahoma"/>
              </a:rPr>
              <a:t>LS </a:t>
            </a:r>
            <a:r>
              <a:rPr sz="1400" spc="100" dirty="0">
                <a:latin typeface="Tahoma"/>
                <a:cs typeface="Tahoma"/>
              </a:rPr>
              <a:t>sesuai </a:t>
            </a:r>
            <a:r>
              <a:rPr sz="1400" spc="105" dirty="0">
                <a:latin typeface="Tahoma"/>
                <a:cs typeface="Tahoma"/>
              </a:rPr>
              <a:t>ketentuan </a:t>
            </a:r>
            <a:r>
              <a:rPr sz="1400" spc="100" dirty="0">
                <a:latin typeface="Tahoma"/>
                <a:cs typeface="Tahoma"/>
              </a:rPr>
              <a:t>peraturan </a:t>
            </a:r>
            <a:r>
              <a:rPr sz="1400" spc="95" dirty="0">
                <a:latin typeface="Tahoma"/>
                <a:cs typeface="Tahoma"/>
              </a:rPr>
              <a:t>perundang-  </a:t>
            </a:r>
            <a:r>
              <a:rPr sz="1400" spc="100" dirty="0">
                <a:latin typeface="Tahoma"/>
                <a:cs typeface="Tahoma"/>
              </a:rPr>
              <a:t>undangan.</a:t>
            </a:r>
            <a:endParaRPr sz="14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Symbol"/>
              <a:buChar char=""/>
            </a:pPr>
            <a:endParaRPr sz="1450" dirty="0">
              <a:latin typeface="Times New Roman"/>
              <a:cs typeface="Times New Roman"/>
            </a:endParaRPr>
          </a:p>
          <a:p>
            <a:pPr marL="247650" marR="9525" indent="-234950" algn="just">
              <a:lnSpc>
                <a:spcPct val="100000"/>
              </a:lnSpc>
              <a:buFont typeface="Symbol"/>
              <a:buChar char=""/>
              <a:tabLst>
                <a:tab pos="247650" algn="l"/>
              </a:tabLst>
            </a:pPr>
            <a:r>
              <a:rPr sz="1400" spc="110" dirty="0">
                <a:latin typeface="Tahoma"/>
                <a:cs typeface="Tahoma"/>
              </a:rPr>
              <a:t>Pada </a:t>
            </a:r>
            <a:r>
              <a:rPr sz="1400" spc="105" dirty="0">
                <a:latin typeface="Tahoma"/>
                <a:cs typeface="Tahoma"/>
              </a:rPr>
              <a:t>saat </a:t>
            </a:r>
            <a:r>
              <a:rPr sz="1400" spc="110" dirty="0">
                <a:latin typeface="Tahoma"/>
                <a:cs typeface="Tahoma"/>
              </a:rPr>
              <a:t>penetapan </a:t>
            </a:r>
            <a:r>
              <a:rPr sz="1400" spc="95" dirty="0">
                <a:latin typeface="Tahoma"/>
                <a:cs typeface="Tahoma"/>
              </a:rPr>
              <a:t>Perpres </a:t>
            </a:r>
            <a:r>
              <a:rPr sz="1400" spc="114" dirty="0">
                <a:latin typeface="Tahoma"/>
                <a:cs typeface="Tahoma"/>
              </a:rPr>
              <a:t>mengenai </a:t>
            </a:r>
            <a:r>
              <a:rPr sz="1400" spc="100" dirty="0">
                <a:latin typeface="Tahoma"/>
                <a:cs typeface="Tahoma"/>
              </a:rPr>
              <a:t>Rincian </a:t>
            </a:r>
            <a:r>
              <a:rPr sz="1400" spc="90" dirty="0">
                <a:latin typeface="Tahoma"/>
                <a:cs typeface="Tahoma"/>
              </a:rPr>
              <a:t>APBN, PPKD  </a:t>
            </a:r>
            <a:r>
              <a:rPr sz="1400" spc="120" dirty="0">
                <a:latin typeface="Tahoma"/>
                <a:cs typeface="Tahoma"/>
              </a:rPr>
              <a:t>melakukan </a:t>
            </a:r>
            <a:r>
              <a:rPr sz="1400" spc="110" dirty="0">
                <a:latin typeface="Tahoma"/>
                <a:cs typeface="Tahoma"/>
              </a:rPr>
              <a:t>pencatatan </a:t>
            </a:r>
            <a:r>
              <a:rPr sz="1400" spc="100" dirty="0">
                <a:latin typeface="Tahoma"/>
                <a:cs typeface="Tahoma"/>
              </a:rPr>
              <a:t>piutang </a:t>
            </a:r>
            <a:r>
              <a:rPr sz="1400" spc="110" dirty="0">
                <a:latin typeface="Tahoma"/>
                <a:cs typeface="Tahoma"/>
              </a:rPr>
              <a:t>pendapatan </a:t>
            </a:r>
            <a:r>
              <a:rPr sz="1400" spc="114" dirty="0">
                <a:latin typeface="Tahoma"/>
                <a:cs typeface="Tahoma"/>
              </a:rPr>
              <a:t>DAU Tambahan dan  </a:t>
            </a:r>
            <a:r>
              <a:rPr sz="1400" spc="110" dirty="0">
                <a:latin typeface="Tahoma"/>
                <a:cs typeface="Tahoma"/>
              </a:rPr>
              <a:t>pendapatan </a:t>
            </a:r>
            <a:r>
              <a:rPr sz="1400" spc="114" dirty="0">
                <a:latin typeface="Tahoma"/>
                <a:cs typeface="Tahoma"/>
              </a:rPr>
              <a:t>DAU</a:t>
            </a:r>
            <a:r>
              <a:rPr sz="1400" spc="-100" dirty="0">
                <a:latin typeface="Tahoma"/>
                <a:cs typeface="Tahoma"/>
              </a:rPr>
              <a:t> </a:t>
            </a:r>
            <a:r>
              <a:rPr sz="1400" spc="90" dirty="0">
                <a:latin typeface="Tahoma"/>
                <a:cs typeface="Tahoma"/>
              </a:rPr>
              <a:t>Tambahan-LO.</a:t>
            </a:r>
            <a:endParaRPr sz="14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Symbol"/>
              <a:buChar char=""/>
            </a:pPr>
            <a:endParaRPr sz="1450" dirty="0">
              <a:latin typeface="Times New Roman"/>
              <a:cs typeface="Times New Roman"/>
            </a:endParaRPr>
          </a:p>
          <a:p>
            <a:pPr marL="247650" marR="10160" indent="-234950" algn="just">
              <a:lnSpc>
                <a:spcPct val="99900"/>
              </a:lnSpc>
              <a:buFont typeface="Symbol"/>
              <a:buChar char=""/>
              <a:tabLst>
                <a:tab pos="247650" algn="l"/>
              </a:tabLst>
            </a:pPr>
            <a:r>
              <a:rPr sz="1400" spc="110" dirty="0">
                <a:latin typeface="Tahoma"/>
                <a:cs typeface="Tahoma"/>
              </a:rPr>
              <a:t>Pada </a:t>
            </a:r>
            <a:r>
              <a:rPr sz="1400" spc="105" dirty="0">
                <a:latin typeface="Tahoma"/>
                <a:cs typeface="Tahoma"/>
              </a:rPr>
              <a:t>saat </a:t>
            </a:r>
            <a:r>
              <a:rPr sz="1400" spc="110" dirty="0">
                <a:latin typeface="Tahoma"/>
                <a:cs typeface="Tahoma"/>
              </a:rPr>
              <a:t>anggaran </a:t>
            </a:r>
            <a:r>
              <a:rPr sz="1400" spc="105" dirty="0">
                <a:latin typeface="Tahoma"/>
                <a:cs typeface="Tahoma"/>
              </a:rPr>
              <a:t>kegiatan </a:t>
            </a:r>
            <a:r>
              <a:rPr sz="1400" spc="120" dirty="0">
                <a:latin typeface="Tahoma"/>
                <a:cs typeface="Tahoma"/>
              </a:rPr>
              <a:t>pembangunan </a:t>
            </a:r>
            <a:r>
              <a:rPr sz="1400" spc="105" dirty="0">
                <a:latin typeface="Tahoma"/>
                <a:cs typeface="Tahoma"/>
              </a:rPr>
              <a:t>sarana </a:t>
            </a:r>
            <a:r>
              <a:rPr sz="1400" spc="114" dirty="0">
                <a:latin typeface="Tahoma"/>
                <a:cs typeface="Tahoma"/>
              </a:rPr>
              <a:t>dan  </a:t>
            </a:r>
            <a:r>
              <a:rPr sz="1400" spc="105" dirty="0">
                <a:latin typeface="Tahoma"/>
                <a:cs typeface="Tahoma"/>
              </a:rPr>
              <a:t>prasarana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10" dirty="0">
                <a:latin typeface="Tahoma"/>
                <a:cs typeface="Tahoma"/>
              </a:rPr>
              <a:t>dan</a:t>
            </a:r>
            <a:r>
              <a:rPr sz="1400" spc="655" dirty="0">
                <a:latin typeface="Tahoma"/>
                <a:cs typeface="Tahoma"/>
              </a:rPr>
              <a:t> </a:t>
            </a:r>
            <a:r>
              <a:rPr sz="1400" spc="120" dirty="0">
                <a:latin typeface="Tahoma"/>
                <a:cs typeface="Tahoma"/>
              </a:rPr>
              <a:t>pemberdayaan </a:t>
            </a:r>
            <a:r>
              <a:rPr sz="1400" spc="114" dirty="0">
                <a:latin typeface="Tahoma"/>
                <a:cs typeface="Tahoma"/>
              </a:rPr>
              <a:t>masyarakat </a:t>
            </a:r>
            <a:r>
              <a:rPr sz="1400" spc="90" dirty="0">
                <a:latin typeface="Tahoma"/>
                <a:cs typeface="Tahoma"/>
              </a:rPr>
              <a:t>di 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14" dirty="0">
                <a:latin typeface="Tahoma"/>
                <a:cs typeface="Tahoma"/>
              </a:rPr>
              <a:t>yang </a:t>
            </a:r>
            <a:r>
              <a:rPr sz="1400" spc="100" dirty="0">
                <a:latin typeface="Tahoma"/>
                <a:cs typeface="Tahoma"/>
              </a:rPr>
              <a:t>berasal </a:t>
            </a:r>
            <a:r>
              <a:rPr sz="1400" spc="90" dirty="0">
                <a:latin typeface="Tahoma"/>
                <a:cs typeface="Tahoma"/>
              </a:rPr>
              <a:t>dari </a:t>
            </a:r>
            <a:r>
              <a:rPr sz="1400" spc="105" dirty="0">
                <a:latin typeface="Tahoma"/>
                <a:cs typeface="Tahoma"/>
              </a:rPr>
              <a:t>APBN diterima </a:t>
            </a:r>
            <a:r>
              <a:rPr sz="1400" spc="90" dirty="0">
                <a:latin typeface="Tahoma"/>
                <a:cs typeface="Tahoma"/>
              </a:rPr>
              <a:t>di RKUD, PPKD  </a:t>
            </a:r>
            <a:r>
              <a:rPr sz="1400" spc="120" dirty="0">
                <a:latin typeface="Tahoma"/>
                <a:cs typeface="Tahoma"/>
              </a:rPr>
              <a:t>melakukan </a:t>
            </a:r>
            <a:r>
              <a:rPr sz="1400" spc="110" dirty="0">
                <a:latin typeface="Tahoma"/>
                <a:cs typeface="Tahoma"/>
              </a:rPr>
              <a:t>pencatatan </a:t>
            </a:r>
            <a:r>
              <a:rPr sz="1400" spc="114" dirty="0">
                <a:latin typeface="Tahoma"/>
                <a:cs typeface="Tahoma"/>
              </a:rPr>
              <a:t>kas </a:t>
            </a:r>
            <a:r>
              <a:rPr sz="1400" spc="90" dirty="0">
                <a:latin typeface="Tahoma"/>
                <a:cs typeface="Tahoma"/>
              </a:rPr>
              <a:t>di </a:t>
            </a:r>
            <a:r>
              <a:rPr sz="1400" spc="114" dirty="0">
                <a:latin typeface="Tahoma"/>
                <a:cs typeface="Tahoma"/>
              </a:rPr>
              <a:t>kas </a:t>
            </a:r>
            <a:r>
              <a:rPr sz="1400" spc="105" dirty="0">
                <a:latin typeface="Tahoma"/>
                <a:cs typeface="Tahoma"/>
              </a:rPr>
              <a:t>daerah </a:t>
            </a:r>
            <a:r>
              <a:rPr sz="1400" spc="110" dirty="0">
                <a:latin typeface="Tahoma"/>
                <a:cs typeface="Tahoma"/>
              </a:rPr>
              <a:t>dan pendapatan  </a:t>
            </a:r>
            <a:r>
              <a:rPr sz="1400" spc="100" dirty="0">
                <a:latin typeface="Tahoma"/>
                <a:cs typeface="Tahoma"/>
              </a:rPr>
              <a:t>Laporan </a:t>
            </a:r>
            <a:r>
              <a:rPr sz="1400" spc="95" dirty="0">
                <a:latin typeface="Tahoma"/>
                <a:cs typeface="Tahoma"/>
              </a:rPr>
              <a:t>Realisasi</a:t>
            </a:r>
            <a:r>
              <a:rPr sz="1400" spc="-95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Anggaran.</a:t>
            </a:r>
            <a:endParaRPr sz="14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buFont typeface="Symbol"/>
              <a:buChar char=""/>
            </a:pPr>
            <a:endParaRPr sz="1450" dirty="0">
              <a:latin typeface="Times New Roman"/>
              <a:cs typeface="Times New Roman"/>
            </a:endParaRPr>
          </a:p>
          <a:p>
            <a:pPr marL="247650" marR="10160" indent="-234950" algn="just">
              <a:lnSpc>
                <a:spcPct val="100000"/>
              </a:lnSpc>
              <a:spcBef>
                <a:spcPts val="5"/>
              </a:spcBef>
              <a:buFont typeface="Symbol"/>
              <a:buChar char=""/>
              <a:tabLst>
                <a:tab pos="247650" algn="l"/>
              </a:tabLst>
            </a:pPr>
            <a:r>
              <a:rPr sz="1400" spc="100" dirty="0">
                <a:latin typeface="Tahoma"/>
                <a:cs typeface="Tahoma"/>
              </a:rPr>
              <a:t>Akuntansi </a:t>
            </a:r>
            <a:r>
              <a:rPr sz="1400" spc="110" dirty="0">
                <a:latin typeface="Tahoma"/>
                <a:cs typeface="Tahoma"/>
              </a:rPr>
              <a:t>dan </a:t>
            </a:r>
            <a:r>
              <a:rPr sz="1400" spc="105" dirty="0">
                <a:latin typeface="Tahoma"/>
                <a:cs typeface="Tahoma"/>
              </a:rPr>
              <a:t>pelaporan </a:t>
            </a:r>
            <a:r>
              <a:rPr sz="1400" spc="110" dirty="0">
                <a:latin typeface="Tahoma"/>
                <a:cs typeface="Tahoma"/>
              </a:rPr>
              <a:t>anggaran </a:t>
            </a:r>
            <a:r>
              <a:rPr sz="1400" spc="105" dirty="0">
                <a:latin typeface="Tahoma"/>
                <a:cs typeface="Tahoma"/>
              </a:rPr>
              <a:t>kegiatan </a:t>
            </a:r>
            <a:r>
              <a:rPr sz="1400" spc="120" dirty="0">
                <a:latin typeface="Tahoma"/>
                <a:cs typeface="Tahoma"/>
              </a:rPr>
              <a:t>pembangunan  </a:t>
            </a:r>
            <a:r>
              <a:rPr sz="1400" spc="105" dirty="0">
                <a:latin typeface="Tahoma"/>
                <a:cs typeface="Tahoma"/>
              </a:rPr>
              <a:t>sarana</a:t>
            </a:r>
            <a:r>
              <a:rPr sz="1400" spc="35" dirty="0">
                <a:latin typeface="Tahoma"/>
                <a:cs typeface="Tahoma"/>
              </a:rPr>
              <a:t> </a:t>
            </a:r>
            <a:r>
              <a:rPr sz="1400" spc="110" dirty="0">
                <a:latin typeface="Tahoma"/>
                <a:cs typeface="Tahoma"/>
              </a:rPr>
              <a:t>dan</a:t>
            </a:r>
            <a:r>
              <a:rPr sz="1400" spc="30" dirty="0">
                <a:latin typeface="Tahoma"/>
                <a:cs typeface="Tahoma"/>
              </a:rPr>
              <a:t> </a:t>
            </a:r>
            <a:r>
              <a:rPr sz="1400" spc="105" dirty="0">
                <a:latin typeface="Tahoma"/>
                <a:cs typeface="Tahoma"/>
              </a:rPr>
              <a:t>prasarana</a:t>
            </a:r>
            <a:r>
              <a:rPr sz="1400" spc="35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Kelurahan</a:t>
            </a:r>
            <a:r>
              <a:rPr sz="1400" spc="20" dirty="0">
                <a:latin typeface="Tahoma"/>
                <a:cs typeface="Tahoma"/>
              </a:rPr>
              <a:t> </a:t>
            </a:r>
            <a:r>
              <a:rPr sz="1400" spc="114" dirty="0">
                <a:latin typeface="Tahoma"/>
                <a:cs typeface="Tahoma"/>
              </a:rPr>
              <a:t>dan</a:t>
            </a:r>
            <a:r>
              <a:rPr sz="1400" spc="15" dirty="0">
                <a:latin typeface="Tahoma"/>
                <a:cs typeface="Tahoma"/>
              </a:rPr>
              <a:t> </a:t>
            </a:r>
            <a:r>
              <a:rPr sz="1400" spc="120" dirty="0">
                <a:latin typeface="Tahoma"/>
                <a:cs typeface="Tahoma"/>
              </a:rPr>
              <a:t>pemberdayaan</a:t>
            </a:r>
            <a:r>
              <a:rPr sz="1400" spc="20" dirty="0">
                <a:latin typeface="Tahoma"/>
                <a:cs typeface="Tahoma"/>
              </a:rPr>
              <a:t> </a:t>
            </a:r>
            <a:r>
              <a:rPr sz="1400" spc="114" dirty="0">
                <a:latin typeface="Tahoma"/>
                <a:cs typeface="Tahoma"/>
              </a:rPr>
              <a:t>masyarakat  </a:t>
            </a:r>
            <a:r>
              <a:rPr sz="1400" spc="90" dirty="0">
                <a:latin typeface="Tahoma"/>
                <a:cs typeface="Tahoma"/>
              </a:rPr>
              <a:t>di</a:t>
            </a:r>
            <a:r>
              <a:rPr sz="1400" spc="10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Kelurahan</a:t>
            </a:r>
            <a:r>
              <a:rPr sz="1400" dirty="0">
                <a:latin typeface="Tahoma"/>
                <a:cs typeface="Tahoma"/>
              </a:rPr>
              <a:t> </a:t>
            </a:r>
            <a:r>
              <a:rPr sz="1400" spc="105" dirty="0">
                <a:latin typeface="Tahoma"/>
                <a:cs typeface="Tahoma"/>
              </a:rPr>
              <a:t>dilaksanakan</a:t>
            </a:r>
            <a:r>
              <a:rPr sz="1400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oleh</a:t>
            </a:r>
            <a:r>
              <a:rPr sz="1400" spc="5" dirty="0">
                <a:latin typeface="Tahoma"/>
                <a:cs typeface="Tahoma"/>
              </a:rPr>
              <a:t> </a:t>
            </a:r>
            <a:r>
              <a:rPr sz="1400" spc="80" dirty="0">
                <a:latin typeface="Tahoma"/>
                <a:cs typeface="Tahoma"/>
              </a:rPr>
              <a:t>PPK-SKPD</a:t>
            </a:r>
            <a:r>
              <a:rPr sz="1400" dirty="0">
                <a:latin typeface="Tahoma"/>
                <a:cs typeface="Tahoma"/>
              </a:rPr>
              <a:t> </a:t>
            </a:r>
            <a:r>
              <a:rPr sz="1400" spc="110" dirty="0">
                <a:latin typeface="Tahoma"/>
                <a:cs typeface="Tahoma"/>
              </a:rPr>
              <a:t>Kecamatan.</a:t>
            </a:r>
            <a:endParaRPr sz="14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Symbol"/>
              <a:buChar char=""/>
            </a:pPr>
            <a:endParaRPr sz="1450" dirty="0">
              <a:latin typeface="Times New Roman"/>
              <a:cs typeface="Times New Roman"/>
            </a:endParaRPr>
          </a:p>
          <a:p>
            <a:pPr marL="247650" marR="10160" indent="-234950" algn="just">
              <a:lnSpc>
                <a:spcPct val="99900"/>
              </a:lnSpc>
              <a:buFont typeface="Symbol"/>
              <a:buChar char=""/>
              <a:tabLst>
                <a:tab pos="247650" algn="l"/>
              </a:tabLst>
            </a:pPr>
            <a:r>
              <a:rPr sz="1400" spc="110" dirty="0">
                <a:latin typeface="Tahoma"/>
                <a:cs typeface="Tahoma"/>
              </a:rPr>
              <a:t>Pengakuan</a:t>
            </a:r>
            <a:r>
              <a:rPr sz="1400" spc="655" dirty="0">
                <a:latin typeface="Tahoma"/>
                <a:cs typeface="Tahoma"/>
              </a:rPr>
              <a:t> </a:t>
            </a:r>
            <a:r>
              <a:rPr sz="1400" spc="95" dirty="0">
                <a:latin typeface="Tahoma"/>
                <a:cs typeface="Tahoma"/>
              </a:rPr>
              <a:t>belanja </a:t>
            </a:r>
            <a:r>
              <a:rPr sz="1400" spc="110" dirty="0">
                <a:latin typeface="Tahoma"/>
                <a:cs typeface="Tahoma"/>
              </a:rPr>
              <a:t>dan  </a:t>
            </a:r>
            <a:r>
              <a:rPr sz="1400" spc="114" dirty="0">
                <a:latin typeface="Tahoma"/>
                <a:cs typeface="Tahoma"/>
              </a:rPr>
              <a:t>beban </a:t>
            </a:r>
            <a:r>
              <a:rPr sz="1400" spc="105" dirty="0">
                <a:latin typeface="Tahoma"/>
                <a:cs typeface="Tahoma"/>
              </a:rPr>
              <a:t>atas </a:t>
            </a:r>
            <a:r>
              <a:rPr sz="1400" spc="110" dirty="0">
                <a:latin typeface="Tahoma"/>
                <a:cs typeface="Tahoma"/>
              </a:rPr>
              <a:t>anggaran  </a:t>
            </a:r>
            <a:r>
              <a:rPr sz="1400" spc="105" dirty="0">
                <a:latin typeface="Tahoma"/>
                <a:cs typeface="Tahoma"/>
              </a:rPr>
              <a:t>kegiatan  </a:t>
            </a:r>
            <a:r>
              <a:rPr sz="1400" spc="120" dirty="0">
                <a:latin typeface="Tahoma"/>
                <a:cs typeface="Tahoma"/>
              </a:rPr>
              <a:t>pembangunan </a:t>
            </a:r>
            <a:r>
              <a:rPr sz="1400" spc="105" dirty="0">
                <a:latin typeface="Tahoma"/>
                <a:cs typeface="Tahoma"/>
              </a:rPr>
              <a:t>sarana </a:t>
            </a:r>
            <a:r>
              <a:rPr sz="1400" spc="110" dirty="0">
                <a:latin typeface="Tahoma"/>
                <a:cs typeface="Tahoma"/>
              </a:rPr>
              <a:t>dan </a:t>
            </a:r>
            <a:r>
              <a:rPr sz="1400" spc="105" dirty="0">
                <a:latin typeface="Tahoma"/>
                <a:cs typeface="Tahoma"/>
              </a:rPr>
              <a:t>prasarana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14" dirty="0">
                <a:latin typeface="Tahoma"/>
                <a:cs typeface="Tahoma"/>
              </a:rPr>
              <a:t>dan  </a:t>
            </a:r>
            <a:r>
              <a:rPr sz="1400" spc="120" dirty="0">
                <a:latin typeface="Tahoma"/>
                <a:cs typeface="Tahoma"/>
              </a:rPr>
              <a:t>pemberdayaan </a:t>
            </a:r>
            <a:r>
              <a:rPr sz="1400" spc="114" dirty="0">
                <a:latin typeface="Tahoma"/>
                <a:cs typeface="Tahoma"/>
              </a:rPr>
              <a:t>masyarakat </a:t>
            </a:r>
            <a:r>
              <a:rPr sz="1400" spc="90" dirty="0">
                <a:latin typeface="Tahoma"/>
                <a:cs typeface="Tahoma"/>
              </a:rPr>
              <a:t>di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05" dirty="0">
                <a:latin typeface="Tahoma"/>
                <a:cs typeface="Tahoma"/>
              </a:rPr>
              <a:t>berdasarkan </a:t>
            </a:r>
            <a:r>
              <a:rPr sz="1400" spc="100" dirty="0">
                <a:latin typeface="Tahoma"/>
                <a:cs typeface="Tahoma"/>
              </a:rPr>
              <a:t>laporan  pertanggungjawaban-tambahan </a:t>
            </a:r>
            <a:r>
              <a:rPr sz="1400" spc="114" dirty="0">
                <a:latin typeface="Tahoma"/>
                <a:cs typeface="Tahoma"/>
              </a:rPr>
              <a:t>uang </a:t>
            </a:r>
            <a:r>
              <a:rPr sz="1400" spc="35" dirty="0">
                <a:latin typeface="Tahoma"/>
                <a:cs typeface="Tahoma"/>
              </a:rPr>
              <a:t>(TU) </a:t>
            </a:r>
            <a:r>
              <a:rPr sz="1400" spc="110" dirty="0">
                <a:latin typeface="Tahoma"/>
                <a:cs typeface="Tahoma"/>
              </a:rPr>
              <a:t>dan </a:t>
            </a:r>
            <a:r>
              <a:rPr sz="1400" spc="100" dirty="0">
                <a:latin typeface="Tahoma"/>
                <a:cs typeface="Tahoma"/>
              </a:rPr>
              <a:t>laporan  pertanggungjawaban</a:t>
            </a:r>
            <a:r>
              <a:rPr sz="1400" dirty="0">
                <a:latin typeface="Tahoma"/>
                <a:cs typeface="Tahoma"/>
              </a:rPr>
              <a:t> </a:t>
            </a:r>
            <a:r>
              <a:rPr sz="1400" spc="85" dirty="0">
                <a:latin typeface="Tahoma"/>
                <a:cs typeface="Tahoma"/>
              </a:rPr>
              <a:t>fungsional.</a:t>
            </a:r>
            <a:endParaRPr sz="14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Symbol"/>
              <a:buChar char=""/>
            </a:pPr>
            <a:endParaRPr sz="1450" dirty="0">
              <a:latin typeface="Times New Roman"/>
              <a:cs typeface="Times New Roman"/>
            </a:endParaRPr>
          </a:p>
          <a:p>
            <a:pPr marL="247650" marR="5080" indent="-234950" algn="just">
              <a:lnSpc>
                <a:spcPct val="100000"/>
              </a:lnSpc>
              <a:buFont typeface="Symbol"/>
              <a:buChar char=""/>
              <a:tabLst>
                <a:tab pos="247650" algn="l"/>
              </a:tabLst>
            </a:pPr>
            <a:r>
              <a:rPr sz="1400" spc="100" dirty="0">
                <a:latin typeface="Tahoma"/>
                <a:cs typeface="Tahoma"/>
              </a:rPr>
              <a:t>Sisa </a:t>
            </a:r>
            <a:r>
              <a:rPr sz="1400" spc="110" dirty="0">
                <a:latin typeface="Tahoma"/>
                <a:cs typeface="Tahoma"/>
              </a:rPr>
              <a:t>anggaran </a:t>
            </a:r>
            <a:r>
              <a:rPr sz="1400" spc="105" dirty="0">
                <a:latin typeface="Tahoma"/>
                <a:cs typeface="Tahoma"/>
              </a:rPr>
              <a:t>kegiatan </a:t>
            </a:r>
            <a:r>
              <a:rPr sz="1400" spc="120" dirty="0">
                <a:latin typeface="Tahoma"/>
                <a:cs typeface="Tahoma"/>
              </a:rPr>
              <a:t>pembangunan </a:t>
            </a:r>
            <a:r>
              <a:rPr sz="1400" spc="105" dirty="0">
                <a:latin typeface="Tahoma"/>
                <a:cs typeface="Tahoma"/>
              </a:rPr>
              <a:t>sarana </a:t>
            </a:r>
            <a:r>
              <a:rPr sz="1400" spc="110" dirty="0">
                <a:latin typeface="Tahoma"/>
                <a:cs typeface="Tahoma"/>
              </a:rPr>
              <a:t>dan </a:t>
            </a:r>
            <a:r>
              <a:rPr sz="1400" spc="105" dirty="0">
                <a:latin typeface="Tahoma"/>
                <a:cs typeface="Tahoma"/>
              </a:rPr>
              <a:t>prasarana 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14" dirty="0">
                <a:latin typeface="Tahoma"/>
                <a:cs typeface="Tahoma"/>
              </a:rPr>
              <a:t>dan </a:t>
            </a:r>
            <a:r>
              <a:rPr sz="1400" spc="120" dirty="0">
                <a:latin typeface="Tahoma"/>
                <a:cs typeface="Tahoma"/>
              </a:rPr>
              <a:t>pemberdayaan </a:t>
            </a:r>
            <a:r>
              <a:rPr sz="1400" spc="114" dirty="0">
                <a:latin typeface="Tahoma"/>
                <a:cs typeface="Tahoma"/>
              </a:rPr>
              <a:t>masyarakat </a:t>
            </a:r>
            <a:r>
              <a:rPr sz="1400" spc="90" dirty="0">
                <a:latin typeface="Tahoma"/>
                <a:cs typeface="Tahoma"/>
              </a:rPr>
              <a:t>di </a:t>
            </a:r>
            <a:r>
              <a:rPr sz="1400" spc="95" dirty="0">
                <a:latin typeface="Tahoma"/>
                <a:cs typeface="Tahoma"/>
              </a:rPr>
              <a:t>Kelurahan, </a:t>
            </a:r>
            <a:r>
              <a:rPr sz="1400" spc="105" dirty="0">
                <a:latin typeface="Tahoma"/>
                <a:cs typeface="Tahoma"/>
              </a:rPr>
              <a:t>baik  </a:t>
            </a:r>
            <a:r>
              <a:rPr sz="1400" spc="114" dirty="0">
                <a:latin typeface="Tahoma"/>
                <a:cs typeface="Tahoma"/>
              </a:rPr>
              <a:t>yang</a:t>
            </a:r>
            <a:r>
              <a:rPr sz="1400" spc="25" dirty="0">
                <a:latin typeface="Tahoma"/>
                <a:cs typeface="Tahoma"/>
              </a:rPr>
              <a:t> </a:t>
            </a:r>
            <a:r>
              <a:rPr sz="1400" spc="110" dirty="0">
                <a:latin typeface="Tahoma"/>
                <a:cs typeface="Tahoma"/>
              </a:rPr>
              <a:t>berada</a:t>
            </a:r>
            <a:r>
              <a:rPr sz="1400" spc="30" dirty="0">
                <a:latin typeface="Tahoma"/>
                <a:cs typeface="Tahoma"/>
              </a:rPr>
              <a:t> </a:t>
            </a:r>
            <a:r>
              <a:rPr sz="1400" spc="90" dirty="0">
                <a:latin typeface="Tahoma"/>
                <a:cs typeface="Tahoma"/>
              </a:rPr>
              <a:t>di</a:t>
            </a:r>
            <a:r>
              <a:rPr sz="1400" spc="40" dirty="0">
                <a:latin typeface="Tahoma"/>
                <a:cs typeface="Tahoma"/>
              </a:rPr>
              <a:t> </a:t>
            </a:r>
            <a:r>
              <a:rPr sz="1400" spc="105" dirty="0">
                <a:latin typeface="Tahoma"/>
                <a:cs typeface="Tahoma"/>
              </a:rPr>
              <a:t>RKUD</a:t>
            </a:r>
            <a:r>
              <a:rPr sz="1400" spc="30" dirty="0">
                <a:latin typeface="Tahoma"/>
                <a:cs typeface="Tahoma"/>
              </a:rPr>
              <a:t> </a:t>
            </a:r>
            <a:r>
              <a:rPr sz="1400" spc="120" dirty="0">
                <a:latin typeface="Tahoma"/>
                <a:cs typeface="Tahoma"/>
              </a:rPr>
              <a:t>maupun</a:t>
            </a:r>
            <a:r>
              <a:rPr sz="1400" spc="30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rekening</a:t>
            </a:r>
            <a:r>
              <a:rPr sz="1400" spc="20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Kelurahan</a:t>
            </a:r>
            <a:r>
              <a:rPr sz="1400" spc="25" dirty="0">
                <a:latin typeface="Tahoma"/>
                <a:cs typeface="Tahoma"/>
              </a:rPr>
              <a:t> </a:t>
            </a:r>
            <a:r>
              <a:rPr sz="1400" spc="100" dirty="0">
                <a:latin typeface="Tahoma"/>
                <a:cs typeface="Tahoma"/>
              </a:rPr>
              <a:t>menjadi</a:t>
            </a:r>
            <a:r>
              <a:rPr sz="1400" spc="30" dirty="0">
                <a:latin typeface="Tahoma"/>
                <a:cs typeface="Tahoma"/>
              </a:rPr>
              <a:t> </a:t>
            </a:r>
            <a:r>
              <a:rPr sz="1400" spc="55" dirty="0">
                <a:latin typeface="Tahoma"/>
                <a:cs typeface="Tahoma"/>
              </a:rPr>
              <a:t>SILPA  </a:t>
            </a:r>
            <a:r>
              <a:rPr sz="1400" spc="114" dirty="0">
                <a:latin typeface="Tahoma"/>
                <a:cs typeface="Tahoma"/>
              </a:rPr>
              <a:t>yang akan </a:t>
            </a:r>
            <a:r>
              <a:rPr sz="1400" spc="100" dirty="0">
                <a:latin typeface="Tahoma"/>
                <a:cs typeface="Tahoma"/>
              </a:rPr>
              <a:t>diperhitungkan </a:t>
            </a:r>
            <a:r>
              <a:rPr sz="1400" spc="114" dirty="0">
                <a:latin typeface="Tahoma"/>
                <a:cs typeface="Tahoma"/>
              </a:rPr>
              <a:t>pada </a:t>
            </a:r>
            <a:r>
              <a:rPr sz="1400" spc="100" dirty="0">
                <a:latin typeface="Tahoma"/>
                <a:cs typeface="Tahoma"/>
              </a:rPr>
              <a:t>alokasi untuk </a:t>
            </a:r>
            <a:r>
              <a:rPr sz="1400" spc="105" dirty="0">
                <a:latin typeface="Tahoma"/>
                <a:cs typeface="Tahoma"/>
              </a:rPr>
              <a:t>kegiatan  </a:t>
            </a:r>
            <a:r>
              <a:rPr sz="1400" spc="120" dirty="0">
                <a:latin typeface="Tahoma"/>
                <a:cs typeface="Tahoma"/>
              </a:rPr>
              <a:t>pembangunan </a:t>
            </a:r>
            <a:r>
              <a:rPr sz="1400" spc="105" dirty="0">
                <a:latin typeface="Tahoma"/>
                <a:cs typeface="Tahoma"/>
              </a:rPr>
              <a:t>sarana </a:t>
            </a:r>
            <a:r>
              <a:rPr sz="1400" spc="110" dirty="0">
                <a:latin typeface="Tahoma"/>
                <a:cs typeface="Tahoma"/>
              </a:rPr>
              <a:t>dan </a:t>
            </a:r>
            <a:r>
              <a:rPr sz="1400" spc="105" dirty="0">
                <a:latin typeface="Tahoma"/>
                <a:cs typeface="Tahoma"/>
              </a:rPr>
              <a:t>prasarana </a:t>
            </a:r>
            <a:r>
              <a:rPr sz="1400" spc="100" dirty="0">
                <a:latin typeface="Tahoma"/>
                <a:cs typeface="Tahoma"/>
              </a:rPr>
              <a:t>Kelurahan </a:t>
            </a:r>
            <a:r>
              <a:rPr sz="1400" spc="114" dirty="0">
                <a:latin typeface="Tahoma"/>
                <a:cs typeface="Tahoma"/>
              </a:rPr>
              <a:t>dan  </a:t>
            </a:r>
            <a:r>
              <a:rPr sz="1400" spc="120" dirty="0">
                <a:latin typeface="Tahoma"/>
                <a:cs typeface="Tahoma"/>
              </a:rPr>
              <a:t>pemberdayaan </a:t>
            </a:r>
            <a:r>
              <a:rPr sz="1400" spc="114" dirty="0">
                <a:latin typeface="Tahoma"/>
                <a:cs typeface="Tahoma"/>
              </a:rPr>
              <a:t>masyarakat </a:t>
            </a:r>
            <a:r>
              <a:rPr sz="1400" spc="85" dirty="0">
                <a:latin typeface="Tahoma"/>
                <a:cs typeface="Tahoma"/>
              </a:rPr>
              <a:t>di </a:t>
            </a:r>
            <a:r>
              <a:rPr sz="1400" spc="100" dirty="0">
                <a:latin typeface="Tahoma"/>
                <a:cs typeface="Tahoma"/>
              </a:rPr>
              <a:t>Kelurahan tahun</a:t>
            </a:r>
            <a:r>
              <a:rPr sz="1400" spc="425" dirty="0">
                <a:latin typeface="Tahoma"/>
                <a:cs typeface="Tahoma"/>
              </a:rPr>
              <a:t> </a:t>
            </a:r>
            <a:r>
              <a:rPr sz="1400" spc="110" dirty="0">
                <a:latin typeface="Tahoma"/>
                <a:cs typeface="Tahoma"/>
              </a:rPr>
              <a:t>anggaran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6839" y="200605"/>
            <a:ext cx="5389477" cy="30707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837485"/>
            <a:ext cx="5282933" cy="29664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574690"/>
            <a:ext cx="5373370" cy="0"/>
          </a:xfrm>
          <a:custGeom>
            <a:avLst/>
            <a:gdLst/>
            <a:ahLst/>
            <a:cxnLst/>
            <a:rect l="l" t="t" r="r" b="b"/>
            <a:pathLst>
              <a:path w="5373370">
                <a:moveTo>
                  <a:pt x="0" y="0"/>
                </a:moveTo>
                <a:lnTo>
                  <a:pt x="5373370" y="0"/>
                </a:lnTo>
              </a:path>
            </a:pathLst>
          </a:custGeom>
          <a:ln w="28393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651500" y="19690"/>
            <a:ext cx="6291580" cy="6832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544" y="-93132"/>
            <a:ext cx="7936656" cy="1669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bject 6"/>
          <p:cNvSpPr/>
          <p:nvPr/>
        </p:nvSpPr>
        <p:spPr>
          <a:xfrm>
            <a:off x="1107439" y="10727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212079" y="21548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88109" y="1095713"/>
            <a:ext cx="4104640" cy="1080770"/>
          </a:xfrm>
          <a:custGeom>
            <a:avLst/>
            <a:gdLst/>
            <a:ahLst/>
            <a:cxnLst/>
            <a:rect l="l" t="t" r="r" b="b"/>
            <a:pathLst>
              <a:path w="4104640" h="1080770">
                <a:moveTo>
                  <a:pt x="180340" y="0"/>
                </a:moveTo>
                <a:lnTo>
                  <a:pt x="135672" y="7002"/>
                </a:lnTo>
                <a:lnTo>
                  <a:pt x="93509" y="26387"/>
                </a:lnTo>
                <a:lnTo>
                  <a:pt x="56356" y="55721"/>
                </a:lnTo>
                <a:lnTo>
                  <a:pt x="26717" y="92568"/>
                </a:lnTo>
                <a:lnTo>
                  <a:pt x="7096" y="134496"/>
                </a:lnTo>
                <a:lnTo>
                  <a:pt x="0" y="179070"/>
                </a:lnTo>
                <a:lnTo>
                  <a:pt x="0" y="900429"/>
                </a:lnTo>
                <a:lnTo>
                  <a:pt x="7096" y="945097"/>
                </a:lnTo>
                <a:lnTo>
                  <a:pt x="26717" y="987260"/>
                </a:lnTo>
                <a:lnTo>
                  <a:pt x="56356" y="1024413"/>
                </a:lnTo>
                <a:lnTo>
                  <a:pt x="93509" y="1054052"/>
                </a:lnTo>
                <a:lnTo>
                  <a:pt x="135672" y="1073673"/>
                </a:lnTo>
                <a:lnTo>
                  <a:pt x="180340" y="1080770"/>
                </a:lnTo>
                <a:lnTo>
                  <a:pt x="3924300" y="1080770"/>
                </a:lnTo>
                <a:lnTo>
                  <a:pt x="3968967" y="1073673"/>
                </a:lnTo>
                <a:lnTo>
                  <a:pt x="4011130" y="1054052"/>
                </a:lnTo>
                <a:lnTo>
                  <a:pt x="4048283" y="1024413"/>
                </a:lnTo>
                <a:lnTo>
                  <a:pt x="4077922" y="987260"/>
                </a:lnTo>
                <a:lnTo>
                  <a:pt x="4097543" y="945097"/>
                </a:lnTo>
                <a:lnTo>
                  <a:pt x="4104640" y="900429"/>
                </a:lnTo>
                <a:lnTo>
                  <a:pt x="4104640" y="179070"/>
                </a:lnTo>
                <a:lnTo>
                  <a:pt x="4097543" y="134496"/>
                </a:lnTo>
                <a:lnTo>
                  <a:pt x="4077922" y="92568"/>
                </a:lnTo>
                <a:lnTo>
                  <a:pt x="4048283" y="55721"/>
                </a:lnTo>
                <a:lnTo>
                  <a:pt x="4011130" y="26387"/>
                </a:lnTo>
                <a:lnTo>
                  <a:pt x="3968967" y="7002"/>
                </a:lnTo>
                <a:lnTo>
                  <a:pt x="3924300" y="0"/>
                </a:lnTo>
                <a:lnTo>
                  <a:pt x="180340" y="0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07439" y="10537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2079" y="2134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576069" y="1154070"/>
            <a:ext cx="3634740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60119" marR="5080" indent="-947419">
              <a:lnSpc>
                <a:spcPct val="100000"/>
              </a:lnSpc>
              <a:spcBef>
                <a:spcPts val="100"/>
              </a:spcBef>
            </a:pPr>
            <a:r>
              <a:rPr sz="2800" spc="-405" dirty="0"/>
              <a:t>LAPORAN </a:t>
            </a:r>
            <a:r>
              <a:rPr sz="2800" spc="-350" dirty="0"/>
              <a:t>PENGGUNAAN </a:t>
            </a:r>
            <a:r>
              <a:rPr sz="2800" spc="-380" dirty="0" smtClean="0"/>
              <a:t>ANGGARAN</a:t>
            </a:r>
            <a:endParaRPr sz="2800" dirty="0"/>
          </a:p>
        </p:txBody>
      </p:sp>
      <p:sp>
        <p:nvSpPr>
          <p:cNvPr id="15" name="object 15"/>
          <p:cNvSpPr/>
          <p:nvPr/>
        </p:nvSpPr>
        <p:spPr>
          <a:xfrm>
            <a:off x="6238240" y="1253128"/>
            <a:ext cx="0" cy="721360"/>
          </a:xfrm>
          <a:custGeom>
            <a:avLst/>
            <a:gdLst/>
            <a:ahLst/>
            <a:cxnLst/>
            <a:rect l="l" t="t" r="r" b="b"/>
            <a:pathLst>
              <a:path h="721360">
                <a:moveTo>
                  <a:pt x="0" y="0"/>
                </a:moveTo>
                <a:lnTo>
                  <a:pt x="0" y="72136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238240" y="10727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342880" y="21548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238240" y="1154070"/>
            <a:ext cx="4103369" cy="9791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238240" y="10537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342880" y="21345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470650" y="1154070"/>
            <a:ext cx="3637915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76325" marR="5080" indent="-1064260">
              <a:lnSpc>
                <a:spcPct val="100000"/>
              </a:lnSpc>
              <a:spcBef>
                <a:spcPts val="100"/>
              </a:spcBef>
            </a:pPr>
            <a:r>
              <a:rPr sz="2800" b="1" spc="-409" dirty="0">
                <a:latin typeface="Arial"/>
                <a:cs typeface="Arial"/>
              </a:rPr>
              <a:t>LAPORAN </a:t>
            </a:r>
            <a:r>
              <a:rPr sz="2800" b="1" spc="-430" dirty="0">
                <a:latin typeface="Arial"/>
                <a:cs typeface="Arial"/>
              </a:rPr>
              <a:t>PELAKSANAAN  </a:t>
            </a:r>
            <a:r>
              <a:rPr sz="2800" b="1" spc="-370" dirty="0">
                <a:latin typeface="Arial"/>
                <a:cs typeface="Arial"/>
              </a:rPr>
              <a:t>KEGIATAN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363970" y="2619650"/>
            <a:ext cx="3978910" cy="2431435"/>
          </a:xfrm>
          <a:prstGeom prst="rect">
            <a:avLst/>
          </a:prstGeom>
          <a:ln w="25518">
            <a:solidFill>
              <a:srgbClr val="BF4F4C"/>
            </a:solidFill>
          </a:ln>
        </p:spPr>
        <p:txBody>
          <a:bodyPr vert="horz" wrap="square" lIns="0" tIns="60960" rIns="0" bIns="0" rtlCol="0">
            <a:spAutoFit/>
          </a:bodyPr>
          <a:lstStyle/>
          <a:p>
            <a:pPr marL="375920" marR="628650" indent="-285750" algn="just">
              <a:lnSpc>
                <a:spcPct val="100000"/>
              </a:lnSpc>
              <a:spcBef>
                <a:spcPts val="480"/>
              </a:spcBef>
              <a:buFont typeface="Symbol"/>
              <a:buChar char=""/>
              <a:tabLst>
                <a:tab pos="375920" algn="l"/>
              </a:tabLst>
            </a:pPr>
            <a:r>
              <a:rPr sz="2200" spc="-130" dirty="0">
                <a:latin typeface="Arial"/>
                <a:cs typeface="Arial"/>
              </a:rPr>
              <a:t>Disampaikan </a:t>
            </a:r>
            <a:r>
              <a:rPr sz="2200" spc="-75" dirty="0">
                <a:latin typeface="Arial"/>
                <a:cs typeface="Arial"/>
              </a:rPr>
              <a:t>oleh  </a:t>
            </a:r>
            <a:r>
              <a:rPr sz="2200" spc="-130" dirty="0">
                <a:latin typeface="Arial"/>
                <a:cs typeface="Arial"/>
              </a:rPr>
              <a:t>Lurah </a:t>
            </a:r>
            <a:r>
              <a:rPr sz="2200" spc="-175" dirty="0">
                <a:latin typeface="Arial"/>
                <a:cs typeface="Arial"/>
              </a:rPr>
              <a:t>Kepada </a:t>
            </a:r>
            <a:r>
              <a:rPr sz="2200" spc="-245" dirty="0">
                <a:latin typeface="Arial"/>
                <a:cs typeface="Arial"/>
              </a:rPr>
              <a:t>BUPATI  </a:t>
            </a:r>
            <a:r>
              <a:rPr sz="2200" spc="-45" dirty="0">
                <a:latin typeface="Arial"/>
                <a:cs typeface="Arial"/>
              </a:rPr>
              <a:t>Melalui</a:t>
            </a:r>
            <a:r>
              <a:rPr sz="2200" spc="-35" dirty="0">
                <a:latin typeface="Arial"/>
                <a:cs typeface="Arial"/>
              </a:rPr>
              <a:t> </a:t>
            </a:r>
            <a:r>
              <a:rPr sz="2200" spc="-229" dirty="0">
                <a:latin typeface="Arial"/>
                <a:cs typeface="Arial"/>
              </a:rPr>
              <a:t>CAMAT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Symbol"/>
              <a:buChar char=""/>
            </a:pPr>
            <a:endParaRPr sz="2200" dirty="0">
              <a:latin typeface="Times New Roman"/>
              <a:cs typeface="Times New Roman"/>
            </a:endParaRPr>
          </a:p>
          <a:p>
            <a:pPr marL="375920" marR="462915" indent="-285750">
              <a:lnSpc>
                <a:spcPct val="100000"/>
              </a:lnSpc>
              <a:buFont typeface="Symbol"/>
              <a:buChar char=""/>
              <a:tabLst>
                <a:tab pos="375920" algn="l"/>
                <a:tab pos="1431290" algn="l"/>
              </a:tabLst>
            </a:pPr>
            <a:r>
              <a:rPr sz="2200" spc="-245" dirty="0">
                <a:latin typeface="Arial"/>
                <a:cs typeface="Arial"/>
              </a:rPr>
              <a:t>BUPATI	</a:t>
            </a:r>
            <a:r>
              <a:rPr sz="2200" spc="-100" dirty="0">
                <a:latin typeface="Arial"/>
                <a:cs typeface="Arial"/>
              </a:rPr>
              <a:t>Menyampaikan  </a:t>
            </a:r>
            <a:r>
              <a:rPr sz="2200" spc="-175" dirty="0">
                <a:latin typeface="Arial"/>
                <a:cs typeface="Arial"/>
              </a:rPr>
              <a:t>Kepada </a:t>
            </a:r>
            <a:r>
              <a:rPr sz="2200" spc="-260" dirty="0">
                <a:latin typeface="Arial"/>
                <a:cs typeface="Arial"/>
              </a:rPr>
              <a:t>MENTERI  </a:t>
            </a:r>
            <a:r>
              <a:rPr sz="2200" spc="-200" dirty="0">
                <a:latin typeface="Arial"/>
                <a:cs typeface="Arial"/>
              </a:rPr>
              <a:t>DALAM</a:t>
            </a:r>
            <a:endParaRPr sz="2200" dirty="0">
              <a:latin typeface="Arial"/>
              <a:cs typeface="Arial"/>
            </a:endParaRPr>
          </a:p>
          <a:p>
            <a:pPr marL="375920">
              <a:lnSpc>
                <a:spcPct val="100000"/>
              </a:lnSpc>
            </a:pPr>
            <a:r>
              <a:rPr sz="2200" spc="-305" dirty="0" smtClean="0">
                <a:latin typeface="Arial"/>
                <a:cs typeface="Arial"/>
              </a:rPr>
              <a:t>NE</a:t>
            </a:r>
            <a:r>
              <a:rPr lang="en-US" sz="2200" spc="-305" dirty="0" smtClean="0">
                <a:latin typeface="Arial"/>
                <a:cs typeface="Arial"/>
              </a:rPr>
              <a:t>GERI  </a:t>
            </a:r>
            <a:r>
              <a:rPr lang="en-US" sz="2200" spc="-305" dirty="0" err="1" smtClean="0">
                <a:latin typeface="Arial"/>
                <a:cs typeface="Arial"/>
              </a:rPr>
              <a:t>m</a:t>
            </a:r>
            <a:r>
              <a:rPr sz="2200" spc="-45" dirty="0" err="1" smtClean="0">
                <a:latin typeface="Arial"/>
                <a:cs typeface="Arial"/>
              </a:rPr>
              <a:t>elalui</a:t>
            </a:r>
            <a:r>
              <a:rPr sz="2200" spc="-335" dirty="0" smtClean="0">
                <a:latin typeface="Arial"/>
                <a:cs typeface="Arial"/>
              </a:rPr>
              <a:t> </a:t>
            </a:r>
            <a:r>
              <a:rPr sz="2200" spc="-320" dirty="0">
                <a:latin typeface="Arial"/>
                <a:cs typeface="Arial"/>
              </a:rPr>
              <a:t>GUBERNUR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233169" y="2619650"/>
            <a:ext cx="3977640" cy="2682240"/>
          </a:xfrm>
          <a:custGeom>
            <a:avLst/>
            <a:gdLst/>
            <a:ahLst/>
            <a:cxnLst/>
            <a:rect l="l" t="t" r="r" b="b"/>
            <a:pathLst>
              <a:path w="3977640" h="2682240">
                <a:moveTo>
                  <a:pt x="1988820" y="2682240"/>
                </a:moveTo>
                <a:lnTo>
                  <a:pt x="0" y="2682240"/>
                </a:lnTo>
                <a:lnTo>
                  <a:pt x="0" y="0"/>
                </a:lnTo>
                <a:lnTo>
                  <a:pt x="3977640" y="0"/>
                </a:lnTo>
                <a:lnTo>
                  <a:pt x="3977640" y="2682240"/>
                </a:lnTo>
                <a:lnTo>
                  <a:pt x="1988820" y="2682240"/>
                </a:lnTo>
                <a:close/>
              </a:path>
            </a:pathLst>
          </a:custGeom>
          <a:ln w="25518">
            <a:solidFill>
              <a:srgbClr val="BF4F4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310639" y="3216550"/>
            <a:ext cx="353187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lnSpc>
                <a:spcPct val="100000"/>
              </a:lnSpc>
              <a:spcBef>
                <a:spcPts val="100"/>
              </a:spcBef>
            </a:pPr>
            <a:r>
              <a:rPr sz="3600" spc="300" baseline="9259" dirty="0">
                <a:latin typeface="Symbol"/>
                <a:cs typeface="Symbol"/>
              </a:rPr>
              <a:t></a:t>
            </a:r>
            <a:r>
              <a:rPr sz="3600" spc="300" baseline="9259" dirty="0">
                <a:latin typeface="Times New Roman"/>
                <a:cs typeface="Times New Roman"/>
              </a:rPr>
              <a:t> </a:t>
            </a:r>
            <a:r>
              <a:rPr sz="2400" spc="-130" dirty="0">
                <a:latin typeface="Arial"/>
                <a:cs typeface="Arial"/>
              </a:rPr>
              <a:t>Disampaikan </a:t>
            </a:r>
            <a:r>
              <a:rPr sz="2400" spc="-75" dirty="0">
                <a:latin typeface="Arial"/>
                <a:cs typeface="Arial"/>
              </a:rPr>
              <a:t>oleh </a:t>
            </a:r>
            <a:r>
              <a:rPr sz="2400" spc="-130" dirty="0">
                <a:latin typeface="Arial"/>
                <a:cs typeface="Arial"/>
              </a:rPr>
              <a:t>Lurah  </a:t>
            </a:r>
            <a:r>
              <a:rPr sz="2400" spc="-175" dirty="0">
                <a:latin typeface="Arial"/>
                <a:cs typeface="Arial"/>
              </a:rPr>
              <a:t>Kepada </a:t>
            </a:r>
            <a:r>
              <a:rPr sz="2400" spc="-229" dirty="0">
                <a:latin typeface="Arial"/>
                <a:cs typeface="Arial"/>
              </a:rPr>
              <a:t>CAMAT </a:t>
            </a:r>
            <a:r>
              <a:rPr sz="2400" spc="-120" dirty="0">
                <a:latin typeface="Arial"/>
                <a:cs typeface="Arial"/>
              </a:rPr>
              <a:t>dan  </a:t>
            </a:r>
            <a:r>
              <a:rPr sz="2400" spc="-135" dirty="0">
                <a:latin typeface="Arial"/>
                <a:cs typeface="Arial"/>
              </a:rPr>
              <a:t>Bendahara </a:t>
            </a:r>
            <a:r>
              <a:rPr sz="2400" spc="-114" dirty="0">
                <a:latin typeface="Arial"/>
                <a:cs typeface="Arial"/>
              </a:rPr>
              <a:t>Umum</a:t>
            </a:r>
            <a:r>
              <a:rPr sz="2400" spc="-180" dirty="0">
                <a:latin typeface="Arial"/>
                <a:cs typeface="Arial"/>
              </a:rPr>
              <a:t> </a:t>
            </a:r>
            <a:r>
              <a:rPr sz="2400" spc="-135" dirty="0">
                <a:latin typeface="Arial"/>
                <a:cs typeface="Arial"/>
              </a:rPr>
              <a:t>Daerah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807709" y="1460690"/>
            <a:ext cx="0" cy="4104640"/>
          </a:xfrm>
          <a:custGeom>
            <a:avLst/>
            <a:gdLst/>
            <a:ahLst/>
            <a:cxnLst/>
            <a:rect l="l" t="t" r="r" b="b"/>
            <a:pathLst>
              <a:path h="4104640">
                <a:moveTo>
                  <a:pt x="0" y="0"/>
                </a:moveTo>
                <a:lnTo>
                  <a:pt x="0" y="4104640"/>
                </a:lnTo>
              </a:path>
            </a:pathLst>
          </a:custGeom>
          <a:ln w="2839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233169" y="5465720"/>
            <a:ext cx="9108440" cy="937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388109" y="5465720"/>
            <a:ext cx="8797290" cy="0"/>
          </a:xfrm>
          <a:custGeom>
            <a:avLst/>
            <a:gdLst/>
            <a:ahLst/>
            <a:cxnLst/>
            <a:rect l="l" t="t" r="r" b="b"/>
            <a:pathLst>
              <a:path w="8797290">
                <a:moveTo>
                  <a:pt x="879729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233169" y="5606690"/>
            <a:ext cx="0" cy="654050"/>
          </a:xfrm>
          <a:custGeom>
            <a:avLst/>
            <a:gdLst/>
            <a:ahLst/>
            <a:cxnLst/>
            <a:rect l="l" t="t" r="r" b="b"/>
            <a:pathLst>
              <a:path h="654050">
                <a:moveTo>
                  <a:pt x="0" y="0"/>
                </a:moveTo>
                <a:lnTo>
                  <a:pt x="0" y="65404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233169" y="5465720"/>
            <a:ext cx="9109710" cy="937260"/>
          </a:xfrm>
          <a:custGeom>
            <a:avLst/>
            <a:gdLst/>
            <a:ahLst/>
            <a:cxnLst/>
            <a:rect l="l" t="t" r="r" b="b"/>
            <a:pathLst>
              <a:path w="9109710" h="937260">
                <a:moveTo>
                  <a:pt x="156210" y="0"/>
                </a:moveTo>
                <a:lnTo>
                  <a:pt x="109728" y="8808"/>
                </a:lnTo>
                <a:lnTo>
                  <a:pt x="67208" y="32674"/>
                </a:lnTo>
                <a:lnTo>
                  <a:pt x="32308" y="67757"/>
                </a:lnTo>
                <a:lnTo>
                  <a:pt x="8686" y="110215"/>
                </a:lnTo>
                <a:lnTo>
                  <a:pt x="0" y="156210"/>
                </a:lnTo>
                <a:lnTo>
                  <a:pt x="0" y="781050"/>
                </a:lnTo>
                <a:lnTo>
                  <a:pt x="8686" y="827532"/>
                </a:lnTo>
                <a:lnTo>
                  <a:pt x="32308" y="870051"/>
                </a:lnTo>
                <a:lnTo>
                  <a:pt x="67208" y="904951"/>
                </a:lnTo>
                <a:lnTo>
                  <a:pt x="109728" y="928573"/>
                </a:lnTo>
                <a:lnTo>
                  <a:pt x="156210" y="937260"/>
                </a:lnTo>
                <a:lnTo>
                  <a:pt x="8953500" y="937260"/>
                </a:lnTo>
                <a:lnTo>
                  <a:pt x="8999494" y="928573"/>
                </a:lnTo>
                <a:lnTo>
                  <a:pt x="9041952" y="904951"/>
                </a:lnTo>
                <a:lnTo>
                  <a:pt x="9077035" y="870051"/>
                </a:lnTo>
                <a:lnTo>
                  <a:pt x="9100901" y="827532"/>
                </a:lnTo>
                <a:lnTo>
                  <a:pt x="9109710" y="781050"/>
                </a:lnTo>
                <a:lnTo>
                  <a:pt x="9109710" y="156210"/>
                </a:lnTo>
                <a:lnTo>
                  <a:pt x="9100901" y="110215"/>
                </a:lnTo>
                <a:lnTo>
                  <a:pt x="9077035" y="67757"/>
                </a:lnTo>
                <a:lnTo>
                  <a:pt x="9041952" y="32674"/>
                </a:lnTo>
                <a:lnTo>
                  <a:pt x="8999494" y="8808"/>
                </a:lnTo>
                <a:lnTo>
                  <a:pt x="8953500" y="0"/>
                </a:lnTo>
                <a:lnTo>
                  <a:pt x="156210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33169" y="54657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342880" y="64029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233169" y="5446670"/>
            <a:ext cx="9108440" cy="9359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233169" y="5445400"/>
            <a:ext cx="9109710" cy="937260"/>
          </a:xfrm>
          <a:custGeom>
            <a:avLst/>
            <a:gdLst/>
            <a:ahLst/>
            <a:cxnLst/>
            <a:rect l="l" t="t" r="r" b="b"/>
            <a:pathLst>
              <a:path w="9109710" h="937260">
                <a:moveTo>
                  <a:pt x="156210" y="0"/>
                </a:moveTo>
                <a:lnTo>
                  <a:pt x="109728" y="8808"/>
                </a:lnTo>
                <a:lnTo>
                  <a:pt x="67208" y="32674"/>
                </a:lnTo>
                <a:lnTo>
                  <a:pt x="32308" y="67757"/>
                </a:lnTo>
                <a:lnTo>
                  <a:pt x="8686" y="110215"/>
                </a:lnTo>
                <a:lnTo>
                  <a:pt x="0" y="156209"/>
                </a:lnTo>
                <a:lnTo>
                  <a:pt x="0" y="781049"/>
                </a:lnTo>
                <a:lnTo>
                  <a:pt x="8686" y="827532"/>
                </a:lnTo>
                <a:lnTo>
                  <a:pt x="32308" y="870051"/>
                </a:lnTo>
                <a:lnTo>
                  <a:pt x="67208" y="904951"/>
                </a:lnTo>
                <a:lnTo>
                  <a:pt x="109728" y="928573"/>
                </a:lnTo>
                <a:lnTo>
                  <a:pt x="156210" y="937259"/>
                </a:lnTo>
                <a:lnTo>
                  <a:pt x="8953500" y="937259"/>
                </a:lnTo>
                <a:lnTo>
                  <a:pt x="8999494" y="928573"/>
                </a:lnTo>
                <a:lnTo>
                  <a:pt x="9041952" y="904951"/>
                </a:lnTo>
                <a:lnTo>
                  <a:pt x="9077035" y="870051"/>
                </a:lnTo>
                <a:lnTo>
                  <a:pt x="9100901" y="827532"/>
                </a:lnTo>
                <a:lnTo>
                  <a:pt x="9109710" y="781049"/>
                </a:lnTo>
                <a:lnTo>
                  <a:pt x="9109710" y="156209"/>
                </a:lnTo>
                <a:lnTo>
                  <a:pt x="9100901" y="110215"/>
                </a:lnTo>
                <a:lnTo>
                  <a:pt x="9077035" y="67757"/>
                </a:lnTo>
                <a:lnTo>
                  <a:pt x="9041952" y="32674"/>
                </a:lnTo>
                <a:lnTo>
                  <a:pt x="8999494" y="8808"/>
                </a:lnTo>
                <a:lnTo>
                  <a:pt x="8953500" y="0"/>
                </a:lnTo>
                <a:lnTo>
                  <a:pt x="156210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33169" y="5445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342880" y="63826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322829" y="5489850"/>
            <a:ext cx="713549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59865">
              <a:lnSpc>
                <a:spcPct val="100000"/>
              </a:lnSpc>
              <a:spcBef>
                <a:spcPts val="100"/>
              </a:spcBef>
            </a:pPr>
            <a:r>
              <a:rPr sz="1800" b="1" spc="-260" dirty="0">
                <a:latin typeface="Arial"/>
                <a:cs typeface="Arial"/>
              </a:rPr>
              <a:t>BATAS </a:t>
            </a:r>
            <a:r>
              <a:rPr sz="1800" b="1" spc="-190" dirty="0">
                <a:latin typeface="Arial"/>
                <a:cs typeface="Arial"/>
              </a:rPr>
              <a:t>WAKTU </a:t>
            </a:r>
            <a:r>
              <a:rPr sz="1800" b="1" spc="-175" dirty="0">
                <a:latin typeface="Arial"/>
                <a:cs typeface="Arial"/>
              </a:rPr>
              <a:t>PENYAMPAIAN </a:t>
            </a:r>
            <a:r>
              <a:rPr sz="1800" b="1" spc="-235" dirty="0">
                <a:latin typeface="Arial"/>
                <a:cs typeface="Arial"/>
              </a:rPr>
              <a:t>LAPORAN</a:t>
            </a:r>
            <a:r>
              <a:rPr sz="1800" b="1" spc="-85" dirty="0">
                <a:latin typeface="Arial"/>
                <a:cs typeface="Arial"/>
              </a:rPr>
              <a:t> </a:t>
            </a:r>
            <a:r>
              <a:rPr sz="1800" b="1" spc="-12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253365" indent="-240665">
              <a:lnSpc>
                <a:spcPct val="100000"/>
              </a:lnSpc>
              <a:buAutoNum type="alphaUcPeriod"/>
              <a:tabLst>
                <a:tab pos="254000" algn="l"/>
              </a:tabLst>
            </a:pPr>
            <a:r>
              <a:rPr sz="1800" b="1" spc="-155" dirty="0">
                <a:latin typeface="Arial"/>
                <a:cs typeface="Arial"/>
              </a:rPr>
              <a:t>Semester </a:t>
            </a:r>
            <a:r>
              <a:rPr sz="1800" b="1" spc="-50" dirty="0">
                <a:latin typeface="Arial"/>
                <a:cs typeface="Arial"/>
              </a:rPr>
              <a:t>I </a:t>
            </a:r>
            <a:r>
              <a:rPr sz="1800" b="1" spc="-160" dirty="0">
                <a:latin typeface="Arial"/>
                <a:cs typeface="Arial"/>
              </a:rPr>
              <a:t>disampaikan </a:t>
            </a:r>
            <a:r>
              <a:rPr sz="1800" b="1" spc="-150" dirty="0">
                <a:latin typeface="Arial"/>
                <a:cs typeface="Arial"/>
              </a:rPr>
              <a:t>paling </a:t>
            </a:r>
            <a:r>
              <a:rPr sz="1800" b="1" spc="-120" dirty="0">
                <a:latin typeface="Arial"/>
                <a:cs typeface="Arial"/>
              </a:rPr>
              <a:t>lambat MINGGU </a:t>
            </a:r>
            <a:r>
              <a:rPr sz="1800" b="1" spc="-235" dirty="0">
                <a:latin typeface="Arial"/>
                <a:cs typeface="Arial"/>
              </a:rPr>
              <a:t>KEDUA </a:t>
            </a:r>
            <a:r>
              <a:rPr sz="1800" b="1" spc="-225" dirty="0">
                <a:latin typeface="Arial"/>
                <a:cs typeface="Arial"/>
              </a:rPr>
              <a:t>BULAN </a:t>
            </a:r>
            <a:r>
              <a:rPr sz="1800" b="1" spc="-200" dirty="0">
                <a:latin typeface="Arial"/>
                <a:cs typeface="Arial"/>
              </a:rPr>
              <a:t>JULI;</a:t>
            </a:r>
            <a:r>
              <a:rPr sz="1800" b="1" spc="-75" dirty="0">
                <a:latin typeface="Arial"/>
                <a:cs typeface="Arial"/>
              </a:rPr>
              <a:t> </a:t>
            </a:r>
            <a:r>
              <a:rPr sz="1800" b="1" spc="-155" dirty="0">
                <a:latin typeface="Arial"/>
                <a:cs typeface="Arial"/>
              </a:rPr>
              <a:t>dan</a:t>
            </a:r>
            <a:endParaRPr sz="1800">
              <a:latin typeface="Arial"/>
              <a:cs typeface="Arial"/>
            </a:endParaRPr>
          </a:p>
          <a:p>
            <a:pPr marL="245745" indent="-233045">
              <a:lnSpc>
                <a:spcPct val="100000"/>
              </a:lnSpc>
              <a:buAutoNum type="alphaUcPeriod"/>
              <a:tabLst>
                <a:tab pos="246379" algn="l"/>
              </a:tabLst>
            </a:pPr>
            <a:r>
              <a:rPr sz="1800" b="1" spc="-155" dirty="0">
                <a:latin typeface="Arial"/>
                <a:cs typeface="Arial"/>
              </a:rPr>
              <a:t>Semester </a:t>
            </a:r>
            <a:r>
              <a:rPr sz="1800" b="1" spc="-45" dirty="0">
                <a:latin typeface="Arial"/>
                <a:cs typeface="Arial"/>
              </a:rPr>
              <a:t>II </a:t>
            </a:r>
            <a:r>
              <a:rPr sz="1800" b="1" spc="-160" dirty="0">
                <a:latin typeface="Arial"/>
                <a:cs typeface="Arial"/>
              </a:rPr>
              <a:t>disampaikan </a:t>
            </a:r>
            <a:r>
              <a:rPr sz="1800" b="1" spc="-150" dirty="0">
                <a:latin typeface="Arial"/>
                <a:cs typeface="Arial"/>
              </a:rPr>
              <a:t>paling </a:t>
            </a:r>
            <a:r>
              <a:rPr sz="1800" b="1" spc="-114" dirty="0">
                <a:latin typeface="Arial"/>
                <a:cs typeface="Arial"/>
              </a:rPr>
              <a:t>lambat </a:t>
            </a:r>
            <a:r>
              <a:rPr sz="1800" b="1" spc="-120" dirty="0">
                <a:latin typeface="Arial"/>
                <a:cs typeface="Arial"/>
              </a:rPr>
              <a:t>MINGGU </a:t>
            </a:r>
            <a:r>
              <a:rPr sz="1800" b="1" spc="-229" dirty="0">
                <a:latin typeface="Arial"/>
                <a:cs typeface="Arial"/>
              </a:rPr>
              <a:t>KEDUA </a:t>
            </a:r>
            <a:r>
              <a:rPr sz="1800" b="1" spc="-220" dirty="0">
                <a:latin typeface="Arial"/>
                <a:cs typeface="Arial"/>
              </a:rPr>
              <a:t>BULAN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175" dirty="0">
                <a:latin typeface="Arial"/>
                <a:cs typeface="Arial"/>
              </a:rPr>
              <a:t>JANUARI.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160770" y="2133240"/>
            <a:ext cx="4211320" cy="468630"/>
          </a:xfrm>
          <a:custGeom>
            <a:avLst/>
            <a:gdLst/>
            <a:ahLst/>
            <a:cxnLst/>
            <a:rect l="l" t="t" r="r" b="b"/>
            <a:pathLst>
              <a:path w="4211320" h="468630">
                <a:moveTo>
                  <a:pt x="4211320" y="234950"/>
                </a:moveTo>
                <a:lnTo>
                  <a:pt x="0" y="234950"/>
                </a:lnTo>
                <a:lnTo>
                  <a:pt x="2105659" y="468629"/>
                </a:lnTo>
                <a:lnTo>
                  <a:pt x="4211320" y="234950"/>
                </a:lnTo>
                <a:close/>
              </a:path>
              <a:path w="4211320" h="468630">
                <a:moveTo>
                  <a:pt x="3158489" y="0"/>
                </a:moveTo>
                <a:lnTo>
                  <a:pt x="1052829" y="0"/>
                </a:lnTo>
                <a:lnTo>
                  <a:pt x="1052829" y="234950"/>
                </a:lnTo>
                <a:lnTo>
                  <a:pt x="3158489" y="234950"/>
                </a:lnTo>
                <a:lnTo>
                  <a:pt x="3158489" y="0"/>
                </a:lnTo>
                <a:close/>
              </a:path>
            </a:pathLst>
          </a:custGeom>
          <a:solidFill>
            <a:srgbClr val="000000">
              <a:alpha val="3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60770" y="2133240"/>
            <a:ext cx="4211320" cy="468630"/>
          </a:xfrm>
          <a:custGeom>
            <a:avLst/>
            <a:gdLst/>
            <a:ahLst/>
            <a:cxnLst/>
            <a:rect l="l" t="t" r="r" b="b"/>
            <a:pathLst>
              <a:path w="4211320" h="468630">
                <a:moveTo>
                  <a:pt x="3158489" y="0"/>
                </a:moveTo>
                <a:lnTo>
                  <a:pt x="3158489" y="234950"/>
                </a:lnTo>
                <a:lnTo>
                  <a:pt x="4211320" y="234950"/>
                </a:lnTo>
                <a:lnTo>
                  <a:pt x="2105659" y="468629"/>
                </a:lnTo>
                <a:lnTo>
                  <a:pt x="0" y="234950"/>
                </a:lnTo>
                <a:lnTo>
                  <a:pt x="1052829" y="234950"/>
                </a:lnTo>
                <a:lnTo>
                  <a:pt x="1052829" y="0"/>
                </a:lnTo>
                <a:lnTo>
                  <a:pt x="3158489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372090" y="21332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160770" y="26018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160770" y="2112920"/>
            <a:ext cx="4211320" cy="468630"/>
          </a:xfrm>
          <a:custGeom>
            <a:avLst/>
            <a:gdLst/>
            <a:ahLst/>
            <a:cxnLst/>
            <a:rect l="l" t="t" r="r" b="b"/>
            <a:pathLst>
              <a:path w="4211320" h="468630">
                <a:moveTo>
                  <a:pt x="4211320" y="234950"/>
                </a:moveTo>
                <a:lnTo>
                  <a:pt x="0" y="234950"/>
                </a:lnTo>
                <a:lnTo>
                  <a:pt x="2105659" y="468630"/>
                </a:lnTo>
                <a:lnTo>
                  <a:pt x="4211320" y="234950"/>
                </a:lnTo>
                <a:close/>
              </a:path>
              <a:path w="4211320" h="468630">
                <a:moveTo>
                  <a:pt x="3158489" y="0"/>
                </a:moveTo>
                <a:lnTo>
                  <a:pt x="1052829" y="0"/>
                </a:lnTo>
                <a:lnTo>
                  <a:pt x="1052829" y="234950"/>
                </a:lnTo>
                <a:lnTo>
                  <a:pt x="3158489" y="234950"/>
                </a:lnTo>
                <a:lnTo>
                  <a:pt x="315848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160770" y="2112920"/>
            <a:ext cx="4211320" cy="468630"/>
          </a:xfrm>
          <a:custGeom>
            <a:avLst/>
            <a:gdLst/>
            <a:ahLst/>
            <a:cxnLst/>
            <a:rect l="l" t="t" r="r" b="b"/>
            <a:pathLst>
              <a:path w="4211320" h="468630">
                <a:moveTo>
                  <a:pt x="3158489" y="0"/>
                </a:moveTo>
                <a:lnTo>
                  <a:pt x="3158489" y="234950"/>
                </a:lnTo>
                <a:lnTo>
                  <a:pt x="4211320" y="234950"/>
                </a:lnTo>
                <a:lnTo>
                  <a:pt x="2105659" y="468630"/>
                </a:lnTo>
                <a:lnTo>
                  <a:pt x="0" y="234950"/>
                </a:lnTo>
                <a:lnTo>
                  <a:pt x="1052829" y="234950"/>
                </a:lnTo>
                <a:lnTo>
                  <a:pt x="1052829" y="0"/>
                </a:lnTo>
                <a:lnTo>
                  <a:pt x="3158489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372090" y="21129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160770" y="25815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52830" y="2173880"/>
            <a:ext cx="4212590" cy="467359"/>
          </a:xfrm>
          <a:custGeom>
            <a:avLst/>
            <a:gdLst/>
            <a:ahLst/>
            <a:cxnLst/>
            <a:rect l="l" t="t" r="r" b="b"/>
            <a:pathLst>
              <a:path w="4212590" h="467360">
                <a:moveTo>
                  <a:pt x="4212590" y="233680"/>
                </a:moveTo>
                <a:lnTo>
                  <a:pt x="0" y="233680"/>
                </a:lnTo>
                <a:lnTo>
                  <a:pt x="2106930" y="467360"/>
                </a:lnTo>
                <a:lnTo>
                  <a:pt x="4212590" y="233680"/>
                </a:lnTo>
                <a:close/>
              </a:path>
              <a:path w="4212590" h="467360">
                <a:moveTo>
                  <a:pt x="3159760" y="0"/>
                </a:moveTo>
                <a:lnTo>
                  <a:pt x="1054100" y="0"/>
                </a:lnTo>
                <a:lnTo>
                  <a:pt x="1054100" y="233680"/>
                </a:lnTo>
                <a:lnTo>
                  <a:pt x="3159760" y="233680"/>
                </a:lnTo>
                <a:lnTo>
                  <a:pt x="3159760" y="0"/>
                </a:lnTo>
                <a:close/>
              </a:path>
            </a:pathLst>
          </a:custGeom>
          <a:solidFill>
            <a:srgbClr val="000000">
              <a:alpha val="3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52830" y="2173880"/>
            <a:ext cx="4212590" cy="467359"/>
          </a:xfrm>
          <a:custGeom>
            <a:avLst/>
            <a:gdLst/>
            <a:ahLst/>
            <a:cxnLst/>
            <a:rect l="l" t="t" r="r" b="b"/>
            <a:pathLst>
              <a:path w="4212590" h="467360">
                <a:moveTo>
                  <a:pt x="3159760" y="0"/>
                </a:moveTo>
                <a:lnTo>
                  <a:pt x="3159760" y="233680"/>
                </a:lnTo>
                <a:lnTo>
                  <a:pt x="4212590" y="233680"/>
                </a:lnTo>
                <a:lnTo>
                  <a:pt x="2106930" y="467360"/>
                </a:lnTo>
                <a:lnTo>
                  <a:pt x="0" y="233680"/>
                </a:lnTo>
                <a:lnTo>
                  <a:pt x="1054100" y="233680"/>
                </a:lnTo>
                <a:lnTo>
                  <a:pt x="1054100" y="0"/>
                </a:lnTo>
                <a:lnTo>
                  <a:pt x="3159760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265420" y="21738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52830" y="26412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52830" y="2153560"/>
            <a:ext cx="4212590" cy="467359"/>
          </a:xfrm>
          <a:custGeom>
            <a:avLst/>
            <a:gdLst/>
            <a:ahLst/>
            <a:cxnLst/>
            <a:rect l="l" t="t" r="r" b="b"/>
            <a:pathLst>
              <a:path w="4212590" h="467360">
                <a:moveTo>
                  <a:pt x="4212590" y="233679"/>
                </a:moveTo>
                <a:lnTo>
                  <a:pt x="0" y="233679"/>
                </a:lnTo>
                <a:lnTo>
                  <a:pt x="2106930" y="467359"/>
                </a:lnTo>
                <a:lnTo>
                  <a:pt x="4212590" y="233679"/>
                </a:lnTo>
                <a:close/>
              </a:path>
              <a:path w="4212590" h="467360">
                <a:moveTo>
                  <a:pt x="3159760" y="0"/>
                </a:moveTo>
                <a:lnTo>
                  <a:pt x="1054100" y="0"/>
                </a:lnTo>
                <a:lnTo>
                  <a:pt x="1054100" y="233679"/>
                </a:lnTo>
                <a:lnTo>
                  <a:pt x="3159760" y="233679"/>
                </a:lnTo>
                <a:lnTo>
                  <a:pt x="315976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52830" y="2153560"/>
            <a:ext cx="4212590" cy="467359"/>
          </a:xfrm>
          <a:custGeom>
            <a:avLst/>
            <a:gdLst/>
            <a:ahLst/>
            <a:cxnLst/>
            <a:rect l="l" t="t" r="r" b="b"/>
            <a:pathLst>
              <a:path w="4212590" h="467360">
                <a:moveTo>
                  <a:pt x="3159760" y="0"/>
                </a:moveTo>
                <a:lnTo>
                  <a:pt x="3159760" y="233679"/>
                </a:lnTo>
                <a:lnTo>
                  <a:pt x="4212590" y="233679"/>
                </a:lnTo>
                <a:lnTo>
                  <a:pt x="2106930" y="467359"/>
                </a:lnTo>
                <a:lnTo>
                  <a:pt x="0" y="233679"/>
                </a:lnTo>
                <a:lnTo>
                  <a:pt x="1054100" y="233679"/>
                </a:lnTo>
                <a:lnTo>
                  <a:pt x="1054100" y="0"/>
                </a:lnTo>
                <a:lnTo>
                  <a:pt x="3159760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265420" y="21535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52830" y="26209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9220" y="0"/>
            <a:ext cx="4267200" cy="1226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135359" y="116480"/>
            <a:ext cx="927100" cy="19024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09550" y="1267100"/>
            <a:ext cx="5831840" cy="11366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7507" y="2403750"/>
            <a:ext cx="5454650" cy="0"/>
          </a:xfrm>
          <a:custGeom>
            <a:avLst/>
            <a:gdLst/>
            <a:ahLst/>
            <a:cxnLst/>
            <a:rect l="l" t="t" r="r" b="b"/>
            <a:pathLst>
              <a:path w="5454650">
                <a:moveTo>
                  <a:pt x="0" y="0"/>
                </a:moveTo>
                <a:lnTo>
                  <a:pt x="545465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9550" y="1438550"/>
            <a:ext cx="0" cy="792480"/>
          </a:xfrm>
          <a:custGeom>
            <a:avLst/>
            <a:gdLst/>
            <a:ahLst/>
            <a:cxnLst/>
            <a:rect l="l" t="t" r="r" b="b"/>
            <a:pathLst>
              <a:path h="792480">
                <a:moveTo>
                  <a:pt x="0" y="0"/>
                </a:moveTo>
                <a:lnTo>
                  <a:pt x="0" y="792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09550" y="1267100"/>
            <a:ext cx="5831840" cy="1136650"/>
          </a:xfrm>
          <a:custGeom>
            <a:avLst/>
            <a:gdLst/>
            <a:ahLst/>
            <a:cxnLst/>
            <a:rect l="l" t="t" r="r" b="b"/>
            <a:pathLst>
              <a:path w="5831840" h="1136650">
                <a:moveTo>
                  <a:pt x="189229" y="0"/>
                </a:moveTo>
                <a:lnTo>
                  <a:pt x="142140" y="7402"/>
                </a:lnTo>
                <a:lnTo>
                  <a:pt x="97837" y="27892"/>
                </a:lnTo>
                <a:lnTo>
                  <a:pt x="58896" y="58896"/>
                </a:lnTo>
                <a:lnTo>
                  <a:pt x="27892" y="97837"/>
                </a:lnTo>
                <a:lnTo>
                  <a:pt x="7402" y="142140"/>
                </a:lnTo>
                <a:lnTo>
                  <a:pt x="0" y="189229"/>
                </a:lnTo>
                <a:lnTo>
                  <a:pt x="0" y="947419"/>
                </a:lnTo>
                <a:lnTo>
                  <a:pt x="7402" y="994068"/>
                </a:lnTo>
                <a:lnTo>
                  <a:pt x="27892" y="1038248"/>
                </a:lnTo>
                <a:lnTo>
                  <a:pt x="58896" y="1077277"/>
                </a:lnTo>
                <a:lnTo>
                  <a:pt x="97837" y="1108474"/>
                </a:lnTo>
                <a:lnTo>
                  <a:pt x="142140" y="1129159"/>
                </a:lnTo>
                <a:lnTo>
                  <a:pt x="189229" y="1136650"/>
                </a:lnTo>
                <a:lnTo>
                  <a:pt x="5642610" y="1136650"/>
                </a:lnTo>
                <a:lnTo>
                  <a:pt x="5689699" y="1129159"/>
                </a:lnTo>
                <a:lnTo>
                  <a:pt x="5734002" y="1108474"/>
                </a:lnTo>
                <a:lnTo>
                  <a:pt x="5772943" y="1077277"/>
                </a:lnTo>
                <a:lnTo>
                  <a:pt x="5803947" y="1038248"/>
                </a:lnTo>
                <a:lnTo>
                  <a:pt x="5824437" y="994068"/>
                </a:lnTo>
                <a:lnTo>
                  <a:pt x="5831840" y="947419"/>
                </a:lnTo>
                <a:lnTo>
                  <a:pt x="5831840" y="189229"/>
                </a:lnTo>
                <a:lnTo>
                  <a:pt x="5824437" y="142140"/>
                </a:lnTo>
                <a:lnTo>
                  <a:pt x="5803947" y="97837"/>
                </a:lnTo>
                <a:lnTo>
                  <a:pt x="5772943" y="58896"/>
                </a:lnTo>
                <a:lnTo>
                  <a:pt x="5734002" y="27892"/>
                </a:lnTo>
                <a:lnTo>
                  <a:pt x="5689699" y="7402"/>
                </a:lnTo>
                <a:lnTo>
                  <a:pt x="5642610" y="0"/>
                </a:lnTo>
                <a:lnTo>
                  <a:pt x="189229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09550" y="12671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41390" y="2403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9550" y="1248050"/>
            <a:ext cx="5831840" cy="11353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9550" y="1246780"/>
            <a:ext cx="5831840" cy="1136650"/>
          </a:xfrm>
          <a:custGeom>
            <a:avLst/>
            <a:gdLst/>
            <a:ahLst/>
            <a:cxnLst/>
            <a:rect l="l" t="t" r="r" b="b"/>
            <a:pathLst>
              <a:path w="5831840" h="1136650">
                <a:moveTo>
                  <a:pt x="189229" y="0"/>
                </a:moveTo>
                <a:lnTo>
                  <a:pt x="142140" y="7490"/>
                </a:lnTo>
                <a:lnTo>
                  <a:pt x="97837" y="28175"/>
                </a:lnTo>
                <a:lnTo>
                  <a:pt x="58896" y="59372"/>
                </a:lnTo>
                <a:lnTo>
                  <a:pt x="27892" y="98401"/>
                </a:lnTo>
                <a:lnTo>
                  <a:pt x="7402" y="142581"/>
                </a:lnTo>
                <a:lnTo>
                  <a:pt x="0" y="189230"/>
                </a:lnTo>
                <a:lnTo>
                  <a:pt x="0" y="947420"/>
                </a:lnTo>
                <a:lnTo>
                  <a:pt x="7402" y="994068"/>
                </a:lnTo>
                <a:lnTo>
                  <a:pt x="27892" y="1038248"/>
                </a:lnTo>
                <a:lnTo>
                  <a:pt x="58896" y="1077277"/>
                </a:lnTo>
                <a:lnTo>
                  <a:pt x="97837" y="1108474"/>
                </a:lnTo>
                <a:lnTo>
                  <a:pt x="142140" y="1129159"/>
                </a:lnTo>
                <a:lnTo>
                  <a:pt x="189229" y="1136650"/>
                </a:lnTo>
                <a:lnTo>
                  <a:pt x="5642610" y="1136650"/>
                </a:lnTo>
                <a:lnTo>
                  <a:pt x="5689699" y="1129159"/>
                </a:lnTo>
                <a:lnTo>
                  <a:pt x="5734002" y="1108474"/>
                </a:lnTo>
                <a:lnTo>
                  <a:pt x="5772943" y="1077277"/>
                </a:lnTo>
                <a:lnTo>
                  <a:pt x="5803947" y="1038248"/>
                </a:lnTo>
                <a:lnTo>
                  <a:pt x="5824437" y="994068"/>
                </a:lnTo>
                <a:lnTo>
                  <a:pt x="5831840" y="947420"/>
                </a:lnTo>
                <a:lnTo>
                  <a:pt x="5831840" y="189230"/>
                </a:lnTo>
                <a:lnTo>
                  <a:pt x="5824437" y="142581"/>
                </a:lnTo>
                <a:lnTo>
                  <a:pt x="5803947" y="98401"/>
                </a:lnTo>
                <a:lnTo>
                  <a:pt x="5772943" y="59372"/>
                </a:lnTo>
                <a:lnTo>
                  <a:pt x="5734002" y="28175"/>
                </a:lnTo>
                <a:lnTo>
                  <a:pt x="5689699" y="7490"/>
                </a:lnTo>
                <a:lnTo>
                  <a:pt x="5642610" y="0"/>
                </a:lnTo>
                <a:lnTo>
                  <a:pt x="189229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9550" y="12467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41390" y="23834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41629" y="1216300"/>
            <a:ext cx="2076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20" dirty="0">
                <a:latin typeface="Symbol"/>
                <a:cs typeface="Symbol"/>
              </a:rPr>
              <a:t>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627380" y="1254400"/>
            <a:ext cx="211582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73050">
              <a:lnSpc>
                <a:spcPct val="100000"/>
              </a:lnSpc>
              <a:spcBef>
                <a:spcPts val="100"/>
              </a:spcBef>
            </a:pPr>
            <a:r>
              <a:rPr spc="-265" dirty="0" err="1" smtClean="0"/>
              <a:t>B</a:t>
            </a:r>
            <a:r>
              <a:rPr spc="-220" dirty="0" err="1" smtClean="0"/>
              <a:t>u</a:t>
            </a:r>
            <a:r>
              <a:rPr spc="-155" dirty="0" err="1" smtClean="0"/>
              <a:t>p</a:t>
            </a:r>
            <a:r>
              <a:rPr spc="-145" dirty="0" err="1" smtClean="0"/>
              <a:t>a</a:t>
            </a:r>
            <a:r>
              <a:rPr lang="en-US" spc="405" dirty="0" err="1"/>
              <a:t>t</a:t>
            </a:r>
            <a:r>
              <a:rPr lang="en-US" spc="405" dirty="0" err="1" smtClean="0"/>
              <a:t>i</a:t>
            </a:r>
            <a:r>
              <a:rPr spc="185" dirty="0" smtClean="0"/>
              <a:t>/</a:t>
            </a:r>
            <a:r>
              <a:rPr spc="-114" dirty="0" err="1" smtClean="0"/>
              <a:t>w</a:t>
            </a:r>
            <a:r>
              <a:rPr spc="-145" dirty="0" err="1" smtClean="0"/>
              <a:t>a</a:t>
            </a:r>
            <a:r>
              <a:rPr spc="-95" dirty="0" err="1" smtClean="0"/>
              <a:t>l</a:t>
            </a:r>
            <a:r>
              <a:rPr spc="-90" dirty="0" err="1" smtClean="0"/>
              <a:t>i</a:t>
            </a:r>
            <a:r>
              <a:rPr lang="en-US" spc="-90" dirty="0" err="1" smtClean="0"/>
              <a:t>kota</a:t>
            </a:r>
            <a:r>
              <a:rPr spc="-90" dirty="0" smtClean="0"/>
              <a:t>  </a:t>
            </a:r>
            <a:r>
              <a:rPr spc="-170" dirty="0"/>
              <a:t>pengawasan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983435" y="1254400"/>
            <a:ext cx="39204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5270">
              <a:lnSpc>
                <a:spcPct val="100000"/>
              </a:lnSpc>
              <a:spcBef>
                <a:spcPts val="100"/>
              </a:spcBef>
              <a:tabLst>
                <a:tab pos="949325" algn="l"/>
                <a:tab pos="2237105" algn="l"/>
                <a:tab pos="3557270" algn="l"/>
              </a:tabLst>
            </a:pP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65" dirty="0">
                <a:latin typeface="Arial"/>
                <a:cs typeface="Arial"/>
              </a:rPr>
              <a:t>m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95" dirty="0">
                <a:latin typeface="Arial"/>
                <a:cs typeface="Arial"/>
              </a:rPr>
              <a:t>l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85" dirty="0">
                <a:latin typeface="Arial"/>
                <a:cs typeface="Arial"/>
              </a:rPr>
              <a:t>k</a:t>
            </a:r>
            <a:r>
              <a:rPr sz="1800" b="1" spc="-155" dirty="0">
                <a:latin typeface="Arial"/>
                <a:cs typeface="Arial"/>
              </a:rPr>
              <a:t>u</a:t>
            </a:r>
            <a:r>
              <a:rPr sz="1800" b="1" spc="-195" dirty="0">
                <a:latin typeface="Arial"/>
                <a:cs typeface="Arial"/>
              </a:rPr>
              <a:t>k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55" dirty="0">
                <a:latin typeface="Arial"/>
                <a:cs typeface="Arial"/>
              </a:rPr>
              <a:t>p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165" dirty="0">
                <a:latin typeface="Arial"/>
                <a:cs typeface="Arial"/>
              </a:rPr>
              <a:t>mb</a:t>
            </a:r>
            <a:r>
              <a:rPr sz="1800" b="1" spc="-95" dirty="0">
                <a:latin typeface="Arial"/>
                <a:cs typeface="Arial"/>
              </a:rPr>
              <a:t>i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55" dirty="0">
                <a:latin typeface="Arial"/>
                <a:cs typeface="Arial"/>
              </a:rPr>
              <a:t>d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00" dirty="0">
                <a:latin typeface="Arial"/>
                <a:cs typeface="Arial"/>
              </a:rPr>
              <a:t>n  </a:t>
            </a:r>
            <a:r>
              <a:rPr sz="1800" b="1" spc="-120" dirty="0">
                <a:latin typeface="Arial"/>
                <a:cs typeface="Arial"/>
              </a:rPr>
              <a:t>terhadap </a:t>
            </a:r>
            <a:r>
              <a:rPr sz="1800" b="1" spc="-135" dirty="0">
                <a:latin typeface="Arial"/>
                <a:cs typeface="Arial"/>
              </a:rPr>
              <a:t>kegiatan </a:t>
            </a:r>
            <a:r>
              <a:rPr sz="1800" b="1" spc="-160" dirty="0">
                <a:latin typeface="Arial"/>
                <a:cs typeface="Arial"/>
              </a:rPr>
              <a:t>pembangunan</a:t>
            </a:r>
            <a:r>
              <a:rPr sz="1800" b="1" spc="-95" dirty="0">
                <a:latin typeface="Arial"/>
                <a:cs typeface="Arial"/>
              </a:rPr>
              <a:t> </a:t>
            </a:r>
            <a:r>
              <a:rPr sz="1800" b="1" spc="-160" dirty="0">
                <a:latin typeface="Arial"/>
                <a:cs typeface="Arial"/>
              </a:rPr>
              <a:t>sarana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18440" y="2586630"/>
            <a:ext cx="5833110" cy="11366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7669" y="3723280"/>
            <a:ext cx="5453380" cy="0"/>
          </a:xfrm>
          <a:custGeom>
            <a:avLst/>
            <a:gdLst/>
            <a:ahLst/>
            <a:cxnLst/>
            <a:rect l="l" t="t" r="r" b="b"/>
            <a:pathLst>
              <a:path w="5453380">
                <a:moveTo>
                  <a:pt x="0" y="0"/>
                </a:moveTo>
                <a:lnTo>
                  <a:pt x="545338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89890" y="2586630"/>
            <a:ext cx="5490210" cy="0"/>
          </a:xfrm>
          <a:custGeom>
            <a:avLst/>
            <a:gdLst/>
            <a:ahLst/>
            <a:cxnLst/>
            <a:rect l="l" t="t" r="r" b="b"/>
            <a:pathLst>
              <a:path w="5490210">
                <a:moveTo>
                  <a:pt x="549020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8440" y="2774590"/>
            <a:ext cx="0" cy="758190"/>
          </a:xfrm>
          <a:custGeom>
            <a:avLst/>
            <a:gdLst/>
            <a:ahLst/>
            <a:cxnLst/>
            <a:rect l="l" t="t" r="r" b="b"/>
            <a:pathLst>
              <a:path h="758189">
                <a:moveTo>
                  <a:pt x="0" y="0"/>
                </a:moveTo>
                <a:lnTo>
                  <a:pt x="0" y="75819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18440" y="2586630"/>
            <a:ext cx="5833110" cy="1136650"/>
          </a:xfrm>
          <a:custGeom>
            <a:avLst/>
            <a:gdLst/>
            <a:ahLst/>
            <a:cxnLst/>
            <a:rect l="l" t="t" r="r" b="b"/>
            <a:pathLst>
              <a:path w="5833110" h="1136650">
                <a:moveTo>
                  <a:pt x="189230" y="0"/>
                </a:moveTo>
                <a:lnTo>
                  <a:pt x="142581" y="7402"/>
                </a:lnTo>
                <a:lnTo>
                  <a:pt x="98401" y="27892"/>
                </a:lnTo>
                <a:lnTo>
                  <a:pt x="59372" y="58896"/>
                </a:lnTo>
                <a:lnTo>
                  <a:pt x="28175" y="97837"/>
                </a:lnTo>
                <a:lnTo>
                  <a:pt x="7490" y="142140"/>
                </a:lnTo>
                <a:lnTo>
                  <a:pt x="0" y="189230"/>
                </a:lnTo>
                <a:lnTo>
                  <a:pt x="0" y="946150"/>
                </a:lnTo>
                <a:lnTo>
                  <a:pt x="7490" y="993334"/>
                </a:lnTo>
                <a:lnTo>
                  <a:pt x="28175" y="1037872"/>
                </a:lnTo>
                <a:lnTo>
                  <a:pt x="59372" y="1077118"/>
                </a:lnTo>
                <a:lnTo>
                  <a:pt x="98401" y="1108427"/>
                </a:lnTo>
                <a:lnTo>
                  <a:pt x="142581" y="1129153"/>
                </a:lnTo>
                <a:lnTo>
                  <a:pt x="189230" y="1136650"/>
                </a:lnTo>
                <a:lnTo>
                  <a:pt x="5643880" y="1136650"/>
                </a:lnTo>
                <a:lnTo>
                  <a:pt x="5690528" y="1129153"/>
                </a:lnTo>
                <a:lnTo>
                  <a:pt x="5734708" y="1108427"/>
                </a:lnTo>
                <a:lnTo>
                  <a:pt x="5773737" y="1077118"/>
                </a:lnTo>
                <a:lnTo>
                  <a:pt x="5804934" y="1037872"/>
                </a:lnTo>
                <a:lnTo>
                  <a:pt x="5825619" y="993334"/>
                </a:lnTo>
                <a:lnTo>
                  <a:pt x="5833110" y="946150"/>
                </a:lnTo>
                <a:lnTo>
                  <a:pt x="5833110" y="189230"/>
                </a:lnTo>
                <a:lnTo>
                  <a:pt x="5825619" y="142140"/>
                </a:lnTo>
                <a:lnTo>
                  <a:pt x="5804934" y="97837"/>
                </a:lnTo>
                <a:lnTo>
                  <a:pt x="5773737" y="58896"/>
                </a:lnTo>
                <a:lnTo>
                  <a:pt x="5734708" y="27892"/>
                </a:lnTo>
                <a:lnTo>
                  <a:pt x="5690528" y="7402"/>
                </a:lnTo>
                <a:lnTo>
                  <a:pt x="5643880" y="0"/>
                </a:lnTo>
                <a:lnTo>
                  <a:pt x="189230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18440" y="258663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51550" y="37232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8440" y="2566310"/>
            <a:ext cx="5833110" cy="11366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8440" y="2566310"/>
            <a:ext cx="5833110" cy="1136650"/>
          </a:xfrm>
          <a:custGeom>
            <a:avLst/>
            <a:gdLst/>
            <a:ahLst/>
            <a:cxnLst/>
            <a:rect l="l" t="t" r="r" b="b"/>
            <a:pathLst>
              <a:path w="5833110" h="1136650">
                <a:moveTo>
                  <a:pt x="189230" y="0"/>
                </a:moveTo>
                <a:lnTo>
                  <a:pt x="142581" y="7402"/>
                </a:lnTo>
                <a:lnTo>
                  <a:pt x="98401" y="27892"/>
                </a:lnTo>
                <a:lnTo>
                  <a:pt x="59372" y="58896"/>
                </a:lnTo>
                <a:lnTo>
                  <a:pt x="28175" y="97837"/>
                </a:lnTo>
                <a:lnTo>
                  <a:pt x="7490" y="142140"/>
                </a:lnTo>
                <a:lnTo>
                  <a:pt x="0" y="189229"/>
                </a:lnTo>
                <a:lnTo>
                  <a:pt x="0" y="946150"/>
                </a:lnTo>
                <a:lnTo>
                  <a:pt x="7490" y="993334"/>
                </a:lnTo>
                <a:lnTo>
                  <a:pt x="28175" y="1037872"/>
                </a:lnTo>
                <a:lnTo>
                  <a:pt x="59372" y="1077118"/>
                </a:lnTo>
                <a:lnTo>
                  <a:pt x="98401" y="1108427"/>
                </a:lnTo>
                <a:lnTo>
                  <a:pt x="142581" y="1129153"/>
                </a:lnTo>
                <a:lnTo>
                  <a:pt x="189230" y="1136649"/>
                </a:lnTo>
                <a:lnTo>
                  <a:pt x="5643880" y="1136649"/>
                </a:lnTo>
                <a:lnTo>
                  <a:pt x="5690528" y="1129153"/>
                </a:lnTo>
                <a:lnTo>
                  <a:pt x="5734708" y="1108427"/>
                </a:lnTo>
                <a:lnTo>
                  <a:pt x="5773737" y="1077118"/>
                </a:lnTo>
                <a:lnTo>
                  <a:pt x="5804934" y="1037872"/>
                </a:lnTo>
                <a:lnTo>
                  <a:pt x="5825619" y="993334"/>
                </a:lnTo>
                <a:lnTo>
                  <a:pt x="5833110" y="946150"/>
                </a:lnTo>
                <a:lnTo>
                  <a:pt x="5833110" y="189229"/>
                </a:lnTo>
                <a:lnTo>
                  <a:pt x="5825619" y="142140"/>
                </a:lnTo>
                <a:lnTo>
                  <a:pt x="5804934" y="97837"/>
                </a:lnTo>
                <a:lnTo>
                  <a:pt x="5773737" y="58896"/>
                </a:lnTo>
                <a:lnTo>
                  <a:pt x="5734708" y="27892"/>
                </a:lnTo>
                <a:lnTo>
                  <a:pt x="5690528" y="7402"/>
                </a:lnTo>
                <a:lnTo>
                  <a:pt x="5643880" y="0"/>
                </a:lnTo>
                <a:lnTo>
                  <a:pt x="189230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18440" y="25663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51550" y="37029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51790" y="2672990"/>
            <a:ext cx="2076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20" dirty="0">
                <a:latin typeface="Symbol"/>
                <a:cs typeface="Symbol"/>
              </a:rPr>
              <a:t>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604">
              <a:lnSpc>
                <a:spcPct val="100000"/>
              </a:lnSpc>
              <a:spcBef>
                <a:spcPts val="100"/>
              </a:spcBef>
              <a:tabLst>
                <a:tab pos="682625" algn="l"/>
                <a:tab pos="1928495" algn="l"/>
                <a:tab pos="3190240" algn="l"/>
                <a:tab pos="3860800" algn="l"/>
              </a:tabLst>
            </a:pPr>
            <a:r>
              <a:rPr spc="-155" dirty="0"/>
              <a:t>d</a:t>
            </a:r>
            <a:r>
              <a:rPr spc="-145" dirty="0"/>
              <a:t>a</a:t>
            </a:r>
            <a:r>
              <a:rPr spc="-155" dirty="0"/>
              <a:t>n</a:t>
            </a:r>
            <a:r>
              <a:rPr dirty="0"/>
              <a:t>	</a:t>
            </a:r>
            <a:r>
              <a:rPr spc="-165" dirty="0"/>
              <a:t>p</a:t>
            </a:r>
            <a:r>
              <a:rPr spc="-75" dirty="0"/>
              <a:t>r</a:t>
            </a:r>
            <a:r>
              <a:rPr spc="-145" dirty="0"/>
              <a:t>a</a:t>
            </a:r>
            <a:r>
              <a:rPr spc="-300" dirty="0"/>
              <a:t>s</a:t>
            </a:r>
            <a:r>
              <a:rPr spc="-145" dirty="0"/>
              <a:t>a</a:t>
            </a:r>
            <a:r>
              <a:rPr spc="-75" dirty="0"/>
              <a:t>r</a:t>
            </a:r>
            <a:r>
              <a:rPr spc="-145" dirty="0"/>
              <a:t>a</a:t>
            </a:r>
            <a:r>
              <a:rPr spc="-155" dirty="0"/>
              <a:t>n</a:t>
            </a:r>
            <a:r>
              <a:rPr spc="-140" dirty="0"/>
              <a:t>a</a:t>
            </a:r>
            <a:r>
              <a:rPr dirty="0"/>
              <a:t>	</a:t>
            </a:r>
            <a:r>
              <a:rPr spc="-370" dirty="0"/>
              <a:t>K</a:t>
            </a:r>
            <a:r>
              <a:rPr spc="-110" dirty="0"/>
              <a:t>e</a:t>
            </a:r>
            <a:r>
              <a:rPr spc="-95" dirty="0"/>
              <a:t>l</a:t>
            </a:r>
            <a:r>
              <a:rPr spc="-155" dirty="0"/>
              <a:t>u</a:t>
            </a:r>
            <a:r>
              <a:rPr spc="-85" dirty="0"/>
              <a:t>r</a:t>
            </a:r>
            <a:r>
              <a:rPr spc="-135" dirty="0"/>
              <a:t>a</a:t>
            </a:r>
            <a:r>
              <a:rPr spc="-165" dirty="0"/>
              <a:t>h</a:t>
            </a:r>
            <a:r>
              <a:rPr spc="-135" dirty="0"/>
              <a:t>a</a:t>
            </a:r>
            <a:r>
              <a:rPr spc="-155" dirty="0"/>
              <a:t>n</a:t>
            </a:r>
            <a:r>
              <a:rPr dirty="0"/>
              <a:t>	</a:t>
            </a:r>
            <a:r>
              <a:rPr spc="-155" dirty="0"/>
              <a:t>d</a:t>
            </a:r>
            <a:r>
              <a:rPr spc="-145" dirty="0"/>
              <a:t>a</a:t>
            </a:r>
            <a:r>
              <a:rPr spc="-155" dirty="0"/>
              <a:t>n</a:t>
            </a:r>
            <a:r>
              <a:rPr dirty="0"/>
              <a:t>	</a:t>
            </a:r>
            <a:r>
              <a:rPr spc="-165" dirty="0"/>
              <a:t>p</a:t>
            </a:r>
            <a:r>
              <a:rPr spc="-110" dirty="0"/>
              <a:t>e</a:t>
            </a:r>
            <a:r>
              <a:rPr spc="-165" dirty="0"/>
              <a:t>m</a:t>
            </a:r>
            <a:r>
              <a:rPr spc="-155" dirty="0"/>
              <a:t>b</a:t>
            </a:r>
            <a:r>
              <a:rPr spc="-110" dirty="0"/>
              <a:t>e</a:t>
            </a:r>
            <a:r>
              <a:rPr spc="-75" dirty="0"/>
              <a:t>r</a:t>
            </a:r>
            <a:r>
              <a:rPr spc="-165" dirty="0"/>
              <a:t>d</a:t>
            </a:r>
            <a:r>
              <a:rPr spc="-135" dirty="0"/>
              <a:t>a</a:t>
            </a:r>
            <a:r>
              <a:rPr spc="-195" dirty="0"/>
              <a:t>y</a:t>
            </a:r>
            <a:r>
              <a:rPr spc="-135" dirty="0"/>
              <a:t>a</a:t>
            </a:r>
            <a:r>
              <a:rPr spc="-145" dirty="0"/>
              <a:t>a</a:t>
            </a:r>
            <a:r>
              <a:rPr spc="-100" dirty="0"/>
              <a:t>n  </a:t>
            </a:r>
            <a:r>
              <a:rPr spc="-150" dirty="0"/>
              <a:t>masyarakat </a:t>
            </a:r>
            <a:r>
              <a:rPr spc="-125" dirty="0"/>
              <a:t>di</a:t>
            </a:r>
            <a:r>
              <a:rPr spc="-55" dirty="0"/>
              <a:t> </a:t>
            </a:r>
            <a:r>
              <a:rPr spc="-155" dirty="0"/>
              <a:t>Kelurahan</a:t>
            </a:r>
          </a:p>
          <a:p>
            <a:pPr>
              <a:lnSpc>
                <a:spcPct val="100000"/>
              </a:lnSpc>
            </a:pPr>
            <a:endParaRPr sz="2450" dirty="0">
              <a:latin typeface="Times New Roman"/>
              <a:cs typeface="Times New Roman"/>
            </a:endParaRPr>
          </a:p>
          <a:p>
            <a:pPr marL="22860" marR="5080" indent="204470" algn="just">
              <a:lnSpc>
                <a:spcPct val="100000"/>
              </a:lnSpc>
            </a:pPr>
            <a:r>
              <a:rPr spc="-150" dirty="0"/>
              <a:t>Dalam melakukan </a:t>
            </a:r>
            <a:r>
              <a:rPr spc="-145" dirty="0"/>
              <a:t>pembinaan </a:t>
            </a:r>
            <a:r>
              <a:rPr spc="-155" dirty="0"/>
              <a:t>dan </a:t>
            </a:r>
            <a:r>
              <a:rPr spc="-160" dirty="0"/>
              <a:t>pengawasan,  </a:t>
            </a:r>
            <a:r>
              <a:rPr spc="-50" dirty="0"/>
              <a:t>bupat/wali </a:t>
            </a:r>
            <a:r>
              <a:rPr spc="-125" dirty="0"/>
              <a:t>kota </a:t>
            </a:r>
            <a:r>
              <a:rPr spc="-120" dirty="0"/>
              <a:t>dapat </a:t>
            </a:r>
            <a:r>
              <a:rPr spc="-145" dirty="0"/>
              <a:t>melimpahkan</a:t>
            </a:r>
            <a:r>
              <a:rPr spc="210" dirty="0"/>
              <a:t> </a:t>
            </a:r>
            <a:r>
              <a:rPr spc="-155" dirty="0"/>
              <a:t>kewenangannya  </a:t>
            </a:r>
            <a:r>
              <a:rPr spc="-150" dirty="0"/>
              <a:t>kepada</a:t>
            </a:r>
            <a:r>
              <a:rPr spc="-95" dirty="0"/>
              <a:t> </a:t>
            </a:r>
            <a:r>
              <a:rPr spc="-140" dirty="0"/>
              <a:t>camat</a:t>
            </a:r>
          </a:p>
        </p:txBody>
      </p:sp>
      <p:sp>
        <p:nvSpPr>
          <p:cNvPr id="30" name="object 30"/>
          <p:cNvSpPr/>
          <p:nvPr/>
        </p:nvSpPr>
        <p:spPr>
          <a:xfrm>
            <a:off x="172720" y="4026810"/>
            <a:ext cx="5962650" cy="187071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69265" y="4026810"/>
            <a:ext cx="5368290" cy="0"/>
          </a:xfrm>
          <a:custGeom>
            <a:avLst/>
            <a:gdLst/>
            <a:ahLst/>
            <a:cxnLst/>
            <a:rect l="l" t="t" r="r" b="b"/>
            <a:pathLst>
              <a:path w="5368290">
                <a:moveTo>
                  <a:pt x="536828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2720" y="4337960"/>
            <a:ext cx="0" cy="1247140"/>
          </a:xfrm>
          <a:custGeom>
            <a:avLst/>
            <a:gdLst/>
            <a:ahLst/>
            <a:cxnLst/>
            <a:rect l="l" t="t" r="r" b="b"/>
            <a:pathLst>
              <a:path h="1247139">
                <a:moveTo>
                  <a:pt x="0" y="0"/>
                </a:moveTo>
                <a:lnTo>
                  <a:pt x="0" y="124714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72720" y="4025540"/>
            <a:ext cx="5962650" cy="1871980"/>
          </a:xfrm>
          <a:custGeom>
            <a:avLst/>
            <a:gdLst/>
            <a:ahLst/>
            <a:cxnLst/>
            <a:rect l="l" t="t" r="r" b="b"/>
            <a:pathLst>
              <a:path w="5962650" h="1871979">
                <a:moveTo>
                  <a:pt x="312420" y="0"/>
                </a:moveTo>
                <a:lnTo>
                  <a:pt x="265713" y="4530"/>
                </a:lnTo>
                <a:lnTo>
                  <a:pt x="219943" y="17495"/>
                </a:lnTo>
                <a:lnTo>
                  <a:pt x="176048" y="37959"/>
                </a:lnTo>
                <a:lnTo>
                  <a:pt x="134965" y="64983"/>
                </a:lnTo>
                <a:lnTo>
                  <a:pt x="97631" y="97631"/>
                </a:lnTo>
                <a:lnTo>
                  <a:pt x="64983" y="134965"/>
                </a:lnTo>
                <a:lnTo>
                  <a:pt x="37959" y="176048"/>
                </a:lnTo>
                <a:lnTo>
                  <a:pt x="17495" y="219943"/>
                </a:lnTo>
                <a:lnTo>
                  <a:pt x="4530" y="265713"/>
                </a:lnTo>
                <a:lnTo>
                  <a:pt x="0" y="312419"/>
                </a:lnTo>
                <a:lnTo>
                  <a:pt x="0" y="1560830"/>
                </a:lnTo>
                <a:lnTo>
                  <a:pt x="4530" y="1607192"/>
                </a:lnTo>
                <a:lnTo>
                  <a:pt x="17495" y="1652686"/>
                </a:lnTo>
                <a:lnTo>
                  <a:pt x="37959" y="1696366"/>
                </a:lnTo>
                <a:lnTo>
                  <a:pt x="64983" y="1737288"/>
                </a:lnTo>
                <a:lnTo>
                  <a:pt x="97631" y="1774507"/>
                </a:lnTo>
                <a:lnTo>
                  <a:pt x="134965" y="1807077"/>
                </a:lnTo>
                <a:lnTo>
                  <a:pt x="176048" y="1834055"/>
                </a:lnTo>
                <a:lnTo>
                  <a:pt x="219943" y="1854494"/>
                </a:lnTo>
                <a:lnTo>
                  <a:pt x="265713" y="1867451"/>
                </a:lnTo>
                <a:lnTo>
                  <a:pt x="312420" y="1871980"/>
                </a:lnTo>
                <a:lnTo>
                  <a:pt x="5651500" y="1871980"/>
                </a:lnTo>
                <a:lnTo>
                  <a:pt x="5697862" y="1867451"/>
                </a:lnTo>
                <a:lnTo>
                  <a:pt x="5743356" y="1854494"/>
                </a:lnTo>
                <a:lnTo>
                  <a:pt x="5787036" y="1834055"/>
                </a:lnTo>
                <a:lnTo>
                  <a:pt x="5827958" y="1807077"/>
                </a:lnTo>
                <a:lnTo>
                  <a:pt x="5865177" y="1774507"/>
                </a:lnTo>
                <a:lnTo>
                  <a:pt x="5897747" y="1737288"/>
                </a:lnTo>
                <a:lnTo>
                  <a:pt x="5924725" y="1696366"/>
                </a:lnTo>
                <a:lnTo>
                  <a:pt x="5945164" y="1652686"/>
                </a:lnTo>
                <a:lnTo>
                  <a:pt x="5958121" y="1607192"/>
                </a:lnTo>
                <a:lnTo>
                  <a:pt x="5962650" y="1560830"/>
                </a:lnTo>
                <a:lnTo>
                  <a:pt x="5962650" y="312419"/>
                </a:lnTo>
                <a:lnTo>
                  <a:pt x="5958121" y="265713"/>
                </a:lnTo>
                <a:lnTo>
                  <a:pt x="5945164" y="219943"/>
                </a:lnTo>
                <a:lnTo>
                  <a:pt x="5924725" y="176048"/>
                </a:lnTo>
                <a:lnTo>
                  <a:pt x="5897747" y="134965"/>
                </a:lnTo>
                <a:lnTo>
                  <a:pt x="5865177" y="97631"/>
                </a:lnTo>
                <a:lnTo>
                  <a:pt x="5827958" y="64983"/>
                </a:lnTo>
                <a:lnTo>
                  <a:pt x="5787036" y="37959"/>
                </a:lnTo>
                <a:lnTo>
                  <a:pt x="5743356" y="17495"/>
                </a:lnTo>
                <a:lnTo>
                  <a:pt x="5697862" y="4530"/>
                </a:lnTo>
                <a:lnTo>
                  <a:pt x="5651500" y="0"/>
                </a:lnTo>
                <a:lnTo>
                  <a:pt x="312420" y="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2720" y="40255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135370" y="58975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72720" y="4006490"/>
            <a:ext cx="5962650" cy="187071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72720" y="4006490"/>
            <a:ext cx="5962650" cy="1871980"/>
          </a:xfrm>
          <a:custGeom>
            <a:avLst/>
            <a:gdLst/>
            <a:ahLst/>
            <a:cxnLst/>
            <a:rect l="l" t="t" r="r" b="b"/>
            <a:pathLst>
              <a:path w="5962650" h="1871979">
                <a:moveTo>
                  <a:pt x="312420" y="0"/>
                </a:moveTo>
                <a:lnTo>
                  <a:pt x="265713" y="4494"/>
                </a:lnTo>
                <a:lnTo>
                  <a:pt x="219943" y="17363"/>
                </a:lnTo>
                <a:lnTo>
                  <a:pt x="176048" y="37684"/>
                </a:lnTo>
                <a:lnTo>
                  <a:pt x="134965" y="64536"/>
                </a:lnTo>
                <a:lnTo>
                  <a:pt x="97631" y="96996"/>
                </a:lnTo>
                <a:lnTo>
                  <a:pt x="64983" y="134142"/>
                </a:lnTo>
                <a:lnTo>
                  <a:pt x="37959" y="175052"/>
                </a:lnTo>
                <a:lnTo>
                  <a:pt x="17495" y="218805"/>
                </a:lnTo>
                <a:lnTo>
                  <a:pt x="4530" y="264478"/>
                </a:lnTo>
                <a:lnTo>
                  <a:pt x="0" y="311150"/>
                </a:lnTo>
                <a:lnTo>
                  <a:pt x="0" y="1559560"/>
                </a:lnTo>
                <a:lnTo>
                  <a:pt x="4530" y="1606266"/>
                </a:lnTo>
                <a:lnTo>
                  <a:pt x="17495" y="1652036"/>
                </a:lnTo>
                <a:lnTo>
                  <a:pt x="37959" y="1695931"/>
                </a:lnTo>
                <a:lnTo>
                  <a:pt x="64983" y="1737014"/>
                </a:lnTo>
                <a:lnTo>
                  <a:pt x="97631" y="1774348"/>
                </a:lnTo>
                <a:lnTo>
                  <a:pt x="134965" y="1806996"/>
                </a:lnTo>
                <a:lnTo>
                  <a:pt x="176048" y="1834020"/>
                </a:lnTo>
                <a:lnTo>
                  <a:pt x="219943" y="1854484"/>
                </a:lnTo>
                <a:lnTo>
                  <a:pt x="265713" y="1867449"/>
                </a:lnTo>
                <a:lnTo>
                  <a:pt x="312420" y="1871980"/>
                </a:lnTo>
                <a:lnTo>
                  <a:pt x="5651500" y="1871980"/>
                </a:lnTo>
                <a:lnTo>
                  <a:pt x="5697862" y="1867449"/>
                </a:lnTo>
                <a:lnTo>
                  <a:pt x="5743356" y="1854484"/>
                </a:lnTo>
                <a:lnTo>
                  <a:pt x="5787036" y="1834020"/>
                </a:lnTo>
                <a:lnTo>
                  <a:pt x="5827958" y="1806996"/>
                </a:lnTo>
                <a:lnTo>
                  <a:pt x="5865177" y="1774348"/>
                </a:lnTo>
                <a:lnTo>
                  <a:pt x="5897747" y="1737014"/>
                </a:lnTo>
                <a:lnTo>
                  <a:pt x="5924725" y="1695931"/>
                </a:lnTo>
                <a:lnTo>
                  <a:pt x="5945164" y="1652036"/>
                </a:lnTo>
                <a:lnTo>
                  <a:pt x="5958121" y="1606266"/>
                </a:lnTo>
                <a:lnTo>
                  <a:pt x="5962650" y="1559560"/>
                </a:lnTo>
                <a:lnTo>
                  <a:pt x="5962650" y="311150"/>
                </a:lnTo>
                <a:lnTo>
                  <a:pt x="5958121" y="264478"/>
                </a:lnTo>
                <a:lnTo>
                  <a:pt x="5945164" y="218805"/>
                </a:lnTo>
                <a:lnTo>
                  <a:pt x="5924725" y="175052"/>
                </a:lnTo>
                <a:lnTo>
                  <a:pt x="5897747" y="134142"/>
                </a:lnTo>
                <a:lnTo>
                  <a:pt x="5865177" y="96996"/>
                </a:lnTo>
                <a:lnTo>
                  <a:pt x="5827958" y="64536"/>
                </a:lnTo>
                <a:lnTo>
                  <a:pt x="5787036" y="37684"/>
                </a:lnTo>
                <a:lnTo>
                  <a:pt x="5743356" y="17363"/>
                </a:lnTo>
                <a:lnTo>
                  <a:pt x="5697862" y="4494"/>
                </a:lnTo>
                <a:lnTo>
                  <a:pt x="5651500" y="0"/>
                </a:lnTo>
                <a:lnTo>
                  <a:pt x="312420" y="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2720" y="40064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135370" y="58784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571507" y="4243980"/>
            <a:ext cx="7448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5" dirty="0">
                <a:latin typeface="Arial"/>
                <a:cs typeface="Arial"/>
              </a:rPr>
              <a:t>dibantu</a:t>
            </a:r>
            <a:endParaRPr sz="18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529341" y="4243980"/>
            <a:ext cx="4324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5" dirty="0">
                <a:latin typeface="Arial"/>
                <a:cs typeface="Arial"/>
              </a:rPr>
              <a:t>ol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155" dirty="0">
                <a:latin typeface="Arial"/>
                <a:cs typeface="Arial"/>
              </a:rPr>
              <a:t>h</a:t>
            </a:r>
            <a:endParaRPr sz="18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41629" y="3893460"/>
            <a:ext cx="4017645" cy="92456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1800" spc="420" dirty="0">
                <a:latin typeface="Symbol"/>
                <a:cs typeface="Symbol"/>
              </a:rPr>
              <a:t></a:t>
            </a:r>
            <a:endParaRPr sz="1800" dirty="0">
              <a:latin typeface="Symbol"/>
              <a:cs typeface="Symbol"/>
            </a:endParaRPr>
          </a:p>
          <a:p>
            <a:pPr marL="297180" marR="5080" indent="-284480">
              <a:lnSpc>
                <a:spcPct val="100000"/>
              </a:lnSpc>
              <a:spcBef>
                <a:spcPts val="300"/>
              </a:spcBef>
              <a:buFont typeface="Symbol"/>
              <a:buChar char="➢"/>
              <a:tabLst>
                <a:tab pos="297180" algn="l"/>
                <a:tab pos="1698625" algn="l"/>
                <a:tab pos="2512060" algn="l"/>
              </a:tabLst>
            </a:pPr>
            <a:r>
              <a:rPr sz="1800" b="1" spc="-215" dirty="0">
                <a:latin typeface="Arial"/>
                <a:cs typeface="Arial"/>
              </a:rPr>
              <a:t>P</a:t>
            </a:r>
            <a:r>
              <a:rPr sz="1800" b="1" spc="-175" dirty="0">
                <a:latin typeface="Arial"/>
                <a:cs typeface="Arial"/>
              </a:rPr>
              <a:t>e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spc="-254" dirty="0">
                <a:latin typeface="Arial"/>
                <a:cs typeface="Arial"/>
              </a:rPr>
              <a:t>g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14" dirty="0">
                <a:latin typeface="Arial"/>
                <a:cs typeface="Arial"/>
              </a:rPr>
              <a:t>w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300" dirty="0">
                <a:latin typeface="Arial"/>
                <a:cs typeface="Arial"/>
              </a:rPr>
              <a:t>s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65" dirty="0">
                <a:latin typeface="Arial"/>
                <a:cs typeface="Arial"/>
              </a:rPr>
              <a:t>d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95" dirty="0">
                <a:latin typeface="Arial"/>
                <a:cs typeface="Arial"/>
              </a:rPr>
              <a:t>l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65" dirty="0">
                <a:latin typeface="Arial"/>
                <a:cs typeface="Arial"/>
              </a:rPr>
              <a:t>m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55" dirty="0">
                <a:latin typeface="Arial"/>
                <a:cs typeface="Arial"/>
              </a:rPr>
              <a:t>p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95" dirty="0">
                <a:latin typeface="Arial"/>
                <a:cs typeface="Arial"/>
              </a:rPr>
              <a:t>l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95" dirty="0">
                <a:latin typeface="Arial"/>
                <a:cs typeface="Arial"/>
              </a:rPr>
              <a:t>k</a:t>
            </a:r>
            <a:r>
              <a:rPr sz="1800" b="1" spc="-300" dirty="0">
                <a:latin typeface="Arial"/>
                <a:cs typeface="Arial"/>
              </a:rPr>
              <a:t>s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65" dirty="0">
                <a:latin typeface="Arial"/>
                <a:cs typeface="Arial"/>
              </a:rPr>
              <a:t>n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nn</a:t>
            </a:r>
            <a:r>
              <a:rPr sz="1800" b="1" spc="-190" dirty="0">
                <a:latin typeface="Arial"/>
                <a:cs typeface="Arial"/>
              </a:rPr>
              <a:t>y</a:t>
            </a:r>
            <a:r>
              <a:rPr sz="1800" b="1" spc="-95" dirty="0">
                <a:latin typeface="Arial"/>
                <a:cs typeface="Arial"/>
              </a:rPr>
              <a:t>a  </a:t>
            </a:r>
            <a:r>
              <a:rPr sz="1800" b="1" spc="-125" dirty="0">
                <a:latin typeface="Arial"/>
                <a:cs typeface="Arial"/>
              </a:rPr>
              <a:t>inspektorat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kabupaten/kota.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41629" y="5066940"/>
            <a:ext cx="56191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indent="-284480">
              <a:lnSpc>
                <a:spcPct val="100000"/>
              </a:lnSpc>
              <a:spcBef>
                <a:spcPts val="100"/>
              </a:spcBef>
              <a:buFont typeface="Symbol"/>
              <a:buChar char="➢"/>
              <a:tabLst>
                <a:tab pos="297180" algn="l"/>
              </a:tabLst>
            </a:pPr>
            <a:r>
              <a:rPr sz="1800" b="1" spc="-155" dirty="0">
                <a:latin typeface="Arial"/>
                <a:cs typeface="Arial"/>
              </a:rPr>
              <a:t>Pembinaan dan </a:t>
            </a:r>
            <a:r>
              <a:rPr sz="1800" b="1" spc="-170" dirty="0">
                <a:latin typeface="Arial"/>
                <a:cs typeface="Arial"/>
              </a:rPr>
              <a:t>pengawasan  </a:t>
            </a:r>
            <a:r>
              <a:rPr sz="1800" b="1" spc="-130" dirty="0">
                <a:latin typeface="Arial"/>
                <a:cs typeface="Arial"/>
              </a:rPr>
              <a:t>oleh </a:t>
            </a:r>
            <a:r>
              <a:rPr sz="1800" b="1" spc="-140" dirty="0">
                <a:latin typeface="Arial"/>
                <a:cs typeface="Arial"/>
              </a:rPr>
              <a:t>camat</a:t>
            </a:r>
            <a:r>
              <a:rPr sz="1800" b="1" spc="-170" dirty="0">
                <a:latin typeface="Arial"/>
                <a:cs typeface="Arial"/>
              </a:rPr>
              <a:t> </a:t>
            </a:r>
            <a:r>
              <a:rPr sz="1800" b="1" spc="-235" dirty="0">
                <a:latin typeface="Arial"/>
                <a:cs typeface="Arial"/>
              </a:rPr>
              <a:t>dilaksanakan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26109" y="5341260"/>
            <a:ext cx="53352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857250" algn="l"/>
                <a:tab pos="1818639" algn="l"/>
                <a:tab pos="3041015" algn="l"/>
                <a:tab pos="4239895" algn="l"/>
              </a:tabLst>
            </a:pPr>
            <a:r>
              <a:rPr sz="1800" b="1" spc="-300" dirty="0">
                <a:latin typeface="Arial"/>
                <a:cs typeface="Arial"/>
              </a:rPr>
              <a:t>s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300" dirty="0">
                <a:latin typeface="Arial"/>
                <a:cs typeface="Arial"/>
              </a:rPr>
              <a:t>s</a:t>
            </a:r>
            <a:r>
              <a:rPr sz="1800" b="1" spc="-155" dirty="0">
                <a:latin typeface="Arial"/>
                <a:cs typeface="Arial"/>
              </a:rPr>
              <a:t>u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90" dirty="0">
                <a:latin typeface="Arial"/>
                <a:cs typeface="Arial"/>
              </a:rPr>
              <a:t>i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55" dirty="0">
                <a:latin typeface="Arial"/>
                <a:cs typeface="Arial"/>
              </a:rPr>
              <a:t>d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spc="-254" dirty="0">
                <a:latin typeface="Arial"/>
                <a:cs typeface="Arial"/>
              </a:rPr>
              <a:t>g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85" dirty="0">
                <a:latin typeface="Arial"/>
                <a:cs typeface="Arial"/>
              </a:rPr>
              <a:t>k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5" dirty="0">
                <a:latin typeface="Arial"/>
                <a:cs typeface="Arial"/>
              </a:rPr>
              <a:t>t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165" dirty="0">
                <a:latin typeface="Arial"/>
                <a:cs typeface="Arial"/>
              </a:rPr>
              <a:t>n</a:t>
            </a:r>
            <a:r>
              <a:rPr sz="1800" b="1" spc="-5" dirty="0">
                <a:latin typeface="Arial"/>
                <a:cs typeface="Arial"/>
              </a:rPr>
              <a:t>t</a:t>
            </a:r>
            <a:r>
              <a:rPr sz="1800" b="1" spc="-155" dirty="0">
                <a:latin typeface="Arial"/>
                <a:cs typeface="Arial"/>
              </a:rPr>
              <a:t>u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55" dirty="0">
                <a:latin typeface="Arial"/>
                <a:cs typeface="Arial"/>
              </a:rPr>
              <a:t>p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75" dirty="0">
                <a:latin typeface="Arial"/>
                <a:cs typeface="Arial"/>
              </a:rPr>
              <a:t>r</a:t>
            </a:r>
            <a:r>
              <a:rPr sz="1800" b="1" spc="-145" dirty="0">
                <a:latin typeface="Arial"/>
                <a:cs typeface="Arial"/>
              </a:rPr>
              <a:t>a</a:t>
            </a:r>
            <a:r>
              <a:rPr sz="1800" b="1" spc="-5" dirty="0">
                <a:latin typeface="Arial"/>
                <a:cs typeface="Arial"/>
              </a:rPr>
              <a:t>t</a:t>
            </a:r>
            <a:r>
              <a:rPr sz="1800" b="1" spc="-155" dirty="0">
                <a:latin typeface="Arial"/>
                <a:cs typeface="Arial"/>
              </a:rPr>
              <a:t>u</a:t>
            </a:r>
            <a:r>
              <a:rPr sz="1800" b="1" spc="-85" dirty="0">
                <a:latin typeface="Arial"/>
                <a:cs typeface="Arial"/>
              </a:rPr>
              <a:t>r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55" dirty="0">
                <a:latin typeface="Arial"/>
                <a:cs typeface="Arial"/>
              </a:rPr>
              <a:t>n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65" dirty="0">
                <a:latin typeface="Arial"/>
                <a:cs typeface="Arial"/>
              </a:rPr>
              <a:t>p</a:t>
            </a:r>
            <a:r>
              <a:rPr sz="1800" b="1" spc="-110" dirty="0">
                <a:latin typeface="Arial"/>
                <a:cs typeface="Arial"/>
              </a:rPr>
              <a:t>e</a:t>
            </a:r>
            <a:r>
              <a:rPr sz="1800" b="1" spc="-75" dirty="0">
                <a:latin typeface="Arial"/>
                <a:cs typeface="Arial"/>
              </a:rPr>
              <a:t>r</a:t>
            </a:r>
            <a:r>
              <a:rPr sz="1800" b="1" spc="-165" dirty="0">
                <a:latin typeface="Arial"/>
                <a:cs typeface="Arial"/>
              </a:rPr>
              <a:t>u</a:t>
            </a:r>
            <a:r>
              <a:rPr sz="1800" b="1" spc="-155" dirty="0">
                <a:latin typeface="Arial"/>
                <a:cs typeface="Arial"/>
              </a:rPr>
              <a:t>nd</a:t>
            </a:r>
            <a:r>
              <a:rPr sz="1800" b="1" spc="-135" dirty="0">
                <a:latin typeface="Arial"/>
                <a:cs typeface="Arial"/>
              </a:rPr>
              <a:t>a</a:t>
            </a:r>
            <a:r>
              <a:rPr sz="1800" b="1" spc="-165" dirty="0">
                <a:latin typeface="Arial"/>
                <a:cs typeface="Arial"/>
              </a:rPr>
              <a:t>n</a:t>
            </a:r>
            <a:r>
              <a:rPr sz="1800" b="1" spc="-245" dirty="0">
                <a:latin typeface="Arial"/>
                <a:cs typeface="Arial"/>
              </a:rPr>
              <a:t>g</a:t>
            </a:r>
            <a:r>
              <a:rPr sz="1800" b="1" spc="-45" dirty="0">
                <a:latin typeface="Arial"/>
                <a:cs typeface="Arial"/>
              </a:rPr>
              <a:t>-  </a:t>
            </a:r>
            <a:r>
              <a:rPr sz="1800" b="1" spc="-165" dirty="0">
                <a:latin typeface="Arial"/>
                <a:cs typeface="Arial"/>
              </a:rPr>
              <a:t>undangan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7472680" y="3316880"/>
            <a:ext cx="4104640" cy="20320"/>
          </a:xfrm>
          <a:custGeom>
            <a:avLst/>
            <a:gdLst/>
            <a:ahLst/>
            <a:cxnLst/>
            <a:rect l="l" t="t" r="r" b="b"/>
            <a:pathLst>
              <a:path w="4104640" h="20320">
                <a:moveTo>
                  <a:pt x="0" y="20320"/>
                </a:moveTo>
                <a:lnTo>
                  <a:pt x="4104640" y="20320"/>
                </a:lnTo>
                <a:lnTo>
                  <a:pt x="4104640" y="0"/>
                </a:lnTo>
                <a:lnTo>
                  <a:pt x="0" y="0"/>
                </a:lnTo>
                <a:lnTo>
                  <a:pt x="0" y="20320"/>
                </a:lnTo>
                <a:close/>
              </a:path>
            </a:pathLst>
          </a:custGeom>
          <a:solidFill>
            <a:srgbClr val="000000">
              <a:alpha val="3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472680" y="1470300"/>
            <a:ext cx="4104640" cy="1866900"/>
          </a:xfrm>
          <a:custGeom>
            <a:avLst/>
            <a:gdLst/>
            <a:ahLst/>
            <a:cxnLst/>
            <a:rect l="l" t="t" r="r" b="b"/>
            <a:pathLst>
              <a:path w="4104640" h="1866900">
                <a:moveTo>
                  <a:pt x="2052320" y="1866900"/>
                </a:moveTo>
                <a:lnTo>
                  <a:pt x="0" y="1866900"/>
                </a:lnTo>
                <a:lnTo>
                  <a:pt x="0" y="0"/>
                </a:lnTo>
                <a:lnTo>
                  <a:pt x="4104640" y="0"/>
                </a:lnTo>
                <a:lnTo>
                  <a:pt x="4104640" y="1866900"/>
                </a:lnTo>
                <a:lnTo>
                  <a:pt x="2052320" y="1866900"/>
                </a:lnTo>
                <a:close/>
              </a:path>
            </a:pathLst>
          </a:custGeom>
          <a:ln w="380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7561580" y="1659981"/>
            <a:ext cx="3142615" cy="1516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55"/>
              </a:lnSpc>
            </a:pPr>
            <a:r>
              <a:rPr sz="2000" b="1" spc="35" dirty="0">
                <a:latin typeface="Gill Sans MT"/>
                <a:cs typeface="Gill Sans MT"/>
              </a:rPr>
              <a:t>BENTUK </a:t>
            </a:r>
            <a:r>
              <a:rPr sz="2000" b="1" spc="65" dirty="0">
                <a:latin typeface="Gill Sans MT"/>
                <a:cs typeface="Gill Sans MT"/>
              </a:rPr>
              <a:t>PEMBINAAN</a:t>
            </a:r>
            <a:r>
              <a:rPr sz="2000" b="1" spc="200" dirty="0">
                <a:latin typeface="Gill Sans MT"/>
                <a:cs typeface="Gill Sans MT"/>
              </a:rPr>
              <a:t> </a:t>
            </a:r>
            <a:r>
              <a:rPr sz="2000" spc="-35" dirty="0">
                <a:latin typeface="Tahoma"/>
                <a:cs typeface="Tahoma"/>
              </a:rPr>
              <a:t>: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75" baseline="8333" dirty="0">
                <a:latin typeface="Symbol"/>
                <a:cs typeface="Symbol"/>
              </a:rPr>
              <a:t></a:t>
            </a:r>
            <a:r>
              <a:rPr sz="2000" spc="50" dirty="0">
                <a:latin typeface="Tahoma"/>
                <a:cs typeface="Tahoma"/>
              </a:rPr>
              <a:t>FASILITASI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165" baseline="8333" dirty="0">
                <a:latin typeface="Symbol"/>
                <a:cs typeface="Symbol"/>
              </a:rPr>
              <a:t></a:t>
            </a:r>
            <a:r>
              <a:rPr sz="2000" spc="110" dirty="0">
                <a:latin typeface="Tahoma"/>
                <a:cs typeface="Tahoma"/>
              </a:rPr>
              <a:t>KONSULTASI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142" baseline="8333" dirty="0">
                <a:latin typeface="Symbol"/>
                <a:cs typeface="Symbol"/>
              </a:rPr>
              <a:t></a:t>
            </a:r>
            <a:r>
              <a:rPr sz="2000" spc="95" dirty="0">
                <a:latin typeface="Tahoma"/>
                <a:cs typeface="Tahoma"/>
              </a:rPr>
              <a:t>DIKLAT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r>
              <a:rPr sz="3000" spc="165" baseline="9722" dirty="0">
                <a:latin typeface="Symbol"/>
                <a:cs typeface="Symbol"/>
              </a:rPr>
              <a:t></a:t>
            </a:r>
            <a:r>
              <a:rPr sz="2000" spc="110" dirty="0">
                <a:latin typeface="Tahoma"/>
                <a:cs typeface="Tahoma"/>
              </a:rPr>
              <a:t>LITBANG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7472680" y="1449980"/>
            <a:ext cx="4104640" cy="1866900"/>
          </a:xfrm>
          <a:custGeom>
            <a:avLst/>
            <a:gdLst/>
            <a:ahLst/>
            <a:cxnLst/>
            <a:rect l="l" t="t" r="r" b="b"/>
            <a:pathLst>
              <a:path w="4104640" h="1866900">
                <a:moveTo>
                  <a:pt x="4104640" y="0"/>
                </a:moveTo>
                <a:lnTo>
                  <a:pt x="0" y="0"/>
                </a:lnTo>
                <a:lnTo>
                  <a:pt x="0" y="1866900"/>
                </a:lnTo>
                <a:lnTo>
                  <a:pt x="4104640" y="1866900"/>
                </a:lnTo>
                <a:lnTo>
                  <a:pt x="4104640" y="0"/>
                </a:lnTo>
                <a:close/>
              </a:path>
            </a:pathLst>
          </a:custGeom>
          <a:solidFill>
            <a:srgbClr val="4E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472680" y="1449980"/>
            <a:ext cx="4104640" cy="1866900"/>
          </a:xfrm>
          <a:custGeom>
            <a:avLst/>
            <a:gdLst/>
            <a:ahLst/>
            <a:cxnLst/>
            <a:rect l="l" t="t" r="r" b="b"/>
            <a:pathLst>
              <a:path w="4104640" h="1866900">
                <a:moveTo>
                  <a:pt x="2052320" y="1866900"/>
                </a:moveTo>
                <a:lnTo>
                  <a:pt x="0" y="1866900"/>
                </a:lnTo>
                <a:lnTo>
                  <a:pt x="0" y="0"/>
                </a:lnTo>
                <a:lnTo>
                  <a:pt x="4104640" y="0"/>
                </a:lnTo>
                <a:lnTo>
                  <a:pt x="4104640" y="1866900"/>
                </a:lnTo>
                <a:lnTo>
                  <a:pt x="2052320" y="1866900"/>
                </a:lnTo>
                <a:close/>
              </a:path>
            </a:pathLst>
          </a:custGeom>
          <a:ln w="3809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7491728" y="1608730"/>
            <a:ext cx="4066540" cy="1550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100"/>
              </a:spcBef>
            </a:pPr>
            <a:r>
              <a:rPr sz="2000" b="1" u="heavy" spc="3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BENTUK </a:t>
            </a:r>
            <a:r>
              <a:rPr sz="2000" b="1" u="heavy" spc="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PEMBINAAN</a:t>
            </a:r>
            <a:r>
              <a:rPr sz="2000" b="1" spc="25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Tahoma"/>
                <a:cs typeface="Tahoma"/>
              </a:rPr>
              <a:t>:</a:t>
            </a:r>
            <a:endParaRPr sz="2000">
              <a:latin typeface="Tahoma"/>
              <a:cs typeface="Tahoma"/>
            </a:endParaRPr>
          </a:p>
          <a:p>
            <a:pPr marL="69850">
              <a:lnSpc>
                <a:spcPct val="100000"/>
              </a:lnSpc>
            </a:pPr>
            <a:r>
              <a:rPr sz="3000" spc="75" baseline="8333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50" dirty="0">
                <a:solidFill>
                  <a:srgbClr val="FFFFFF"/>
                </a:solidFill>
                <a:latin typeface="Tahoma"/>
                <a:cs typeface="Tahoma"/>
              </a:rPr>
              <a:t>FASILITASI</a:t>
            </a:r>
            <a:endParaRPr sz="2000">
              <a:latin typeface="Tahoma"/>
              <a:cs typeface="Tahoma"/>
            </a:endParaRPr>
          </a:p>
          <a:p>
            <a:pPr marL="69850">
              <a:lnSpc>
                <a:spcPct val="100000"/>
              </a:lnSpc>
            </a:pPr>
            <a:r>
              <a:rPr sz="3000" spc="165" baseline="8333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110" dirty="0">
                <a:solidFill>
                  <a:srgbClr val="FFFFFF"/>
                </a:solidFill>
                <a:latin typeface="Tahoma"/>
                <a:cs typeface="Tahoma"/>
              </a:rPr>
              <a:t>KONSULTASI</a:t>
            </a:r>
            <a:endParaRPr sz="2000">
              <a:latin typeface="Tahoma"/>
              <a:cs typeface="Tahoma"/>
            </a:endParaRPr>
          </a:p>
          <a:p>
            <a:pPr marL="69850">
              <a:lnSpc>
                <a:spcPct val="100000"/>
              </a:lnSpc>
              <a:spcBef>
                <a:spcPts val="10"/>
              </a:spcBef>
            </a:pPr>
            <a:r>
              <a:rPr sz="3000" spc="142" baseline="9722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95" dirty="0">
                <a:solidFill>
                  <a:srgbClr val="FFFFFF"/>
                </a:solidFill>
                <a:latin typeface="Tahoma"/>
                <a:cs typeface="Tahoma"/>
              </a:rPr>
              <a:t>DIKLAT</a:t>
            </a:r>
            <a:endParaRPr sz="2000">
              <a:latin typeface="Tahoma"/>
              <a:cs typeface="Tahoma"/>
            </a:endParaRPr>
          </a:p>
          <a:p>
            <a:pPr marL="69850">
              <a:lnSpc>
                <a:spcPct val="100000"/>
              </a:lnSpc>
            </a:pPr>
            <a:r>
              <a:rPr sz="3000" spc="165" baseline="9722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110" dirty="0">
                <a:solidFill>
                  <a:srgbClr val="FFFFFF"/>
                </a:solidFill>
                <a:latin typeface="Tahoma"/>
                <a:cs typeface="Tahoma"/>
              </a:rPr>
              <a:t>LITBANG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7506969" y="5512710"/>
            <a:ext cx="4201160" cy="20320"/>
          </a:xfrm>
          <a:custGeom>
            <a:avLst/>
            <a:gdLst/>
            <a:ahLst/>
            <a:cxnLst/>
            <a:rect l="l" t="t" r="r" b="b"/>
            <a:pathLst>
              <a:path w="4201159" h="20320">
                <a:moveTo>
                  <a:pt x="0" y="20319"/>
                </a:moveTo>
                <a:lnTo>
                  <a:pt x="4201159" y="20319"/>
                </a:lnTo>
                <a:lnTo>
                  <a:pt x="4201159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000000">
              <a:alpha val="3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506969" y="3666130"/>
            <a:ext cx="4201160" cy="1866900"/>
          </a:xfrm>
          <a:custGeom>
            <a:avLst/>
            <a:gdLst/>
            <a:ahLst/>
            <a:cxnLst/>
            <a:rect l="l" t="t" r="r" b="b"/>
            <a:pathLst>
              <a:path w="4201159" h="1866900">
                <a:moveTo>
                  <a:pt x="2100579" y="1866900"/>
                </a:moveTo>
                <a:lnTo>
                  <a:pt x="0" y="1866900"/>
                </a:lnTo>
                <a:lnTo>
                  <a:pt x="0" y="0"/>
                </a:lnTo>
                <a:lnTo>
                  <a:pt x="4201159" y="0"/>
                </a:lnTo>
                <a:lnTo>
                  <a:pt x="4201159" y="1866900"/>
                </a:lnTo>
                <a:lnTo>
                  <a:pt x="2100579" y="1866900"/>
                </a:lnTo>
                <a:close/>
              </a:path>
            </a:pathLst>
          </a:custGeom>
          <a:ln w="380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7597140" y="3855811"/>
            <a:ext cx="3469004" cy="1515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55"/>
              </a:lnSpc>
            </a:pPr>
            <a:r>
              <a:rPr sz="2000" b="1" spc="35" dirty="0">
                <a:latin typeface="Gill Sans MT"/>
                <a:cs typeface="Gill Sans MT"/>
              </a:rPr>
              <a:t>BENTUK </a:t>
            </a:r>
            <a:r>
              <a:rPr sz="2000" b="1" spc="25" dirty="0">
                <a:latin typeface="Gill Sans MT"/>
                <a:cs typeface="Gill Sans MT"/>
              </a:rPr>
              <a:t>PENGAWASAN</a:t>
            </a:r>
            <a:r>
              <a:rPr sz="2000" b="1" spc="195" dirty="0">
                <a:latin typeface="Gill Sans MT"/>
                <a:cs typeface="Gill Sans MT"/>
              </a:rPr>
              <a:t> </a:t>
            </a:r>
            <a:r>
              <a:rPr sz="2000" spc="-35" dirty="0">
                <a:latin typeface="Tahoma"/>
                <a:cs typeface="Tahoma"/>
              </a:rPr>
              <a:t>: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150" baseline="8333" dirty="0">
                <a:latin typeface="Symbol"/>
                <a:cs typeface="Symbol"/>
              </a:rPr>
              <a:t></a:t>
            </a:r>
            <a:r>
              <a:rPr sz="2000" spc="100" dirty="0">
                <a:latin typeface="Tahoma"/>
                <a:cs typeface="Tahoma"/>
              </a:rPr>
              <a:t>REVIU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142" baseline="8333" dirty="0">
                <a:latin typeface="Symbol"/>
                <a:cs typeface="Symbol"/>
              </a:rPr>
              <a:t></a:t>
            </a:r>
            <a:r>
              <a:rPr sz="2000" spc="95" dirty="0">
                <a:latin typeface="Tahoma"/>
                <a:cs typeface="Tahoma"/>
              </a:rPr>
              <a:t>MONITORING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172" baseline="8333" dirty="0">
                <a:latin typeface="Symbol"/>
                <a:cs typeface="Symbol"/>
              </a:rPr>
              <a:t></a:t>
            </a:r>
            <a:r>
              <a:rPr sz="2000" spc="114" dirty="0">
                <a:latin typeface="Tahoma"/>
                <a:cs typeface="Tahoma"/>
              </a:rPr>
              <a:t>EVALUASI</a:t>
            </a:r>
            <a:endParaRPr sz="2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r>
              <a:rPr sz="3000" spc="187" baseline="8333" dirty="0">
                <a:latin typeface="Symbol"/>
                <a:cs typeface="Symbol"/>
              </a:rPr>
              <a:t></a:t>
            </a:r>
            <a:r>
              <a:rPr sz="2000" spc="125" dirty="0">
                <a:latin typeface="Tahoma"/>
                <a:cs typeface="Tahoma"/>
              </a:rPr>
              <a:t>PEMERIKSAAN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7506969" y="3645810"/>
            <a:ext cx="4201160" cy="1866900"/>
          </a:xfrm>
          <a:custGeom>
            <a:avLst/>
            <a:gdLst/>
            <a:ahLst/>
            <a:cxnLst/>
            <a:rect l="l" t="t" r="r" b="b"/>
            <a:pathLst>
              <a:path w="4201159" h="1866900">
                <a:moveTo>
                  <a:pt x="4201159" y="0"/>
                </a:moveTo>
                <a:lnTo>
                  <a:pt x="0" y="0"/>
                </a:lnTo>
                <a:lnTo>
                  <a:pt x="0" y="1866899"/>
                </a:lnTo>
                <a:lnTo>
                  <a:pt x="4201159" y="1866899"/>
                </a:lnTo>
                <a:lnTo>
                  <a:pt x="4201159" y="0"/>
                </a:lnTo>
                <a:close/>
              </a:path>
            </a:pathLst>
          </a:custGeom>
          <a:solidFill>
            <a:srgbClr val="4E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06969" y="3645810"/>
            <a:ext cx="4201160" cy="1866900"/>
          </a:xfrm>
          <a:custGeom>
            <a:avLst/>
            <a:gdLst/>
            <a:ahLst/>
            <a:cxnLst/>
            <a:rect l="l" t="t" r="r" b="b"/>
            <a:pathLst>
              <a:path w="4201159" h="1866900">
                <a:moveTo>
                  <a:pt x="2100579" y="1866899"/>
                </a:moveTo>
                <a:lnTo>
                  <a:pt x="0" y="1866899"/>
                </a:lnTo>
                <a:lnTo>
                  <a:pt x="0" y="0"/>
                </a:lnTo>
                <a:lnTo>
                  <a:pt x="4201159" y="0"/>
                </a:lnTo>
                <a:lnTo>
                  <a:pt x="4201159" y="1866899"/>
                </a:lnTo>
                <a:lnTo>
                  <a:pt x="2100579" y="1866899"/>
                </a:lnTo>
                <a:close/>
              </a:path>
            </a:pathLst>
          </a:custGeom>
          <a:ln w="3809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7526018" y="3804560"/>
            <a:ext cx="4163060" cy="1550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1120">
              <a:lnSpc>
                <a:spcPct val="100000"/>
              </a:lnSpc>
              <a:spcBef>
                <a:spcPts val="100"/>
              </a:spcBef>
            </a:pPr>
            <a:r>
              <a:rPr sz="2000" b="1" u="heavy" spc="3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BENTUK </a:t>
            </a:r>
            <a:r>
              <a:rPr sz="2000" b="1" u="heavy" spc="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PENGAWASAN</a:t>
            </a:r>
            <a:r>
              <a:rPr sz="2000" b="1" spc="24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Tahoma"/>
                <a:cs typeface="Tahoma"/>
              </a:rPr>
              <a:t>:</a:t>
            </a:r>
            <a:endParaRPr sz="2000">
              <a:latin typeface="Tahoma"/>
              <a:cs typeface="Tahoma"/>
            </a:endParaRPr>
          </a:p>
          <a:p>
            <a:pPr marL="71120">
              <a:lnSpc>
                <a:spcPct val="100000"/>
              </a:lnSpc>
            </a:pPr>
            <a:r>
              <a:rPr sz="3000" spc="150" baseline="8333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100" dirty="0">
                <a:solidFill>
                  <a:srgbClr val="FFFFFF"/>
                </a:solidFill>
                <a:latin typeface="Tahoma"/>
                <a:cs typeface="Tahoma"/>
              </a:rPr>
              <a:t>REVIU</a:t>
            </a:r>
            <a:endParaRPr sz="2000">
              <a:latin typeface="Tahoma"/>
              <a:cs typeface="Tahoma"/>
            </a:endParaRPr>
          </a:p>
          <a:p>
            <a:pPr marL="71120">
              <a:lnSpc>
                <a:spcPct val="100000"/>
              </a:lnSpc>
            </a:pPr>
            <a:r>
              <a:rPr sz="3000" spc="142" baseline="8333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95" dirty="0">
                <a:solidFill>
                  <a:srgbClr val="FFFFFF"/>
                </a:solidFill>
                <a:latin typeface="Tahoma"/>
                <a:cs typeface="Tahoma"/>
              </a:rPr>
              <a:t>MONITORING</a:t>
            </a:r>
            <a:endParaRPr sz="2000">
              <a:latin typeface="Tahoma"/>
              <a:cs typeface="Tahoma"/>
            </a:endParaRPr>
          </a:p>
          <a:p>
            <a:pPr marL="71120">
              <a:lnSpc>
                <a:spcPct val="100000"/>
              </a:lnSpc>
            </a:pPr>
            <a:r>
              <a:rPr sz="3000" spc="172" baseline="8333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114" dirty="0">
                <a:solidFill>
                  <a:srgbClr val="FFFFFF"/>
                </a:solidFill>
                <a:latin typeface="Tahoma"/>
                <a:cs typeface="Tahoma"/>
              </a:rPr>
              <a:t>EVALUASI</a:t>
            </a:r>
            <a:endParaRPr sz="2000">
              <a:latin typeface="Tahoma"/>
              <a:cs typeface="Tahoma"/>
            </a:endParaRPr>
          </a:p>
          <a:p>
            <a:pPr marL="71120">
              <a:lnSpc>
                <a:spcPct val="100000"/>
              </a:lnSpc>
              <a:spcBef>
                <a:spcPts val="10"/>
              </a:spcBef>
            </a:pPr>
            <a:r>
              <a:rPr sz="3000" spc="187" baseline="9722" dirty="0">
                <a:solidFill>
                  <a:srgbClr val="FFFFFF"/>
                </a:solidFill>
                <a:latin typeface="Symbol"/>
                <a:cs typeface="Symbol"/>
              </a:rPr>
              <a:t></a:t>
            </a:r>
            <a:r>
              <a:rPr sz="2000" spc="125" dirty="0">
                <a:solidFill>
                  <a:srgbClr val="FFFFFF"/>
                </a:solidFill>
                <a:latin typeface="Tahoma"/>
                <a:cs typeface="Tahoma"/>
              </a:rPr>
              <a:t>PEMERIKSAAN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6238240" y="1470300"/>
            <a:ext cx="935990" cy="4211320"/>
          </a:xfrm>
          <a:custGeom>
            <a:avLst/>
            <a:gdLst/>
            <a:ahLst/>
            <a:cxnLst/>
            <a:rect l="l" t="t" r="r" b="b"/>
            <a:pathLst>
              <a:path w="935990" h="4211320">
                <a:moveTo>
                  <a:pt x="468630" y="0"/>
                </a:moveTo>
                <a:lnTo>
                  <a:pt x="468630" y="1052829"/>
                </a:lnTo>
                <a:lnTo>
                  <a:pt x="0" y="1052829"/>
                </a:lnTo>
                <a:lnTo>
                  <a:pt x="0" y="3158490"/>
                </a:lnTo>
                <a:lnTo>
                  <a:pt x="468630" y="3158490"/>
                </a:lnTo>
                <a:lnTo>
                  <a:pt x="468630" y="4211320"/>
                </a:lnTo>
                <a:lnTo>
                  <a:pt x="935989" y="2105660"/>
                </a:lnTo>
                <a:lnTo>
                  <a:pt x="468630" y="0"/>
                </a:lnTo>
                <a:close/>
              </a:path>
            </a:pathLst>
          </a:custGeom>
          <a:solidFill>
            <a:srgbClr val="000000">
              <a:alpha val="38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238240" y="1470300"/>
            <a:ext cx="935990" cy="4211320"/>
          </a:xfrm>
          <a:custGeom>
            <a:avLst/>
            <a:gdLst/>
            <a:ahLst/>
            <a:cxnLst/>
            <a:rect l="l" t="t" r="r" b="b"/>
            <a:pathLst>
              <a:path w="935990" h="4211320">
                <a:moveTo>
                  <a:pt x="0" y="1052829"/>
                </a:moveTo>
                <a:lnTo>
                  <a:pt x="468630" y="1052829"/>
                </a:lnTo>
                <a:lnTo>
                  <a:pt x="468630" y="0"/>
                </a:lnTo>
                <a:lnTo>
                  <a:pt x="935989" y="2105660"/>
                </a:lnTo>
                <a:lnTo>
                  <a:pt x="468630" y="4211320"/>
                </a:lnTo>
                <a:lnTo>
                  <a:pt x="468630" y="3158490"/>
                </a:lnTo>
                <a:lnTo>
                  <a:pt x="0" y="3158490"/>
                </a:lnTo>
                <a:lnTo>
                  <a:pt x="0" y="1052829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238240" y="14703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74230" y="56816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238240" y="1449980"/>
            <a:ext cx="935990" cy="4211320"/>
          </a:xfrm>
          <a:custGeom>
            <a:avLst/>
            <a:gdLst/>
            <a:ahLst/>
            <a:cxnLst/>
            <a:rect l="l" t="t" r="r" b="b"/>
            <a:pathLst>
              <a:path w="935990" h="4211320">
                <a:moveTo>
                  <a:pt x="468630" y="0"/>
                </a:moveTo>
                <a:lnTo>
                  <a:pt x="468630" y="1052830"/>
                </a:lnTo>
                <a:lnTo>
                  <a:pt x="0" y="1052830"/>
                </a:lnTo>
                <a:lnTo>
                  <a:pt x="0" y="3158490"/>
                </a:lnTo>
                <a:lnTo>
                  <a:pt x="468630" y="3158490"/>
                </a:lnTo>
                <a:lnTo>
                  <a:pt x="468630" y="4211320"/>
                </a:lnTo>
                <a:lnTo>
                  <a:pt x="935989" y="2105660"/>
                </a:lnTo>
                <a:lnTo>
                  <a:pt x="46863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238240" y="1449980"/>
            <a:ext cx="935990" cy="4211320"/>
          </a:xfrm>
          <a:custGeom>
            <a:avLst/>
            <a:gdLst/>
            <a:ahLst/>
            <a:cxnLst/>
            <a:rect l="l" t="t" r="r" b="b"/>
            <a:pathLst>
              <a:path w="935990" h="4211320">
                <a:moveTo>
                  <a:pt x="0" y="1052830"/>
                </a:moveTo>
                <a:lnTo>
                  <a:pt x="468630" y="1052830"/>
                </a:lnTo>
                <a:lnTo>
                  <a:pt x="468630" y="0"/>
                </a:lnTo>
                <a:lnTo>
                  <a:pt x="935989" y="2105660"/>
                </a:lnTo>
                <a:lnTo>
                  <a:pt x="468630" y="4211320"/>
                </a:lnTo>
                <a:lnTo>
                  <a:pt x="468630" y="3158490"/>
                </a:lnTo>
                <a:lnTo>
                  <a:pt x="0" y="3158490"/>
                </a:lnTo>
                <a:lnTo>
                  <a:pt x="0" y="1052830"/>
                </a:lnTo>
                <a:close/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238240" y="144998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74230" y="56613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344">
            <a:solidFill>
              <a:srgbClr val="BD4A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8190" cy="6845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382759" y="5400950"/>
            <a:ext cx="139065" cy="132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60" dirty="0">
                <a:latin typeface="Tahoma"/>
                <a:cs typeface="Tahoma"/>
              </a:rPr>
              <a:t>20</a:t>
            </a:r>
            <a:endParaRPr sz="7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41090" y="5346340"/>
            <a:ext cx="490283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235" dirty="0">
                <a:latin typeface="Tahoma"/>
                <a:cs typeface="Tahoma"/>
              </a:rPr>
              <a:t>TERIMA</a:t>
            </a:r>
            <a:r>
              <a:rPr sz="5400" spc="-35" dirty="0">
                <a:latin typeface="Tahoma"/>
                <a:cs typeface="Tahoma"/>
              </a:rPr>
              <a:t> </a:t>
            </a:r>
            <a:r>
              <a:rPr sz="5400" spc="240" dirty="0">
                <a:latin typeface="Tahoma"/>
                <a:cs typeface="Tahoma"/>
              </a:rPr>
              <a:t>KASIH</a:t>
            </a:r>
            <a:endParaRPr sz="54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773929" y="394610"/>
            <a:ext cx="2731770" cy="13792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56179" y="2797450"/>
            <a:ext cx="7118350" cy="20967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1078</Words>
  <Application>Microsoft Office PowerPoint</Application>
  <PresentationFormat>Custom</PresentationFormat>
  <Paragraphs>363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APBN (DAU TAMBAHAN)</vt:lpstr>
      <vt:lpstr>PERATURAN MENTERI DALAM NEGERI Tentang  PEMBANGUNAN SARANA  DAN PRASARANA KELURAHAN &amp;  KEGIATAN PEMBERDAYAAN MASYARAKAT KELURAHAN</vt:lpstr>
      <vt:lpstr>PowerPoint Presentation</vt:lpstr>
      <vt:lpstr>TUJUAN…</vt:lpstr>
      <vt:lpstr>PowerPoint Presentation</vt:lpstr>
      <vt:lpstr>PEMBANGUNAN SARANA &amp;  PRASARANA KELURAHAN, MELIPUTI :</vt:lpstr>
      <vt:lpstr>PEMBANGUNAN SARANA &amp; PRASARANA KELURAHAN… (Lanjutan)</vt:lpstr>
      <vt:lpstr>PEMBERDAYAAN MASYARAKAT  DI KELURAHAN, MELIPUTI :</vt:lpstr>
      <vt:lpstr>PEMBERDAYAAN MASYARAKAT DI KELURAHAN… (Lanjutan)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LAPORAN PENGGUNAAN ANGGARAN</vt:lpstr>
      <vt:lpstr>Bupati/walikota  pengawasan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20</cp:revision>
  <cp:lastPrinted>2019-03-19T08:41:52Z</cp:lastPrinted>
  <dcterms:created xsi:type="dcterms:W3CDTF">2019-02-11T03:55:40Z</dcterms:created>
  <dcterms:modified xsi:type="dcterms:W3CDTF">2019-03-19T09:20:33Z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2019-02-06T00:00:00Z</vt:filetime>
  </property>
  <property fmtid="{D5CDD505-2E9C-101B-9397-08002B2CF9AE}" pid="3" name="Creator">
    <vt:lpwstr>Impress</vt:lpwstr>
  </property>
  <property fmtid="{D5CDD505-2E9C-101B-9397-08002B2CF9AE}" pid="4" name="LastSaved">
    <vt:filetime>2019-02-06T00:00:00Z</vt:filetime>
  </property>
</Properties>
</file>