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4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28" r:id="rId1"/>
    <p:sldMasterId id="2147484640" r:id="rId2"/>
    <p:sldMasterId id="2147487072" r:id="rId3"/>
    <p:sldMasterId id="2147487078" r:id="rId4"/>
    <p:sldMasterId id="2147487084" r:id="rId5"/>
    <p:sldMasterId id="2147487090" r:id="rId6"/>
  </p:sldMasterIdLst>
  <p:notesMasterIdLst>
    <p:notesMasterId r:id="rId20"/>
  </p:notesMasterIdLst>
  <p:handoutMasterIdLst>
    <p:handoutMasterId r:id="rId21"/>
  </p:handoutMasterIdLst>
  <p:sldIdLst>
    <p:sldId id="443" r:id="rId7"/>
    <p:sldId id="460" r:id="rId8"/>
    <p:sldId id="469" r:id="rId9"/>
    <p:sldId id="471" r:id="rId10"/>
    <p:sldId id="472" r:id="rId11"/>
    <p:sldId id="473" r:id="rId12"/>
    <p:sldId id="476" r:id="rId13"/>
    <p:sldId id="453" r:id="rId14"/>
    <p:sldId id="474" r:id="rId15"/>
    <p:sldId id="475" r:id="rId16"/>
    <p:sldId id="477" r:id="rId17"/>
    <p:sldId id="478" r:id="rId18"/>
    <p:sldId id="428" r:id="rId19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AB81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7584" autoAdjust="0"/>
  </p:normalViewPr>
  <p:slideViewPr>
    <p:cSldViewPr>
      <p:cViewPr varScale="1">
        <p:scale>
          <a:sx n="68" d="100"/>
          <a:sy n="68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2972699" cy="464687"/>
          </a:xfrm>
          <a:prstGeom prst="rect">
            <a:avLst/>
          </a:prstGeom>
        </p:spPr>
        <p:txBody>
          <a:bodyPr vert="horz" lIns="84330" tIns="42166" rIns="84330" bIns="4216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715" y="2"/>
            <a:ext cx="2972698" cy="464687"/>
          </a:xfrm>
          <a:prstGeom prst="rect">
            <a:avLst/>
          </a:prstGeom>
        </p:spPr>
        <p:txBody>
          <a:bodyPr vert="horz" lIns="84330" tIns="42166" rIns="84330" bIns="4216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829060"/>
            <a:ext cx="2972699" cy="466015"/>
          </a:xfrm>
          <a:prstGeom prst="rect">
            <a:avLst/>
          </a:prstGeom>
        </p:spPr>
        <p:txBody>
          <a:bodyPr vert="horz" lIns="84330" tIns="42166" rIns="84330" bIns="4216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715" y="8829060"/>
            <a:ext cx="2972698" cy="466015"/>
          </a:xfrm>
          <a:prstGeom prst="rect">
            <a:avLst/>
          </a:prstGeom>
        </p:spPr>
        <p:txBody>
          <a:bodyPr vert="horz" lIns="84330" tIns="42166" rIns="84330" bIns="4216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F6D0BE74-FF72-443A-95D4-9ACE5336BF9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13311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2972699" cy="464687"/>
          </a:xfrm>
          <a:prstGeom prst="rect">
            <a:avLst/>
          </a:prstGeom>
        </p:spPr>
        <p:txBody>
          <a:bodyPr vert="horz" lIns="84330" tIns="42166" rIns="84330" bIns="4216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3715" y="2"/>
            <a:ext cx="2972698" cy="464687"/>
          </a:xfrm>
          <a:prstGeom prst="rect">
            <a:avLst/>
          </a:prstGeom>
        </p:spPr>
        <p:txBody>
          <a:bodyPr vert="horz" lIns="84330" tIns="42166" rIns="84330" bIns="4216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4330" tIns="42166" rIns="84330" bIns="42166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645" y="4415857"/>
            <a:ext cx="5486717" cy="4183514"/>
          </a:xfrm>
          <a:prstGeom prst="rect">
            <a:avLst/>
          </a:prstGeom>
        </p:spPr>
        <p:txBody>
          <a:bodyPr vert="horz" lIns="84330" tIns="42166" rIns="84330" bIns="42166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id-ID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829060"/>
            <a:ext cx="2972699" cy="466015"/>
          </a:xfrm>
          <a:prstGeom prst="rect">
            <a:avLst/>
          </a:prstGeom>
        </p:spPr>
        <p:txBody>
          <a:bodyPr vert="horz" lIns="84330" tIns="42166" rIns="84330" bIns="4216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3715" y="8829060"/>
            <a:ext cx="2972698" cy="466015"/>
          </a:xfrm>
          <a:prstGeom prst="rect">
            <a:avLst/>
          </a:prstGeom>
        </p:spPr>
        <p:txBody>
          <a:bodyPr vert="horz" lIns="84330" tIns="42166" rIns="84330" bIns="4216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27B68A0D-8FA8-4291-8E25-C181F9709E4E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7475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462E2-62FB-48DF-90EC-CCDF9B05A8F5}" type="datetime1">
              <a:rPr lang="en-AU"/>
              <a:pPr>
                <a:defRPr/>
              </a:pPr>
              <a:t>26/02/2019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E50E3-93BC-4612-8720-761D15652A1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947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EA8B9-BA56-4C0C-B155-88DE53C8BC08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07326-D481-49BE-99F9-8A3ADDD07D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655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6ABA-4533-43EB-9686-77B0484F23EB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69089-1AF6-4D68-848D-D4B64484DB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075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3C600-F64C-4E8D-B3AE-81F2759C5C33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74BDE-B9B0-46D6-9887-16329B858C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10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9C1E1-06A5-47F5-BE0F-3701586E8974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4D02C-4446-4503-802F-D5D6728236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0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F4DE-DFE7-43DF-A21B-3CC4F909C650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AD23E-F7BA-4C9C-A937-0B30371BD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993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62796-743B-42FB-8128-E688A9B3F3A1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36AD7-1358-417D-B559-7DF3C1B34C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915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6BFF1-11A8-4D33-86B3-0D16078D1B67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BF494-1228-417C-A9BA-558907E385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51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20B42-FBD4-41BD-87AD-BFD2C43A48D5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3E2E8-8FDF-4DFD-9F33-63AFD345C3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0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078B1-BE1E-4D02-A057-700ABC421935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F0C03-351D-4A56-8C5B-8AB2C9EB2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104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AEBFF-1FD4-49D8-BF38-8ADCD66A98B7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D08E1-AD51-4331-A9CF-3227CCBEB1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538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0BAE3-49E1-4049-BFE4-47AD51CFDB9D}" type="datetime1">
              <a:rPr lang="en-AU"/>
              <a:pPr>
                <a:defRPr/>
              </a:pPr>
              <a:t>26/02/2019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FD8FF-FB34-4FE2-AB84-6436C033B83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2152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9867F-8ED3-46BF-8548-FCC51BCDC1AE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0AE2E-F08C-46B1-B375-6CBB55ADC7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11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CB63A-9605-4679-A9DA-637DC6BF7DFC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9AC2-9809-403F-BB95-2175ABDC19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166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90FA9-D274-4163-B530-8EBCC6B19B4F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DAE8E-B451-42AD-8AEE-E2A072158B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69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021FC-C19C-46FE-9A42-E4B40E736B43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23713-9D56-4C5F-A6CF-7D94AA5079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030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1F64D-8542-43D1-B493-4FBE120A9705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F8154-A999-4E4F-AD20-EE8A549532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5104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B8004-49EB-4883-992B-FB317AFEF6A0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C0CAB-FAF3-4645-A44C-97A29D721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9438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092A7-864E-4B34-97C1-A6919054D698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74565-7864-4095-A639-465E590E6D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1726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2168-2898-4F0F-B7F4-01F98BCE1F00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2AB6D-6076-4F60-AA47-2828A58E7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1944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BFDBE-0782-4C5F-9B86-EA0BD165C700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21FDD-EC91-46F7-9664-B4CCB48C31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8899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36C7A-D39E-4516-9310-084C39CE28B7}" type="datetime1">
              <a:rPr lang="en-AU"/>
              <a:pPr>
                <a:defRPr/>
              </a:pPr>
              <a:t>26/02/2019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6C6A5-9558-4131-885D-B34BB85C3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1917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191722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633545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33450" y="1958340"/>
            <a:ext cx="3402965" cy="3978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96045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615521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80616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985303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386908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33450" y="1958340"/>
            <a:ext cx="3402965" cy="39782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226682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284744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2/26/2019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>
              <a:lnSpc>
                <a:spcPts val="1240"/>
              </a:lnSpc>
            </a:pPr>
            <a:fld id="{81D60167-4931-47E6-BA6A-407CBD079E47}" type="slidenum">
              <a:rPr dirty="0"/>
              <a:pPr marL="25400">
                <a:lnSpc>
                  <a:spcPts val="1240"/>
                </a:lnSpc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782036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6229"/>
            <a:ext cx="7772400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8"/>
            <a:ext cx="6400800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fld id="{11EC5424-F623-448E-885A-5EBEF38749AB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497681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3063" y="131764"/>
            <a:ext cx="8397875" cy="553998"/>
          </a:xfrm>
        </p:spPr>
        <p:txBody>
          <a:bodyPr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60381" y="2249737"/>
            <a:ext cx="8223250" cy="430887"/>
          </a:xfrm>
        </p:spPr>
        <p:txBody>
          <a:bodyPr/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fld id="{03535A45-6102-4FE6-AF0D-37FD6BE8972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87678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3063" y="131764"/>
            <a:ext cx="8397875" cy="553998"/>
          </a:xfrm>
        </p:spPr>
        <p:txBody>
          <a:bodyPr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33461" y="1958341"/>
            <a:ext cx="3402965" cy="338554"/>
          </a:xfrm>
          <a:prstGeom prst="rect">
            <a:avLst/>
          </a:prstGeom>
        </p:spPr>
        <p:txBody>
          <a:bodyPr/>
          <a:lstStyle>
            <a:lvl1pPr>
              <a:defRPr sz="2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fld id="{C6B816F7-2B58-4789-887F-E52C05E7AA27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10842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3063" y="131764"/>
            <a:ext cx="8397875" cy="553998"/>
          </a:xfrm>
        </p:spPr>
        <p:txBody>
          <a:bodyPr/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fld id="{AFC665FD-F675-4BAA-9226-551D5A641DF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367966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fld id="{222CE078-9CDD-4642-9E9A-AE2FFA5A13FA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83609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C310547-194F-45AC-8D2A-6265F97F640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257795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9BC0339-3059-4B8E-B063-BC97A7BA853A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69605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1BF1013-4389-4CA1-81BA-270DB0E518B7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95775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82986BB-5E80-49EF-8E03-608175E8F906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49789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EE09A81-913A-4099-AEA2-9021EA8A49C7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2969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AU" altLang="en-U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AU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5C41CD-7DA1-4F38-92F3-D91489E93F18}" type="datetime1">
              <a:rPr lang="en-AU"/>
              <a:pPr>
                <a:defRPr/>
              </a:pPr>
              <a:t>26/02/2019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A1DD25-D980-48C6-B932-25C8FB4235CC}" type="slidenum">
              <a:rPr lang="en-US"/>
              <a:pPr>
                <a:defRPr/>
              </a:pPr>
              <a:t>‹#›</a:t>
            </a:fld>
            <a:endParaRPr lang="en-US" dirty="0">
              <a:solidFill>
                <a:schemeClr val="tx1">
                  <a:shade val="5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049" r:id="rId1"/>
    <p:sldLayoutId id="2147487050" r:id="rId2"/>
    <p:sldLayoutId id="2147487051" r:id="rId3"/>
    <p:sldLayoutId id="2147487052" r:id="rId4"/>
    <p:sldLayoutId id="2147487053" r:id="rId5"/>
    <p:sldLayoutId id="2147487054" r:id="rId6"/>
    <p:sldLayoutId id="2147487055" r:id="rId7"/>
    <p:sldLayoutId id="2147487056" r:id="rId8"/>
    <p:sldLayoutId id="2147487057" r:id="rId9"/>
    <p:sldLayoutId id="2147487058" r:id="rId10"/>
    <p:sldLayoutId id="21474870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AU" altLang="en-US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AU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ED2B2D-8D5B-4342-9B52-B4FCE67D22F8}" type="datetime1">
              <a:rPr lang="en-AU"/>
              <a:pPr>
                <a:defRPr/>
              </a:pPr>
              <a:t>26/02/2019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965E88C-5224-4C6B-8518-B45192E64E94}" type="slidenum">
              <a:rPr lang="en-US"/>
              <a:pPr>
                <a:defRPr/>
              </a:pPr>
              <a:t>‹#›</a:t>
            </a:fld>
            <a:endParaRPr lang="en-US" dirty="0">
              <a:solidFill>
                <a:schemeClr val="tx1">
                  <a:shade val="50000"/>
                </a:scheme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7060" r:id="rId1"/>
    <p:sldLayoutId id="2147487061" r:id="rId2"/>
    <p:sldLayoutId id="2147487062" r:id="rId3"/>
    <p:sldLayoutId id="2147487063" r:id="rId4"/>
    <p:sldLayoutId id="2147487064" r:id="rId5"/>
    <p:sldLayoutId id="2147487065" r:id="rId6"/>
    <p:sldLayoutId id="2147487066" r:id="rId7"/>
    <p:sldLayoutId id="2147487067" r:id="rId8"/>
    <p:sldLayoutId id="2147487068" r:id="rId9"/>
    <p:sldLayoutId id="2147487069" r:id="rId10"/>
    <p:sldLayoutId id="2147487070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2414" y="132334"/>
            <a:ext cx="8399170" cy="1019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9740" y="2249423"/>
            <a:ext cx="8224519" cy="2571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2/26/2019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4842" y="6465214"/>
            <a:ext cx="206375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 fontAlgn="auto">
              <a:lnSpc>
                <a:spcPts val="1240"/>
              </a:lnSpc>
              <a:spcBef>
                <a:spcPts val="0"/>
              </a:spcBef>
              <a:spcAft>
                <a:spcPts val="0"/>
              </a:spcAft>
            </a:pPr>
            <a:fld id="{81D60167-4931-47E6-BA6A-407CBD079E47}" type="slidenum">
              <a:rPr dirty="0"/>
              <a:pPr marL="25400" fontAlgn="auto">
                <a:lnSpc>
                  <a:spcPts val="1240"/>
                </a:lnSpc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9710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073" r:id="rId1"/>
    <p:sldLayoutId id="2147487074" r:id="rId2"/>
    <p:sldLayoutId id="2147487075" r:id="rId3"/>
    <p:sldLayoutId id="2147487076" r:id="rId4"/>
    <p:sldLayoutId id="214748707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2414" y="132334"/>
            <a:ext cx="8399170" cy="1019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9740" y="2249423"/>
            <a:ext cx="8224519" cy="2571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2/26/2019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4842" y="6465214"/>
            <a:ext cx="206375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25400" fontAlgn="auto">
              <a:lnSpc>
                <a:spcPts val="1240"/>
              </a:lnSpc>
              <a:spcBef>
                <a:spcPts val="0"/>
              </a:spcBef>
              <a:spcAft>
                <a:spcPts val="0"/>
              </a:spcAft>
            </a:pPr>
            <a:fld id="{81D60167-4931-47E6-BA6A-407CBD079E47}" type="slidenum">
              <a:rPr dirty="0"/>
              <a:pPr marL="25400" fontAlgn="auto">
                <a:lnSpc>
                  <a:spcPts val="1240"/>
                </a:lnSpc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1867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079" r:id="rId1"/>
    <p:sldLayoutId id="2147487080" r:id="rId2"/>
    <p:sldLayoutId id="2147487081" r:id="rId3"/>
    <p:sldLayoutId id="2147487082" r:id="rId4"/>
    <p:sldLayoutId id="21474870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Holder 2"/>
          <p:cNvSpPr>
            <a:spLocks noGrp="1"/>
          </p:cNvSpPr>
          <p:nvPr>
            <p:ph type="title"/>
          </p:nvPr>
        </p:nvSpPr>
        <p:spPr bwMode="auto">
          <a:xfrm>
            <a:off x="373063" y="131763"/>
            <a:ext cx="8397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altLang="en-US" smtClean="0"/>
          </a:p>
        </p:txBody>
      </p:sp>
      <p:sp>
        <p:nvSpPr>
          <p:cNvPr id="5123" name="Holder 3"/>
          <p:cNvSpPr>
            <a:spLocks noGrp="1"/>
          </p:cNvSpPr>
          <p:nvPr>
            <p:ph type="body" idx="1"/>
          </p:nvPr>
        </p:nvSpPr>
        <p:spPr bwMode="auto">
          <a:xfrm>
            <a:off x="460375" y="2249488"/>
            <a:ext cx="8223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altLang="en-US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325" y="6378575"/>
            <a:ext cx="2927350" cy="2778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Calibri"/>
                <a:cs typeface="Arial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575"/>
            <a:ext cx="2103438" cy="2778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Calibri"/>
                <a:cs typeface="Arial" charset="0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95325" y="6465888"/>
            <a:ext cx="206375" cy="15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5400" fontAlgn="auto">
              <a:lnSpc>
                <a:spcPts val="1240"/>
              </a:lnSpc>
              <a:spcBef>
                <a:spcPts val="0"/>
              </a:spcBef>
              <a:spcAft>
                <a:spcPts val="0"/>
              </a:spcAft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>
              <a:defRPr/>
            </a:pPr>
            <a:fld id="{9EF8467A-6F12-4A46-A181-DD2D6AED3D0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6234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085" r:id="rId1"/>
    <p:sldLayoutId id="2147487086" r:id="rId2"/>
    <p:sldLayoutId id="2147487087" r:id="rId3"/>
    <p:sldLayoutId id="2147487088" r:id="rId4"/>
    <p:sldLayoutId id="2147487089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Holder 2"/>
          <p:cNvSpPr>
            <a:spLocks noGrp="1"/>
          </p:cNvSpPr>
          <p:nvPr>
            <p:ph type="title"/>
          </p:nvPr>
        </p:nvSpPr>
        <p:spPr bwMode="auto">
          <a:xfrm>
            <a:off x="393700" y="39688"/>
            <a:ext cx="83566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altLang="en-US" smtClean="0"/>
          </a:p>
        </p:txBody>
      </p:sp>
      <p:sp>
        <p:nvSpPr>
          <p:cNvPr id="3075" name="Holder 3"/>
          <p:cNvSpPr>
            <a:spLocks noGrp="1"/>
          </p:cNvSpPr>
          <p:nvPr>
            <p:ph type="body" idx="1"/>
          </p:nvPr>
        </p:nvSpPr>
        <p:spPr bwMode="auto">
          <a:xfrm>
            <a:off x="457200" y="15779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endParaRPr lang="en-US" altLang="en-US" smtClean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325" y="6378575"/>
            <a:ext cx="292735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8575"/>
            <a:ext cx="2103438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2/26/2019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363" y="6378575"/>
            <a:ext cx="2103437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E49A3AF6-5EFD-4935-BF25-7B93CECDF9C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02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091" r:id="rId1"/>
    <p:sldLayoutId id="2147487092" r:id="rId2"/>
    <p:sldLayoutId id="2147487093" r:id="rId3"/>
    <p:sldLayoutId id="2147487094" r:id="rId4"/>
    <p:sldLayoutId id="2147487095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114355" y="5798403"/>
            <a:ext cx="46486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 Black" panose="020B0A04020102020204" pitchFamily="34" charset="0"/>
              </a:rPr>
              <a:t>BIRO KEPEGAWAIAN</a:t>
            </a:r>
          </a:p>
          <a:p>
            <a:r>
              <a:rPr lang="en-U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 Black" panose="020B0A04020102020204" pitchFamily="34" charset="0"/>
              </a:rPr>
              <a:t>SEKRETARIAT JENDERAL</a:t>
            </a:r>
            <a:endParaRPr lang="en-US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18" y="381000"/>
            <a:ext cx="1289228" cy="1461077"/>
          </a:xfrm>
          <a:prstGeom prst="rect">
            <a:avLst/>
          </a:prstGeom>
        </p:spPr>
      </p:pic>
      <p:sp>
        <p:nvSpPr>
          <p:cNvPr id="17" name="Subtitle 2"/>
          <p:cNvSpPr txBox="1">
            <a:spLocks/>
          </p:cNvSpPr>
          <p:nvPr/>
        </p:nvSpPr>
        <p:spPr>
          <a:xfrm>
            <a:off x="1755046" y="382243"/>
            <a:ext cx="4264753" cy="8369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KEMENTERIAN DALAM NEGERI</a:t>
            </a:r>
          </a:p>
          <a:p>
            <a:pPr algn="l">
              <a:spcBef>
                <a:spcPts val="0"/>
              </a:spcBef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 INDONESIA</a:t>
            </a:r>
          </a:p>
        </p:txBody>
      </p:sp>
      <p:sp>
        <p:nvSpPr>
          <p:cNvPr id="18" name="Title 1"/>
          <p:cNvSpPr>
            <a:spLocks noGrp="1"/>
          </p:cNvSpPr>
          <p:nvPr>
            <p:ph type="ctrTitle"/>
          </p:nvPr>
        </p:nvSpPr>
        <p:spPr>
          <a:xfrm>
            <a:off x="2991728" y="2268080"/>
            <a:ext cx="5999872" cy="3142120"/>
          </a:xfrm>
        </p:spPr>
        <p:txBody>
          <a:bodyPr>
            <a:noAutofit/>
          </a:bodyPr>
          <a:lstStyle/>
          <a:p>
            <a:pPr algn="l"/>
            <a:r>
              <a:rPr lang="en-US" sz="4600" b="1" dirty="0" smtClean="0">
                <a:ln>
                  <a:solidFill>
                    <a:schemeClr val="accent6"/>
                  </a:solidFill>
                </a:ln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PENYUSUNAN KEBUTUHAN </a:t>
            </a:r>
            <a:br>
              <a:rPr lang="en-US" sz="4600" b="1" dirty="0" smtClean="0">
                <a:ln>
                  <a:solidFill>
                    <a:schemeClr val="accent6"/>
                  </a:solidFill>
                </a:ln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</a:br>
            <a:r>
              <a:rPr lang="en-US" sz="4600" b="1" dirty="0" smtClean="0">
                <a:ln>
                  <a:solidFill>
                    <a:schemeClr val="accent6"/>
                  </a:solidFill>
                </a:ln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gency FB" panose="020B0503020202020204" pitchFamily="34" charset="0"/>
              </a:rPr>
              <a:t>CPNS DAN PPPK SATPOL PP </a:t>
            </a:r>
            <a:endParaRPr lang="en-US" sz="4600" b="1" dirty="0">
              <a:ln>
                <a:solidFill>
                  <a:schemeClr val="accent6"/>
                </a:solidFill>
              </a:ln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gency FB" panose="020B0503020202020204" pitchFamily="34" charset="0"/>
            </a:endParaRPr>
          </a:p>
        </p:txBody>
      </p:sp>
      <p:sp>
        <p:nvSpPr>
          <p:cNvPr id="11" name="AutoShape 2" descr="Hasil gambar untuk perencanaan pegawai vect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4" descr="data:image/jpeg;base64,/9j/4AAQSkZJRgABAQAAAQABAAD/2wCEAAkGBxMTEBUTExAVFRUXGRYXFhgVGBUXFhcYFRgYGBUXFRYYHSggGBolGxUVITEhJSkrLi4uFx8zODMtNygtLisBCgoKDg0OGxAQGy8lICYxLS0vLS8wLS0tMi0vLS0tLS0tLS0tLS01LS0tLS0tLS0tLy0tLy0tLS0tLS0tLS0tLf/AABEIAJMBVwMBEQACEQEDEQH/xAAbAAEAAgMBAQAAAAAAAAAAAAAABAUCAwYBB//EAEwQAAEDAQUDBggKBgkFAAAAAAEAAhEDBBIhMUEFUWEGEyJxgZEUFTJSobHR8DQ1YoKDkrKzweEjM1Nz0tMWQlRjcpOio/EHFyQl4v/EABsBAQACAwEBAAAAAAAAAAAAAAADBAECBQYH/8QAOBEAAgECAwQHBwMFAQEBAAAAAAECAxEEEiEFMUFRExRhcZGx8CIyM4HB0eEVUqEjNFNi8QYkQv/aAAwDAQACEQMRAD8A+grY5ZhVphwIOqA57aFkmWnMZH30UdWnnjYnoVnSnfhxKJzSDBzXLaadmd1NNXR4Chk7HY20RVZBPTHlDf8AKC6VGrnWu84eJw7pS03P1YsVMVggCAIAgCAIAgCAIAgCAIAgCAIAgCAIAgCAIAgCAIAgNNstApsLjpkN50C2jHM7GlSahFyZx9WoXOLiZJMlX0klZHFlJyd2YWegatQMbr6BqVrKVlcQg5yUUdrZ6IY0NaMAICot3d2duMVFKKNiwbBAEAQBAEAQBAEBHtdmDxxGR/AoDnNoWInGIcMxvVavRz6reXcLiejeWW7yKgqgdgzo1XMcHNMEZELKk4u6NZRUlZ7jqtlbZbUhroa/0O6uPBX6VdT0e85GIwkqftR1RZseCAQQQcQQZB6irBTMkAQBAEAQBAEAQBAEAQBAEAQBAEAQBAEAQBAEAQBAcztu2333Qei30nU/grlGGVXZysVVzystyKmq5Ssqs6Xk7YbjL7h0n5cG6d+fcqlad3ZHTwlHLHM978i3UJcCAIAgCAIAgCAIAgCAj2uyh43O0P4FAc5tCwEk4Q4Zjeq1ahm1W8vYbFdH7Mt3kVN3GNVQs72OsmmrnNbU29JfTY03MWl4JD4OEtwhusTKvQw8VvKsqze4veQNU2Sk7puq0qkOpNmAwYh3RxhxdIIBiWrM8RklaxDLC9KlJOx1DOU3SxpQ3g6T6sVosXrqjV7P00lr3F3RtLXtDmdIHXIdvHgrcZKSujnTjKEsrWp6X/KaOHuVvY0v2nrXnQtPo9qWFzJr9Mj75b1ixm5ksGQQgCAIAgCAIAgCAIAgCAIAgCAIAgMXvjQlQ1a3R29lvuLFCgqt/aS7zxtZuqjjjKT42JZYCsuF+5kq37Is1qaXU/0dUeaMTp0m/wBYcRirNDGJ6J3I8VsyM1drK+f3OWbycqstFys0XR0pBlrhoB17ircqyy3RxI4KcauWa08zolVOkEAQBAEAQBAEAQBAEAQBAaLVZw8cdCgOV25ReKb306ZdVaJa0QC4jIGVDVoqevEt4bEOm8r3HD7IsfPsJBNNskPZUDsHAy7mmgQQDh0rpzBWJ1Yw3l2EJS1R0tKk1jWsaIa0QB2kk9pJPaqFSeeVy3COVWMlqbEzYL6oqhjSCDnJiQNCNTGqmwzmp2iyrjY03TvJeHrd3nY3owlo4e/sXUOFewmfNd6/fuQb+0abxxzaUMF9YqLadIOcL7nYCBib2kHDTNaMvU4qEU3q2STdqSx9O67yhjIOkyM4Q30n7MkUFandcWzMGN2SyUpKzsYIYCAIBCyATGeCwD5tb/8AqmadapTFiDrj3snnom44tmObwmFo5lyOEuk7/wAfkju/6tuj4CP84/y1jObdTX7v4/J9LslcPY12HSa10TMSAY9KkKTVmboWTAhYAQBAEAQEaocYklciu5SqOMZN9h3cMoxpKUoqOm/6muFWyu9lr3FzOsuZ6d56CQcJBGWhRqUXbcwpRkrp3RNe8ky4ydSV34pqKTPM1JZpto8WTQIAgCAIAgCAIAgIHhDt/qU+RFXpJcx4Q7f6kyIdJLmPCHb/AFJkQ6SXMeEO3+pMiHSS5nrbS6cT6kcEFVlfU32mgHt45gqAtJnPbRsJOkOHpUFejnV1vLeFxHROz3MpnNIMEQVzmmnZnZjJSV0YVHgYnL1dawZFma8vgS7VpGeGMYa7ltFNvQxOUUte47DkvtmkTzdo6JnovyaeD9x4+5uUsRfSRQqYKC9qO7kdNbdlNuX6ZLo3Yk45gj3wVtMpVKCteJUTr2O47j6R3rYql/ZKgq02tDrr2HCTJN0DEjcby1Zdg+kilfVEhjLhv1HNmLrQMGjU9phYN0svtSZz9otF55OpORx7JVfrlBVegze1y17/ACIZUKsoOtl9nmYqyVwgOcZs59tt1SjzxphjS4YFwhpYIugjE3plUJqVSq433Hbw+WnQjK28s/8At0/+2/7Z/mJ1WX7vXiSdYj+314HNcu+QtenQpmmX2kmpBbTpOJaLrjeMOdhgB2rKoOOt7mOmUuFjgXcibYTPgVq/yn/wqT2uRr7PM8/oRbP7Fav8p/8ACl5ch7PM6PkbyMtT7W1r6Fag2679I+k+6IGAMxn1rR0nLTcbdIo67z6D/wBun/23/bP8xa9Vl+714mesR/b68CBt3ka+zUHVvCr127gGFs3nBud8xmtalBwjmzG0K0ZvLlJ+wa7n2djnGTiCdTdcQJ4wFcoScqabONi4KFaSju/BYKUrhARnWrHLBbum7abyJVY5tdxozPBc7opUMPNy95+R1unhicVBQ92Ovz9W/k2MrXTiFPg8OlTUuLK+0MW5VXD/APK8+Jk10uBKqJdLinyX0/Jeb6HBrm/r+CUukcgIAgCAIDXWqXRPctoq7NZyyq5E8Idv9AUuRFfpJDwh2/0BMiHSSHhDt/oCZEOkkPCHb/QEyIdJI1LYjCAIAgCAmWN+EblFUWtyzSldWM69APEHsOoUZKVFo2MXmDhEw4egQoqtFVO8sUMRKk9N3IgWHk46XX3QCJaAQZOp6lXhhHrmLlXaEbLIrl7Q2bTBYGgCA0A5SB5xHWFbjTjFaI57rSnO8npv7DftvkpzkVGHpHMtF4HcSM8tVBUoKeq0Z0liJQ4XRfbIspo2YtecIgXsJwjHdJ00U0Y5UkQN+9Jq1+BRu162j1e1SnOfE9Jz62j7KDmK7y50XjvPZqvO7RcsTiaeHozta7lbhbj38jt4O1GhOtVje9rX4/gwcxo3z14rXE4HBUVlV3Ve60nmb58lzbsZoYvE1HmdlDjppb1wPaWBIJWdmOeGxE6Feers1xTb3tGMco16MatKOivfsSNy9CcYruR/xrX/AHbvtUlSh8eXrkdqP9tD1zPoKtkIQBAEAQBAc9y++L6v0f3jVDiPhsmoe+jnOTPwVnz/ALblnDfCXz8yhjvjy+Xki0U5UMajgBispPgayaS1Ilmo3jlhu3ncpZysQU4ZmdFZ9lNDQ6o4NGGsCCMjORlQ3OlGgkryZG2pskhgLHBzcJ1OeYgZQtoyS3kNfDvL7O4pg268A5e8LZRjZyitXvKznK6jJ3S3EwFaEydz1YAQBAEBCtb5dG5TQWhWqyu7GhbkQQBAEAQBAEAQBAbrIel1rWe4kpP2icoC0EBhSpkkBoJI0GZaff8A0rY1Sb0RnUszmjEQNHCCBOhgobODRJs21KjBBkjDOXZYQCMh2LFiSFeUdDXabfUqCCcO0DOZLdSlkjWdWUyKCM9BlxJ/59KyRHoGQ7T1nIe+5DPYa6jg1071xJ4OpRxnWKMXJSvmV0rbrWvY6ixVOphuhqyUbWtv/m1zKm4HGfYFNDDqk+nxMrSbzWusqdsve2lp9COVbpV0WHjdLS9nd63+V3qeMhzp3ZLn4V0sdjpVru0LZe3fq/tvLldTwmEVP917/g6GhZadNgLxec7IDpTjIu9kL0RQjCMFd6s5rk4f/c2nAjoPwOBHSpKnT+PL1yOlL4EfXM7tWysEAQBAEAQHPcvvi+r9H941QYj4bJqHvo5zkz8FZ8/7blthvhL5+ZQx3x5fLyRaKcqES2jEKWmQVlqiTskiWz5w1jdrotam8kw9tO8u9pQKrXPaXU7hDTdvta6cy0bxqtY7tC5WtnTkrq3fqZ2IXaVQ3SxhLixpN0hpGnmyZgcViT1NqStCWllwRy9s8odSmp7jmVt5uso6PatJ7ySl7puWhIEAQBAVhMmVZKTdzxDAQBAEAQBAEAQBAbrKOkFrPcSUl7ROUBaN9GkIvOiMYEwXEaCNJ1Q3jHizGrXJbAa1s5wIkeaeH5IYcm1poYWE/pAB/WMOaciHGHdmP/CyzWn71l4GlwgkdIdk+2Fk1enM8idCevAd35IYBPaR3N/P09SC5G8IM4f88SpMiIOkd9D003uxPpwTNGJlxnLVmJpubjGHeFWxGDw+JcXVjdrd63Mno4ivhk1B2T3myz2gh3Wd2qkhhqdJPo4pcXY16zUnJZ3c6szUDKlMiWzg7CQcDllktTpe+lKPA5Tk3Pjm0yINx2Ax1paqnD48vXIvSv0Eb+t52trv3ehEzrkRunTrU9XPl/p2v28ez8lcjxVa2Qb7iSXSBA3XQXNgLFKEor2ndvfy+S5emDDna/mD6rf5qlB62pXkdEDjdbhx/WoCRcq+ez6jv40B6xtScXsI1hhB77yApeX3xfV+j+8aocR8Nk1D30c5yZ+Cs+f9tyzhvhL5+ZQx3x5fLyRaKcqFns2zsDDVfBA68ImZGuiFilCKi5yJDH0nxTNF1O8IYS0CQMYBGR1hZae82UoS9lxtfcaPDnUXGmSHgHDHENjot7oWHrqa9K6by7yFb9qlwgkRuGp38FmMGyGriLrUqqb5eCffcpmrRsinGV53ZOUBaCAIAgBWQVhCsFI8QwEAQBAEAQBAEAQEixux61pUWhNRepMUJYJDxfDSCMAGkEgZaicwfahu/atYw8HO9v12e1DGV9nijw2YnMs+uz2rNzGS/LxR5azeeSHHTHfAAJx3xPaiE9ZXTNNzeSe32Jc1seVKgb+ELKi2aymomqw0bzuMwJykrebtoR0Y5nc6QUaVINDmlzzjABc7KDAAy61Ek2dK0Kdr6vxI1usFOrSv0jAGYyGHlXgRN7rWybi9SKpShUhmgULxceDp7ypF7USg1klcm2a0kYtcR1YZKJq28swqcYlfyTcTte0E5mm8ntdSVGHx5euR2028PFv1vO5tT3BstEmcspGoB0KnquajeCu+XriQEe/Va2YvOJMjRvAZYLFKM0rzer4cF2L8gx8JrfsvV/EpQettFaf1cdeX2kBu/S/3f+pAZM5ycbkaxelAUvL74vq/R/eNUGI+Gyah76Oc5M/BWfP+25bYb4S+fmUMd8eXy8kWinKhcWB4qUTSJg6Zb5Eb8lgtU2pwyG8WZ5c11QsDWG90Z6TougknLBZvobZJNpytpr8yg29UL6xIkgCBgMImYjTXtUtNpIoYq8ql0RLPZ5zB9SSnyIqdO+83UqIBlaOTZLGCibVqbhAEAQBAV1Uy4kb1YWiKcndtmCyahAEAQBAEAQBAEB6ChknUK14cVDKNizCeZHlrqXWE93bgqOOrOjh5TW/cu96HQwFFVsRGD3b33LUqOfd57u8ryfWa/wC+Xi/uev6pQ/xx8F9hz7vPd3lOs1/3y8X9x1Sh/jj4L7Dn3ee7vKdZr/vl4v7jqlD/ABx8F9hz7vPd3lOs1/3y8X9x1Sh/jj4L7GdKt5xJ3TJXZ2VtGNPNGtJ6tWvd/wDDibZ2ZKpllQgtE72suXjxJFntJp1WOk3QRIzEa9HUwp9q1alDE06iby7rcNHrp3Mg2JTpVsNUg4pyTvfjqlbXvR1tppvLxWptvhzA0tLixwxvAg6Z4hdNJNNu+ttPTRXlmU04W0v63P0zXXeaFCq+oQHvJMAXgC4Q0Qc8hKhxmIVKk5buXHXgS4LDOc8stbu75HMvq3w2M4x61Pga6rUFU5+a3nK2jh+gxDpct3c9xKs7CBBU03dkVOLS1I3JV97a9oP9270GkFz4fHl65HfvfDxfrid492X4q2QGivaS0Aht6Scg7T/C0oDR4wd+yPdV/loD1tvcTHNHHhUHpLMEBv5yp+zH1/8A5QHrKj5xpgDfen0QgKXl98X1fo/vGqHEfDZNQ99HOcmfgrPn/bcs4b4S+fmUMd8eXy8kWinKhi+tcBfMXcZGeG5azmoRcpbkSUac6lRQhvbsigqcpa5/rCMoMnCZAOOK4T2lWvpbwPYrYeHypScn8/wavHlX5Pd+afqVfs8PyP0HCf7eP4Hjyr8nu/NP1Kv2eH5H6DhP9vH8Dx5V+T3fmn6lX7PD8j9Bwn+3j+B48q/J7vzT9Sr9nh+R+g4T/bx/A8eVfk935p+pV+zw/I/QcJ/t4/gePKvye780/Uq/Z4fkfoOE/wBvH8Dx5V+T3fmn6lX7PD8j9Bwn+3j+CfZbXVe2XwAcgBBjiuzgXWnHpKttdy+v2PK7XWFpVOhw9217zvf5L6+Bmr5xggCAIAgCAIAgCAIAgMX1iyCM1hq6No6O57tS1Hm8tR+K4u1lfD27V9T0ew1fE/J/QqfCzuXmuiR66w8LO5OiQsPCzuTokLAWrgnRCxKCiildKW7iaSclF5d/DvJkL6BGNOpCL95KzT3/AD7z5tKdWlOa91u6a3d67jZZ7ZWp+Q8gTMYRMRiOpcPEYfaSqucJXXZp/D+75nosHjdmqioSWV9qb+d1+OW401i+oQaji4gQCcTA0ntKgpbIxFaaliJWS+bty/OpNX25hqMXHDK7fZZff5I32cdIQF6SNONOChHRI8s6k6lRzlq3qywURYK7kf8AGtf9277VJUofHl65Haj/AG0fXM79xVshNFptgYAXDMkYFoy/xEICP43ZuP1qX8aAp+VHLehY6N9zS55kU2B1OXu4w4kNGrow4mAt6dNzZpUmoIy5J7fdbaLbTzNQNMi7DQA8YPLS4i80ZAiddRAxOGV2MwlmVzoGVyTHNPHE3IHc5amxS8vvi+r9H941QYj4bJqHvo5zkz8FZ8/7blthvhL5+ZQx3x5fLyRaKcqFJtkuc2GgkZngB7+hcjauJhCKpX1fl/3yO/sCiuldWXDRd7/HmUMLjnrwgCAIAgCAICRYaQdUAOWfXGit4GlGrXjGW7f324HN2viZ4fCTnT36K/K7tf1xL1etPmoQBAEAQBAEAQBAEAQGVMSQFh6I2iruxurUBeAAxULk2WlBLcY22wTTMnccOCo46nnoNfM6my59FiYvndFHaLEWiQZHpXnZU2j2EaqejIqjJAgCAm2V0t6lXqKzNWbw4xEreOIqxpumpPLvsV5YWjKoqrisy0ubaVaBiuzs/a6pwca7b5cdPM4W0tiyq1FLDqKXFbtfCxGr26fJBIxk5d29Y2ljuntGlJpcVuuW9lbG6veVdRctLcbeKLPY7rwLp3AKxsmdWak6kr2sl68CjtqjSoyUYRSbu32+tSxXXOGV3I/41r/u3fapKlD48vXI7Uf7aPrmd+/qlWyE1VLQ1gEgjPIE5dSAoeVXLOhYqN915zzIp04LS9w4kYNEiTpxMA706bm7I0nNQVz5hya2LW2tajbLc5/Mzk0Oh904UqQE3KY1OeepJFmc1TWWO8rwg6jzS3H2ihWpsY1jKbmtaA1rW03gNAwAAAwEKm3ctpWNrLUCYuv7WPA7yEBS8vvi+r9H941Q4j4bJqHvo5zkz8FZ8/7blnDfCXz8yhjvjy+XkiwrnoqrtavUo4WU6bs9Ne/l2/8ATbZ9KFSuoz3et/YU9vrVA5opjOdJyj0YrhYzCSio1cTK8mteS7F63no9lzw9RTjFWUX49v8ABg94qh1IReEYxgSPKjdiuaouk1Ue5+kdFLo2p8CnqMIJBzBI7l0IyUkmi4ndXMVkyEAQBAEB6CsptO6MSipKzV0TLLbX3gJvSQMfaunhcfiOkjBu6bS1+5wNo7GwSoTqKOVpN3XYuW4uF6Q8GEAQBAEAQBAEAQBATrHZZElaSlYsUqWZXJlSmAZjgoS3ZGJErDSaszaMnFpop6tO6SCvO1abpzcWesoVVVgpriUddsOI4lUZKzOlF3SZrWDIQEuxjAqGrvMMkKI1Ntmsr6jrrGyYJ0EDUknJSUqU6sssFdmlSpGms0mQ7TYalJ1xzMRkZEQdcM1YqxdOVp6PkTU61Oos0XoStnVDTjUa/ktsJjXQq5uD3r1xRQ2jhI4uFtzW5+uDL1rgRIyK9bCcZxUou6Z4qcJQk4yVmiv5H/Gtf9277VJVIfHl65HYj/bR9cz6ARKtkJQ8r+UNCxUL9QB7zPNU8Je7tyaNXacTAMtGk6jsiOrVUFc+acmeTNXa9oNrteFnnQXecg/q6UeTTGRdnnjMkW61SNKOSBWpwlUeaR9jo2OmwNa2mxoaAGgNAAAyAjKFzy6b0AQHPcvvi+r9H941QYj4bJqHvo5zkz8FZ8/7blthvhL5+ZQx3x5fLyRPrtkdS522MFPEU1KD927tz9WJ9m4mNGbjJe9ZFTtKtdb5MknDOMMcY7FzMXjoY1QUdLK772rWX37jtbK2fKjUm5PsXcRtm2d0uqO6MgxOGJxJjcubiKkbKEdTsVpx0ginrVzeM4nUroRgraE98uiMOf4LbIM45/gmQZxz/BMgzjn+CZBnMqdSVq42MqVzYtTYm7HpF1UQMgT1cfT6Vf2b/cJ23XOPt5//ABSV7XaXfre38F09sGCvUp3PnjVnYxQwEAQBAEAQBAEBLslMRK1bJqcVa5YWduqik+BapribKgkLUkNCAjW6jIkZj1KjjqOeOdb15HS2biMk+je5+f5OZt1G66ZmZPtXnpxsz1VOV1YjLQkCAk2Spp3KKpHiYaJShNSZsy2804y2Q4QYwIggggnDMDAqzhcR0Mm2rp+PPQgr0elSs9UNp23nXAhsBougZnMmSeslMViOmkmlZJWFCj0UWr3vqRqNIuMALShh6leWWmrsYjEU6Ec9R2RbWKiWNgnWcNF6nZ+Gnh6WSb4304et55LaOKp4itngraW7yo2RtWnZdpVqlWQ0tLRAkyTTIw3Q0rGdQrSb9bi7Sg54eKXredDaOX9n8miypVrOwp0w26XHiT5LRmXHIAq7QarPTct79eRXrJ0lrve5Hzu0No2q3c7bLS+oxoHOmm08294P6mzxiKLci7MmYzkWauMhQjkWj/nvfaQU8JOs8z9d3YfR6HLewsaGMvNa0ANa2mQABgAAMgue8VBl1YaaM/6e2Pzqn1CsdZpmerzH9PbH51T6hTrNMdXmP6e2Pzqn1CnWaY6vMqeVXK2zV7JUpUy+867EtIGD2k49QKjrV4Sg0iSlRlGSbNPJkf8Ai0/nfbcp8N8NeuJy8d8eXy8htm3XGw3M4T6yocfX6Onbi9PuWtj4LrNe8vdjq/oinp7TqAgkyBpgJ615R4Wm1ZHs3Qg0abVai90nDCIEwpaVJU1ZG8KagrFfUzKsrcaveYLYwEAQBAZU8wsPcZW8lKElOn2HY7jLxHSdj1DQfivQbPw/R08z3vy4HittY3p62SPux/l8X9DO0sh3XiutB3R5ypGzNS2IwgCAIAgCAIAgJNlrAYFYaJac7aMsLNVEHEKGaLVOSsbucG8LUkujTVeBqEF0RPDR5pUnRFfrKXA5zaNYF0DJpI9+5ePr2zuK4NrwPoOG1pqb4pPxIihLAQBAWFFxLRKrSST0NWZrUwEBN2ZTN69IgYEa4rsbHoydTpE1ZaNcdTibarQVLomnd6p8NN/rtLRelPLkO3bOp1MXU2udEAmeyYIkLSVKEneSJqVepDSMrI5bZ3J2oKj6WIBjwqvBbzgOIs1m1bS0c7M5KynGEVlXcvq+0zUm7u7u3vf2OjbsGzAQKLQBkAXe1VHRg3doysXWSspeR74is/7Ed7vanV6fIz1yv+7yHiKz/sR3u9qdXp8h1yv+7yHiKz/sR3u9qdXp8h1yv+7yHiKz/sR3u9qdXp8h1yv+7yA2HZ/2I73e1Or0+Q65W/cTwwBsAQIgRkN0KVKxXbbd2QbTZARDgCFHVpQqq01cloYmrh5ZqUrM5/aFFrHw3KB2H3hefxtKFKrlhyPbbKxNXEYfpKu+7+a/7cjKodI0V24ypIvQjkjUtzUIAgCAyaYKw1cynYt9i2YVKgnyW9I/gO/1KbBUOkq2e5aso7WxnV8M3HfLRfV+H8nWL0Z4Qg2o9LuU8NxVq+8aVsRhAEAQBAegShlK5IbZDqVG6hKqL4mXgnH0LHSG3Q9o8E+V6FnpB0PabaNK6FpKVzeEMpjankDDvWYJNmKsmloRQCRwCkbSIYxlJW4DmTuOcZHPOOuFr0hJ0JGpXXdINxxEkYqKh0VX+so2equ1qTYrp8P/APPKd1o7J6fh9hXbQpNa7DXMbl5/alClSq+xx3rl/wB5HrNh4mvXof1Vu0Uuf/Of1Iq5p2iRY8zgoqu4wyWoTUIAgLbZkXOMmV6jY+Xq+m+7v67jye2s3WbN6WVvXeS11TkBAEAQBAEAQBAEAQGq0NkICg2xRA6QbiTifVguRtKjFLpEtXvZ6fYGKnJujKWiWit469nLt7CqXHPTnj2yFlOwauRVKQniyAsAzNN0xdM7oM9y3cJJ2s78iONam451JW53VvEuG7EbHlmeoLsLZMbayZ5Wf/paik0qat3sncm6QZzoOhbnhh0oKi2fBxnUi1qrfUm23WVWlRmno03vvr7OnyLxdM8+aKtnkzMLeM7IilTzO5j4J8r0LbpDXoe088E+V6E6QdD2mupZiMc1lTTNZUmjStyIICTY24k++K0qPQmorW5Np0y7AAnXDFQllJvcWVHYxMEugESdCDuWLliOHfE1WjZb2tB8ozENBPUVm5pKhKKuQSNEISBWq3sIU8Y2Ks55tC82PYmum8Ja0ZEYGeKgk7nQw9NPfwJvjQxznNfos714XomL9yMky9pKq7eqjp61sc1ywsgo1KdRmDD/AFQ0hojPpZEkHLguTjq1SlUhUT0XDh2+K0OzgcJRrUqlNx1lvfHs8Hr2veVlrsodjMEDv3K7jsDHEf1L2aXjyORsvak8J/Scbptcd3BlQvLHuidZh0Qq9R+0aM2hapOTSW81lJRTb3ImULDezdHYu3T2JJq8527Er/ycGpt6CdoQv2t2/izNviwef6FJ+hx/f/H5I/15/wCP+fwSrLQuNiZxldPB4VYankTvrc5WNxbxVTO1bSxuVoqBAEAQBAEAQBAEAQHjskBRbYdFPrIH4/gqG0pWo25tff6HZ2BDNi78k35L6lIvPntQgIjs1MiFniyCw2KxpqdISQJbukalX9nQpyre1v4cvXI4m3qlanhr03ZN2lzt2d/Hj8rlrb7e2npLt3DidAurisZChwvL1vPN7O2XVxi35YLj29i59pXM2xUJybHUfXK5ctq1lqkv5+56GP8A5vC2s5SvzuvsXFkql7ZLY/Hiuxha0q1NTlGx5baOFhha7pQnmtv7HyfaWNjJjhopKlrkFJuxIUZMEAQBAV1VsOIViLuinJWbRgsmpKsWvZ+KjqE9HidJsKi2L+N7EHdocFCzpYeKtm4m02qpUcRSDQ1pgudqeCG2ecm1A22O1OLix4AeMcMiN4Q2hNt5Zbyo2tRa2phOOJnidFlFatFRloUleldxlTxlc584ZdS52TtJrDDjDXYyScIB045dihcWXqNeMXZ8SadlG7zfP/oiYuwL0Z3L+5YlJNFiFBp2veK4fS/I5jlXtNtoqMp0jLG4yCYM5y0jMAZ8VwsTNYqrGlT1XPz07D0VBdSoTr1dOzy17WQrTWLcA2ZHduXS2htCOGfR2u2ue7gjz2ytlyxX9aUrJNcN/F8Sr5h25eWzx5nubkug0hoBUE2m9DVkqxtmo0Hj6irWzlfFQvz+jKG021hJ25fVFyymBkvYnijJAEAQBAEAQBAEAQBAEAQHhCAiVrAHiHYhR1aUKscs1oT4fEVMPPPTdmR/ElPd6Xe1Vv07D8v5Zf8A1vG/uXgvsR6+ymCcCOon8VrLZtBrRNfP7m0Nu4yL1afevtY5y1UCx0Z6g8FzK9F0p5WelwWLjiaSqJW4NdppUBbOk2bY2sAcJktEz3mF6XB4WFKKmt7SueA2rtGriZulK2WMnbyVymqG8S45nH8l5mrWlUm5vie+w2HjRpRpR3JWJ9msNMOaHHpETGnV6F1KGDoqpCFWTcmr24dx57G7UxTpValCKUIvLmv7V910vmTNl2svrkHAFrgB3HvwK2oYyVbFa6KzSXrjoR4zZdPDbP01ldOT5308NfqWDKhaTHvC7bSkeSjJxdkT1AWwgCAICBaPKPvop47ipU95mELYwSLHmexR1CWjxOs2O8mkJ0MDqwULOrQd4GjZDA5tRpEi9l79QRmlFJpp8zOmf/LdwZ7PanA2Xxn3EXbzzeDdIntxREWIbukUNtOQU1NFCs9yI7Vme41pe8Qtr1DdaJMSTHGInrgrh7WbyxXaz1OwEnOb7F6/gbNYLsxidVa2RSgqOdLV8Sh/6CvUeI6Jv2Uk7dpstIyVDb9OKcJpau6fyLn/AJyrNqcG9FZpd97mledPTBAb7F+sb1/gVc2f/dQ7/oyltL+1n3fUul7E8SEAQBAEAQBAEAQBAEAQBAEAQBARNpeT78EBy22PKb1FcjaXvR7j1OwH/Tn3ryK5c4751diP6Nn+FvqC9XhnejDuXkfM8erYmql+6XmykpMF8DSQOyV5SEE6yi917fyfSKtSUcLKonqo3+di4tjrrCRgQMOC9HjZOlSk4aNLQ8Nsqmq9eMauqbu1d2b7Su2Sf09Pr/Arz2D+PDvPabUSeDqX5fUvNV6/gfM+JZKsXQgCAICvr+UVYjuKk/eZ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AutoShape 8" descr="data:image/jpeg;base64,/9j/4AAQSkZJRgABAQAAAQABAAD/2wCEAAkGBxMTEhUTExAWFhUWFRUXFhYYGBUaFxYYGBUXFhoXFRoYHSggGBolGxgYITEhJSkrLi4uFx8zODMtNygtLisBCgoKDg0OGxAQGy4jICYxKy0tLzUxLS0vKy0wLS0tLS8tLy0vLS4rLS0tLS0tLy0tLS0tLS0tLS0tLy0tLSstLf/AABEIANQA7gMBIgACEQEDEQH/xAAcAAACAgMBAQAAAAAAAAAAAAAAAQIHAwQFBgj/xABEEAABAgUCAgcGBAMECgMAAAABAAIDERIhMQRBImEFBjJRcYGRBxNCYqHRUrHB8BRTkhUjY3IWM0NzgqKys9LxFySD/8QAGQEBAAMBAQAAAAAAAAAAAAAAAAIDBAEF/8QAJhEBAAICAgIBBAIDAAAAAAAAAAECAxEhMQQSQQUTInEUkVJhgf/aAAwDAQACEQMRAD8Aup7qrBDHU2KHtpuEMbVc5QRY2m58EOZUZjCGOqsUOdSZDCCT3VWHihrqRScoe2m48ENbUJnKBMbTc+CTmTNQx9k2OqsfFJzpGkY+6CTzVYIa6QpOfuh4puENbMVHP2QJgpuUi2Zq2z6JsNVikXSNO33QSeasbIDpCnfHqh4pxugNmKt8+iBMFOd0iy9W2U2GrOyRdenbCBv4sbJ1Wp3wk/hxunTarfKBM4M7pU3q2ymzizslVenbCBv4sbJ1Wp3wk/hxunTarfKBM4c7pBt6tsps4s7JB16dsIG8VY2TLpinfHok8043TLZCrfPqgTDTndINkats+qkwVZ2UQ6Zp2x6IG8VYUhGAt3KLzThSEEG6CDGU3KHMquEMdVY4Q9xaZDCCT3VWHihr6RI5Q9tNwhjQ4TOUCY2m58LJOZUahhNjqrHxSc6RkMIJPdVYeN0NfIUnP3Q8U3CGtBEzn7IExtNz9EiyZq2+ybDVYpOdI0jH3QSearD6oDpCnfHqh4pwgNmKjn7IEwUZ37ki2Zq2z6JsNWUi6Rp2x6oG814270w+1O+PVDxTjdAaJVb5QJnBnfuSovVtlNnFnZKozp2wgb+PG3enVanfCT+HG6dIlVvlAmcGd+5Ki9W2U2cWdkqr07YQN/HjbvTLrU74Sfw43TptVvlAmGjO/ckGSNW2fVSYKs7KIdM07Y9EDeK8bd6ZdMU749EnmnG6ZbIVb/dAMNFj9FAwSb2upsFWVAxSLIJudVYfVDX02P0Q9obcZQxodc5QJjabnwshzKrjCTHF1jhDnEGQwgk91Vh43Q19IpOUPbTduUNaCJnKBMbTc+FknNnxDH2TYarOSe4iwwglENVh9UB0hSsaEDhGSbmzNW31sooQSjOmmHiVPlyuoIQSh8M90iLz8+aSEEorqsKQfwy8ljQgnD4c79yj8U+aSEE4nFjbvTqtT5cljRNBNnBnfuSDL1bZ5ps4u1skHGdO2EDeK8bd6ZdMU745WSfw9lMtEqt8oEw0Z37kBkjVtnndDBV2kg4k0nH2QN4ruNu9SEYC17KLzT2VIQgboItZTc/RJzKrj6oY4us7CHuIMhhBJzqrDxuhr6bFD2ht25Q1oImcoExtFz4WQWVGoYQw1WdhJziDIYQSc6uw8bpVyFJz903im7coDQRM5Qa2rdJhly/Nc33h/EfUrpx2VNI/eVpfwTuSDD7w/iPqUe8P4j6lZv4J3JH8E7kgw+8P4j6lHvD+I+pWb+CdyR/BO5IMPvD+I+pR7w/iPqVOPAoa573ta1oJc5xk1oFySTYBVl1h9pXF7rRMqM6RFcCaj/hQ8nkT6LsRMiyqz3n1KK3d59Sqmg9W+nNZxPdFY0i3vYvugZ/4TLjzaF57rD0ZqdDG91E1IMSkPPuokU0zJkHEhvFacu4jvSYiO5IiZ6hfXvD+I+pS94e8+pVGdF9dtdAI/vzEaPhi8YP/ABHjH9Sszqf1yg60iGZQo+0Nxs+0z7p0uLwMjmxAmmvmCeOJeoEQ959V2AVzhoXd4+v2XRC4JP48bd6ddqd8ckn8PZ3806RKrfPmgTDRnfuSDJGrbPO6bBV2kg4zp2wgbxXjbvTLpinfHKyT+HsploAqGUCaaLH6JGATe11Jgq7SgYjh/wCkE3PqsPqhr6bFD2gXblDGg3dlAmtpufCyHMquEMJNnY9EnOIMhhBJzq7Dxuhr6eE5Q8Bt259UNaCJnKBNbRc+FknMnxbfZNhqs7Hok8kWGEEUnOABJMgASScADJKarn2tM1cYwdNpmPcwtc+KGb3DWB5n2e1Y2Pko2t6xtKlfadPd9H9JwY7aoMZkQETm1wNpyn4TW2qF0PVrpHQxYepbDIocC8se08EwXCIAZlhAvYj0V9lRx39ksmP0kkIXlfab0ydLoIha6USKRBYcEF86iOYYHkcwFZHKtX3XjrBG6U1bdDpJuhB9IAMhFe03iPP8tsiRtaq5LZWL1N6lafQMBAESORxxiL3yIY+BvIXO5K877FugRD07tW5vHGJYy3ZhMdIy7qng+TWqyFK0/EOQFRnXXq3q4/SGsfCgOiNEVgLgWZMCE4CRIJ4XNwFea0YsCl7nD45E+IAb+Qb6KjLG6rsNvWyiIfULpAg//WlLYxIXFybJ35yXIgdC6hz4rWwntiQIZjPbJzYjWscwFzd6hWHW2ExsvostCNHoR7330hMM92DK8i6ozPdYfVVYptFuF2W0Wry8z7MOuJ1sIwozp6iEBM/zWYESX4gZB0tyDvIe3kqN6eg/2R0wyLDFMEuEUAY91EJbFh+XFIbcCvIHceS2WhjhNvBnfuRRerbPNDOLteWyQJnLbHkoum4V427065infHKyT+Hs/dMtEp7/AKoE00Z37kBkjVtnndNgq7X2UQSTI4QNwruNu9SEcC0jZReaez91IQ27/mgi1lNyhzKrhJhJs7Hoh5IMm49UEnOqsPFDX02KHgC7c+qGtBEzlAmtoufBBZVxD9yQwk9rHok4kGQwgk51dh4pVyFO/wB03gDs59UAAiZygxrV1sAHj3AI8s/p9SsXTPSPuWBwbMkyAOMEzPp9V5vUdYIzhKbQOQzyMyVmzZqV/GWzxvEy5Pzr078KAH8Jx8XMd3muovEQ+morTNpA5SsfGa6vRXWB74jWPa3iMgRMSMrWJM1Xgz0jj5W5/Cza9uNQ9Eqr9u+oIZpGbF0Z/m0Q2j/rKtRVD7bdUHuhMDf9SXAu5xWtdLwk0eq307eXfJWutz3Oo/ayeqenEPRaVg+HTwfX3bST6krqrwHss6bfFhthPeXAQhTO5aWSYWzzL7L3z3gAk4AJPgLpaNShhzRlruPiZif3BqEc8Jn+yvE6np6O8mTy0bBshLzyVoRtQ95Bc9ziMTJMvCeFfHi2mOZR/kxE8Q9rUukyUhLC8N0VqHuiNY57i29iTfhOe8clu9KQzCbXCc6HeTg0kAz3kLTVVfFmltTK23kRaNxDy/t20wLdJE3nGZ4ghjvpSfVWD1T1JfotJEdl2ngOPiYbSfqqR6/dMxYxZDiRS8ML3AGVpkNFwJnBV39VGNGj0rRhsCC2+eGG1pnzspZMc04n4KXi0bdZ3HjbvTrtTvhJ9uz57plolP4v18FSmTTRnfuQGSNW2fVDL9ry2SBM5fD+nigbhXjbvTL5infHok+3Z+6ZAlMdr9zsgGmix37lH3BN55UmCfa+ygXu2/JBNz6rBDX02KHgDs59UMAN3Z9ECa2i58EFlV0mEntY9EOJBk3HqgbnV2HimH08KHgDs59UNAImcoE1tFz4JOZPi/dk2EntY9Enkiwwg0ekdGyIAHsLpEykSJfVaP8AYkH+Q/8ArP3XV1EOcuEHxJH5LB/DH8Df6nKE46TO5iFtc+SsaraYj9tH+xIP8h/9Z+6yafoiE1zXCC4EEEGo2IOcra/hj+Bv9TlJkAgg0Nz3uXPtU/xh2fIyzx7T/ctpeV63dU4WqhxgIZ989s2PqMq2gUzE5SmADymvVLWiwJkmhp5klWxOme1K217RvXMftTXsk14ha33EV1DjW1rXD/adl0I34XTHq0jJCujWwi+G9gIBc1zQTi4kq19o/UOJFJ1elZ/eiRiQ2E1PliJD394JCwzISvnD1Q9qLaRA15c1w4RqACZytKM0CbXfMBLvAyZzzzCNaVrvXzy9R/orF/mQ/wDm/wDFH+isX+ZD/wCb/wAV29HrYEVofDjh7T8TSHD1Cz8H4yp/yLo/Yo4ug6uxYbw4vYQJz7W4l3KXWTROEFz3RYbIcNpe5zi60hyH03mpdN9ZdHpQTG1MnbMHFEPg0X8zIc1VXTPTer6ZjjT6aE4QgQRDJsBP/WahwsAO7A2qMkjJeZ9pd+3WI01Op3RJ6Q14LmEwmccSVpMFmMnsXGXo47K+9BpWw4bYbGlrWiQBJJF+85XB6qdVm6KAITWtc48USISQXu75bNGANhzmT6OEJAWlyF1Xe82lOtYhlbwZ3RR8W2UMv2vLZIEzl8P6eKgkbhXjZOuYp3x6JPt2fPdMgSmO1+u9kCaaM7oDJcW2fVDL9ry2SBM5Hs/uV0DcK7jZMRwLSwk+3Z+6kGN3z4oIhlNygsqukwk9rHohxIPDj1QSLq7C26A+myHgDs55XQ0Aibs+iBNbRc32QWVcX7shhJ7WOdrpOJBkMIG51dhbdFchT+7pvAHZzyugAETOUGNavSPSEOAwvivDRt3uMpyaNytpeW64dEP1ESGA8Na1rjedySJyl4D1VWa80pM17WYqRa8RPTc6H61QI7gwEsecNdK5ngHBMryXdVexeqdEnsjEuaQ6RGZGdiDmysMqvx8l7xPus8jHSsx6EhCYWlnea6W65QILyxrXRHNMnUyDQdxM5I8FV/tQ6W0uodCdC09Ec1OjPMgXNkA0GkyfMz4iJikd69WzqnFe5xdEa3jfsSbPIJ2AxPO6q6NBdqtX7qE6oxIohQ3StKqkPl3S4vVZfFyZb5Jm3ENXkY8VKR69u91f9n2tj6dmq08SGz3lUgXvhvpDi0EFrTYymLiy6P8A8fdMus7UW+bUxCPQA/krl0OkZBhshMEmQ2NY0dzWgNH0CzLb7yyaVL0Z7ImsBiazVgNaKnNhCVhcziPGJfLPmun0X1ig6R/u9Npms0osQAfevOPeOcTMu5OnYbbez6zaYxNNEhtMi6gT5e8bOfKU14odTYl/71k9rO+vcsHl5ssWiKftt8bHjmszdYunjNe1r2OBa4AgjcFZQVw+pumfD0wY8SLXxB3/ABbcsrr6l0mOIyGuI9CtNLe1ItLNeurTWGd3Hi0k6/h8lwtL0q8DY+S3ofSbDlpDu/I/fkoxmpLs4rQ3mmjN5oDJcXn6pQXBwmTPuQCZyPZ+ktrq1WZFeLSTL58Pl6JPt2fOV0yBKY7X7nZAmmixvNL3BN55UmX7X1soF7tpy8EEy+q2EB9NkPAHZzyuhgB7WedkCDaL52QWVXSYSe1jnZDiQeHCBl1dsbph9PD+7oeAOznleyGgEcWUCDaL52SLJ8X7smwk9rHOyTicDH0QRWDWMFJJ2x9kayIQBIymVoOeTkz814/nfVaYLzi9dz/S7HSZ5ZdEA53hddFcgFZ9NGNQEzIrP431rHNopNdbnvaeSkzy6CT3gCZMgEOMrnC42s1JebHh2H6r3MmSKQppSbSz6vTCK14cSA9pBpMjJwlkb8wq+6g9UBB6V1Bu6HpWgQyc1xmTF+9rKwf8zSu31o60jQwSbOiPmITDufxHuaN/IZK8F7OtTqYusixffPuxz4xqMnOJAbMAynmXcGkYUcO9Taeks864jmV7IXK6B1Tnhwc4mUpE5vP7Lo6iLSxzvwtc70BKt3xtRjt7xEwm5sxLvXKfIOlO05TXiY/SkV93Rnme1RA9BZZuhtW1rxU/hlYE8NW0xjvXjW+o0yWiIj/u3sV8G2OszMrEYA0AbLHqnCh9x2XfkVxHxS7Jn3KK3/f+Ihi+z/trsC2E0Khe2tFqqTInh/Lmu2IkxSPXZeaW90drKeE+R7j9lfhy6/GVGXHvmHXBo5zRRLi8/VDL9rynZIEzkez9JbXWtmMiu+JJ+/laWEn27P0upBrd5T8UEQym+UFlV8JMJPaxzsh5M+HHJAy6u2N0w+nhQ+Q7OeV0NlLizzQINovnZFFXF+7JMJPaxztdDiZ8OOWEDLq7Y3RXIU/u6b5Ds55XsgASv2vqg1dRElK4HiD+iw/xHzs9HLZiMJw4hQ9y7+YfQJoYf4j52ejlrx9c4WBaeYH3WfVuLGz94Z7CQXKJWfNfXEL8VN8ynEjOdlxPmsEeKGNc92GtLj4ATP5LIvNe0PX+60MQT4osoTedXa/5A5Z6xNrRC+ZisbVR0p0jG1kf3j7viFrWMGGzMmw2z5nzJJ3VudTerf8ABQS0uDokQhz3ASAkJBje8C9/mOFXHUDoh8fVMe2QbAcyI8kT+LhaOZkfCXkbwDw5zWhsgDLn6LX5FuscKMMd3lv6GLULkYGBfzWy82PgVGGwjLifRTIVkdKZaPvvmZ/SUe++Zn9JWx7l38w+gR7l38w+gXdObazng5MM/wDCU4mmZ7sukJ0kzEwLArY9y7+YfQI1AlDdefC6/kVG1YmOkq2nbzrYpWULXbhZIb157eyoQhHHT6P1VUmOOOyTvyK6Vc+Hyn4Li9GwKnTOG/muN7TOtLtDph7p4bqIpphGTSWhsi+JJ1jIEC4N3hbMMzMalky1iJ4ezBotmaPcTvPK1eho5iQIUSJKp8KG47XcwEyHdMrYLnbTl4K5UkX1WwgPptlN8vhzyQyXxZ5oEGUXzsiiriwkyfxY5ocTPhxyQMurtjdAfTw/u6b5fDnl3IbKXFnnlAg2i+dkFlXF9PBDJ/Fjn3pOJnbs/RBEJPcBOdpZWV8h2c8lyulNTOTN8uP5BQvf1jaVK+06aeqjl7p7bDuCxISWCZ3O5bYjXBqovaR06NRHEKG6cODMTGHRD2iO8CQE/wDMu17Retb4bjpYJpm0GJEB4hV8Dfw2kSc8VpKuYGmfEcIcNpc91mtGSeX7tJbfGw6/OWbNk3+MLX9k2ifBgxIkRkmxaHQ/xEAETI2BnMf+lZHRki0upkZmf5rm6QQwyGzE6AZS4RYS8gu7ChU2aOH8+8kqFJm95s7k1WsVSAmkpv8Al85J2l831mtChAiSJKTPm8ppTM/l+kkCAnhQisqBbuQR6iSyv+XzknaXzfWaDz0bomI3YHwP3ksLtFEH+zd6E/kvTM+bymkJz+X6SVE+PVfGezyzmubkEeI+6TSSQBk2C9THYCJAAjcZC1YfRzGuDm93Z7j+feq7YJjpOM8T2np4QY0CeBMn8yV87de+sH8bq4kUH+7b/dwR/htnxeLiS7zA2Vp+13rD/D6X+HYf7zUzae9sIds+cw3/AIndyowrZirqNs153L6i6vsq0un2lAg/9tq6Pv5Wlhc7oEn+F01P8iDOX+7aukA3eU91xxGim+UUVXwkyfxY5ofOfDjkgdVdsborp4cpvl8OeSGylxZ5oEG0Xzsiiri/dkMn8WOfek6c+HHLCB1V2xuvLdfeuTOjoNLZP1DwfdMOB/iPH4R3bm3eRuddOtEHo+B70ydEdMQoYN3ul9GixLtvEgH526W6Ti6mK+PGfXEeZk7Dua0bNAsApVrtyZWF1M9qb4coWuJe02EcAVt/3jWjiHNonyKtNohR2NiQ3tc1wm2Iwghw8RkL5fXb6r9atToX1QXzYTN8J0zDf5fC75hfE5iyZMUWdreYXlqYbmGRHgdj4LWe/cmwusnVXrhpekGUt4YspugPlUJZLD8beYuLTAW5rOjC27Lju3H3WC+KatlMsT2+dOk9cY8aJGP+0eXeAPZHk2Q8l6/2RQGO1j6u0ILqfCttRHOUh5leq1/s0g6gl0NroBJnUP8AVk/5HbcmyXb9n3Ub+z3RXviiK+JS2praWtYDMgTJJJNz/lHitvtW9NRwzTE0tueXo9P0aC6eAJSH3XRrlw+U/FD/AJfOSYlL5vrNRrSK9OWtNuyHBzmij4vOSGfN5TSvP5fpJSRPt8pfqiv4fKaH/L5yTtL5vrNAuxzn+iKPi85IZ83lNK8/l+kkDPHykiv4fKaH/L5yTtL5vrNAp0c5oolxecvFDPm8ppCc79n6S2QeI6++z9vSDjHhRTD1DWBoDyTDeBMhp3h3Ju2eTYqk+muiI+liGFHhOhvvKeHAbscLOHML6kf8vnJafTPREDVQjCjwmxGnY5B72kXa7mJFSi2nNIdXn06XT7zgQf8AttW/7id55WLQ6dsOGyHsxrWNnmloAH5KZLtpyUXUq67YRXTbKb5fDnkhkvizzQKii+dkUVcWEmT+LHNDpz4ccsIHVXbG65nWPrBC0MB0WMbCzQO1EccMYO8/QAk2C2Omuk4OmgvjxHhjGCbjv3AAbkmQA3JC+duuPWiLr4/vHzaxsxChzsxvPvebTPlgBSrXbky1esXTkXWR3R4xubNaOzDbsxvLnuZlcxCFa4EIQglCiOa4Oa4tc0za5pIc097SLg8wrS6m+1MiULX3wG6hov8A/s0f9TfMZKqtet9nPVI6/UTeD/DwiDFP4zkQgeeT3N7phRtETHJE6X/pYrYrGuY8OaQHNcCHNc0iYLSLEEXmstcuHyn4pFoAAYAALSbgAYFsBSEpX7X1nsqkilRzmiifF5y8EM+bymkZz+X6SQPt8pIr+Hymh/y+ck7S+b6zQLsc5/oij4vOSGfN5TSvP5fpJA+3yl+qK/h8pof8vnJO0vm+s0C7HOaKPi85IZ83lNITn8v0kgcq+UkVz4fKfgh/y+ckzKVu19Z7oFOjnNFEuLzl4oZ83lNITnfs/SWyByrviSPfytLCH/L9FIU7ynugx6bPkjUdpCEGTU4804HZ9UIQUL7XulosTWHTud/dQQwsaMVPYCXu73XkO4eJn4VCFdHSIQhC6BCEIE42K+oeqvRUPTaOFChNk0MmScuc4Tc5x3JP7khChd2HQ0uSk/t+Y/RCFW6nqtlJvY8ihCCGl38lE9vzQhBLVbef6KfweSEIIaXfy/VRHb80IQS1W3mpu7HkEIQR0u6gzt+ZQhA9VkLJE7HkEIQR0uCsD8nxKaEH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10" descr="data:image/jpeg;base64,/9j/4AAQSkZJRgABAQAAAQABAAD/2wCEAAkGBxMTEhUTExAWFhUWFRUXFhYYGBUaFxYYGBUXFhoXFRoYHSggGBolGxgYITEhJSkrLi4uFx8zODMtNygtLisBCgoKDg0OGxAQGy4jICYxKy0tLzUxLS0vKy0wLS0tLS8tLy0vLS4rLS0tLS0tLy0tLS0tLS0tLS0tLy0tLSstLf/AABEIANQA7gMBIgACEQEDEQH/xAAcAAACAgMBAQAAAAAAAAAAAAAAAQIHAwQFBgj/xABEEAABAgUCAgcGBAMECgMAAAABAAIDERIhMQRBImEFBjJRcYGRBxNCYqHRUrHB8BRTkhUjY3IWM0NzgqKys9LxFySD/8QAGQEBAAMBAQAAAAAAAAAAAAAAAAIDBAEF/8QAJhEBAAICAgIBBAIDAAAAAAAAAAECAxEhMQQSQQUTInEUkVJhgf/aAAwDAQACEQMRAD8Aup7qrBDHU2KHtpuEMbVc5QRY2m58EOZUZjCGOqsUOdSZDCCT3VWHihrqRScoe2m48ENbUJnKBMbTc+CTmTNQx9k2OqsfFJzpGkY+6CTzVYIa6QpOfuh4puENbMVHP2QJgpuUi2Zq2z6JsNVikXSNO33QSeasbIDpCnfHqh4pxugNmKt8+iBMFOd0iy9W2U2GrOyRdenbCBv4sbJ1Wp3wk/hxunTarfKBM4M7pU3q2ymzizslVenbCBv4sbJ1Wp3wk/hxunTarfKBM4c7pBt6tsps4s7JB16dsIG8VY2TLpinfHok8043TLZCrfPqgTDTndINkats+qkwVZ2UQ6Zp2x6IG8VYUhGAt3KLzThSEEG6CDGU3KHMquEMdVY4Q9xaZDCCT3VWHihr6RI5Q9tNwhjQ4TOUCY2m58LJOZUahhNjqrHxSc6RkMIJPdVYeN0NfIUnP3Q8U3CGtBEzn7IExtNz9EiyZq2+ybDVYpOdI0jH3QSearD6oDpCnfHqh4pwgNmKjn7IEwUZ37ki2Zq2z6JsNWUi6Rp2x6oG814270w+1O+PVDxTjdAaJVb5QJnBnfuSovVtlNnFnZKozp2wgb+PG3enVanfCT+HG6dIlVvlAmcGd+5Ki9W2U2cWdkqr07YQN/HjbvTLrU74Sfw43TptVvlAmGjO/ckGSNW2fVSYKs7KIdM07Y9EDeK8bd6ZdMU749EnmnG6ZbIVb/dAMNFj9FAwSb2upsFWVAxSLIJudVYfVDX02P0Q9obcZQxodc5QJjabnwshzKrjCTHF1jhDnEGQwgk91Vh43Q19IpOUPbTduUNaCJnKBMbTc+FknNnxDH2TYarOSe4iwwglENVh9UB0hSsaEDhGSbmzNW31sooQSjOmmHiVPlyuoIQSh8M90iLz8+aSEEorqsKQfwy8ljQgnD4c79yj8U+aSEE4nFjbvTqtT5cljRNBNnBnfuSDL1bZ5ps4u1skHGdO2EDeK8bd6ZdMU745WSfw9lMtEqt8oEw0Z37kBkjVtnndDBV2kg4k0nH2QN4ruNu9SEYC17KLzT2VIQgboItZTc/RJzKrj6oY4us7CHuIMhhBJzqrDxuhr6bFD2ht25Q1oImcoExtFz4WQWVGoYQw1WdhJziDIYQSc6uw8bpVyFJz903im7coDQRM5Qa2rdJhly/Nc33h/EfUrpx2VNI/eVpfwTuSDD7w/iPqUe8P4j6lZv4J3JH8E7kgw+8P4j6lHvD+I+pWb+CdyR/BO5IMPvD+I+pR7w/iPqVOPAoa573ta1oJc5xk1oFySTYBVl1h9pXF7rRMqM6RFcCaj/hQ8nkT6LsRMiyqz3n1KK3d59Sqmg9W+nNZxPdFY0i3vYvugZ/4TLjzaF57rD0ZqdDG91E1IMSkPPuokU0zJkHEhvFacu4jvSYiO5IiZ6hfXvD+I+pS94e8+pVGdF9dtdAI/vzEaPhi8YP/ABHjH9Sszqf1yg60iGZQo+0Nxs+0z7p0uLwMjmxAmmvmCeOJeoEQ959V2AVzhoXd4+v2XRC4JP48bd6ddqd8ckn8PZ3806RKrfPmgTDRnfuSDJGrbPO6bBV2kg4zp2wgbxXjbvTLpinfHKyT+HsploAqGUCaaLH6JGATe11Jgq7SgYjh/wCkE3PqsPqhr6bFD2gXblDGg3dlAmtpufCyHMquEMJNnY9EnOIMhhBJzq7Dxuhr6eE5Q8Bt259UNaCJnKBNbRc+FknMnxbfZNhqs7Hok8kWGEEUnOABJMgASScADJKarn2tM1cYwdNpmPcwtc+KGb3DWB5n2e1Y2Pko2t6xtKlfadPd9H9JwY7aoMZkQETm1wNpyn4TW2qF0PVrpHQxYepbDIocC8se08EwXCIAZlhAvYj0V9lRx39ksmP0kkIXlfab0ydLoIha6USKRBYcEF86iOYYHkcwFZHKtX3XjrBG6U1bdDpJuhB9IAMhFe03iPP8tsiRtaq5LZWL1N6lafQMBAESORxxiL3yIY+BvIXO5K877FugRD07tW5vHGJYy3ZhMdIy7qng+TWqyFK0/EOQFRnXXq3q4/SGsfCgOiNEVgLgWZMCE4CRIJ4XNwFea0YsCl7nD45E+IAb+Qb6KjLG6rsNvWyiIfULpAg//WlLYxIXFybJ35yXIgdC6hz4rWwntiQIZjPbJzYjWscwFzd6hWHW2ExsvostCNHoR7330hMM92DK8i6ozPdYfVVYptFuF2W0Wry8z7MOuJ1sIwozp6iEBM/zWYESX4gZB0tyDvIe3kqN6eg/2R0wyLDFMEuEUAY91EJbFh+XFIbcCvIHceS2WhjhNvBnfuRRerbPNDOLteWyQJnLbHkoum4V427065infHKyT+Hs/dMtEp7/AKoE00Z37kBkjVtnndNgq7X2UQSTI4QNwruNu9SEcC0jZReaez91IQ27/mgi1lNyhzKrhJhJs7Hoh5IMm49UEnOqsPFDX02KHgC7c+qGtBEzlAmtoufBBZVxD9yQwk9rHok4kGQwgk51dh4pVyFO/wB03gDs59UAAiZygxrV1sAHj3AI8s/p9SsXTPSPuWBwbMkyAOMEzPp9V5vUdYIzhKbQOQzyMyVmzZqV/GWzxvEy5Pzr078KAH8Jx8XMd3muovEQ+morTNpA5SsfGa6vRXWB74jWPa3iMgRMSMrWJM1Xgz0jj5W5/Cza9uNQ9Eqr9u+oIZpGbF0Z/m0Q2j/rKtRVD7bdUHuhMDf9SXAu5xWtdLwk0eq307eXfJWutz3Oo/ayeqenEPRaVg+HTwfX3bST6krqrwHss6bfFhthPeXAQhTO5aWSYWzzL7L3z3gAk4AJPgLpaNShhzRlruPiZif3BqEc8Jn+yvE6np6O8mTy0bBshLzyVoRtQ95Bc9ziMTJMvCeFfHi2mOZR/kxE8Q9rUukyUhLC8N0VqHuiNY57i29iTfhOe8clu9KQzCbXCc6HeTg0kAz3kLTVVfFmltTK23kRaNxDy/t20wLdJE3nGZ4ghjvpSfVWD1T1JfotJEdl2ngOPiYbSfqqR6/dMxYxZDiRS8ML3AGVpkNFwJnBV39VGNGj0rRhsCC2+eGG1pnzspZMc04n4KXi0bdZ3HjbvTrtTvhJ9uz57plolP4v18FSmTTRnfuQGSNW2fVDL9ry2SBM5fD+nigbhXjbvTL5infHok+3Z+6ZAlMdr9zsgGmix37lH3BN55UmCfa+ygXu2/JBNz6rBDX02KHgDs59UMAN3Z9ECa2i58EFlV0mEntY9EOJBk3HqgbnV2HimH08KHgDs59UNAImcoE1tFz4JOZPi/dk2EntY9Enkiwwg0ekdGyIAHsLpEykSJfVaP8AYkH+Q/8ArP3XV1EOcuEHxJH5LB/DH8Df6nKE46TO5iFtc+SsaraYj9tH+xIP8h/9Z+6yafoiE1zXCC4EEEGo2IOcra/hj+Bv9TlJkAgg0Nz3uXPtU/xh2fIyzx7T/ctpeV63dU4WqhxgIZ989s2PqMq2gUzE5SmADymvVLWiwJkmhp5klWxOme1K217RvXMftTXsk14ha33EV1DjW1rXD/adl0I34XTHq0jJCujWwi+G9gIBc1zQTi4kq19o/UOJFJ1elZ/eiRiQ2E1PliJD394JCwzISvnD1Q9qLaRA15c1w4RqACZytKM0CbXfMBLvAyZzzzCNaVrvXzy9R/orF/mQ/wDm/wDFH+isX+ZD/wCb/wAV29HrYEVofDjh7T8TSHD1Cz8H4yp/yLo/Yo4ug6uxYbw4vYQJz7W4l3KXWTROEFz3RYbIcNpe5zi60hyH03mpdN9ZdHpQTG1MnbMHFEPg0X8zIc1VXTPTer6ZjjT6aE4QgQRDJsBP/WahwsAO7A2qMkjJeZ9pd+3WI01Op3RJ6Q14LmEwmccSVpMFmMnsXGXo47K+9BpWw4bYbGlrWiQBJJF+85XB6qdVm6KAITWtc48USISQXu75bNGANhzmT6OEJAWlyF1Xe82lOtYhlbwZ3RR8W2UMv2vLZIEzl8P6eKgkbhXjZOuYp3x6JPt2fPdMgSmO1+u9kCaaM7oDJcW2fVDL9ry2SBM5Hs/uV0DcK7jZMRwLSwk+3Z+6kGN3z4oIhlNygsqukwk9rHohxIPDj1QSLq7C26A+myHgDs55XQ0Aibs+iBNbRc32QWVcX7shhJ7WOdrpOJBkMIG51dhbdFchT+7pvAHZzyugAETOUGNavSPSEOAwvivDRt3uMpyaNytpeW64dEP1ESGA8Na1rjedySJyl4D1VWa80pM17WYqRa8RPTc6H61QI7gwEsecNdK5ngHBMryXdVexeqdEnsjEuaQ6RGZGdiDmysMqvx8l7xPus8jHSsx6EhCYWlnea6W65QILyxrXRHNMnUyDQdxM5I8FV/tQ6W0uodCdC09Ec1OjPMgXNkA0GkyfMz4iJikd69WzqnFe5xdEa3jfsSbPIJ2AxPO6q6NBdqtX7qE6oxIohQ3StKqkPl3S4vVZfFyZb5Jm3ENXkY8VKR69u91f9n2tj6dmq08SGz3lUgXvhvpDi0EFrTYymLiy6P8A8fdMus7UW+bUxCPQA/krl0OkZBhshMEmQ2NY0dzWgNH0CzLb7yyaVL0Z7ImsBiazVgNaKnNhCVhcziPGJfLPmun0X1ig6R/u9Npms0osQAfevOPeOcTMu5OnYbbez6zaYxNNEhtMi6gT5e8bOfKU14odTYl/71k9rO+vcsHl5ssWiKftt8bHjmszdYunjNe1r2OBa4AgjcFZQVw+pumfD0wY8SLXxB3/ABbcsrr6l0mOIyGuI9CtNLe1ItLNeurTWGd3Hi0k6/h8lwtL0q8DY+S3ofSbDlpDu/I/fkoxmpLs4rQ3mmjN5oDJcXn6pQXBwmTPuQCZyPZ+ktrq1WZFeLSTL58Pl6JPt2fOV0yBKY7X7nZAmmixvNL3BN55UmX7X1soF7tpy8EEy+q2EB9NkPAHZzyuhgB7WedkCDaL52QWVXSYSe1jnZDiQeHCBl1dsbph9PD+7oeAOznleyGgEcWUCDaL52SLJ8X7smwk9rHOyTicDH0QRWDWMFJJ2x9kayIQBIymVoOeTkz814/nfVaYLzi9dz/S7HSZ5ZdEA53hddFcgFZ9NGNQEzIrP431rHNopNdbnvaeSkzy6CT3gCZMgEOMrnC42s1JebHh2H6r3MmSKQppSbSz6vTCK14cSA9pBpMjJwlkb8wq+6g9UBB6V1Bu6HpWgQyc1xmTF+9rKwf8zSu31o60jQwSbOiPmITDufxHuaN/IZK8F7OtTqYusixffPuxz4xqMnOJAbMAynmXcGkYUcO9Taeks864jmV7IXK6B1Tnhwc4mUpE5vP7Lo6iLSxzvwtc70BKt3xtRjt7xEwm5sxLvXKfIOlO05TXiY/SkV93Rnme1RA9BZZuhtW1rxU/hlYE8NW0xjvXjW+o0yWiIj/u3sV8G2OszMrEYA0AbLHqnCh9x2XfkVxHxS7Jn3KK3/f+Ihi+z/trsC2E0Khe2tFqqTInh/Lmu2IkxSPXZeaW90drKeE+R7j9lfhy6/GVGXHvmHXBo5zRRLi8/VDL9rynZIEzkez9JbXWtmMiu+JJ+/laWEn27P0upBrd5T8UEQym+UFlV8JMJPaxzsh5M+HHJAy6u2N0w+nhQ+Q7OeV0NlLizzQINovnZFFXF+7JMJPaxztdDiZ8OOWEDLq7Y3RXIU/u6b5Ds55XsgASv2vqg1dRElK4HiD+iw/xHzs9HLZiMJw4hQ9y7+YfQJoYf4j52ejlrx9c4WBaeYH3WfVuLGz94Z7CQXKJWfNfXEL8VN8ynEjOdlxPmsEeKGNc92GtLj4ATP5LIvNe0PX+60MQT4osoTedXa/5A5Z6xNrRC+ZisbVR0p0jG1kf3j7viFrWMGGzMmw2z5nzJJ3VudTerf8ABQS0uDokQhz3ASAkJBje8C9/mOFXHUDoh8fVMe2QbAcyI8kT+LhaOZkfCXkbwDw5zWhsgDLn6LX5FuscKMMd3lv6GLULkYGBfzWy82PgVGGwjLifRTIVkdKZaPvvmZ/SUe++Zn9JWx7l38w+gR7l38w+gXdObazng5MM/wDCU4mmZ7sukJ0kzEwLArY9y7+YfQI1AlDdefC6/kVG1YmOkq2nbzrYpWULXbhZIb157eyoQhHHT6P1VUmOOOyTvyK6Vc+Hyn4Li9GwKnTOG/muN7TOtLtDph7p4bqIpphGTSWhsi+JJ1jIEC4N3hbMMzMalky1iJ4ezBotmaPcTvPK1eho5iQIUSJKp8KG47XcwEyHdMrYLnbTl4K5UkX1WwgPptlN8vhzyQyXxZ5oEGUXzsiiriwkyfxY5ocTPhxyQMurtjdAfTw/u6b5fDnl3IbKXFnnlAg2i+dkFlXF9PBDJ/Fjn3pOJnbs/RBEJPcBOdpZWV8h2c8lyulNTOTN8uP5BQvf1jaVK+06aeqjl7p7bDuCxISWCZ3O5bYjXBqovaR06NRHEKG6cODMTGHRD2iO8CQE/wDMu17Retb4bjpYJpm0GJEB4hV8Dfw2kSc8VpKuYGmfEcIcNpc91mtGSeX7tJbfGw6/OWbNk3+MLX9k2ifBgxIkRkmxaHQ/xEAETI2BnMf+lZHRki0upkZmf5rm6QQwyGzE6AZS4RYS8gu7ChU2aOH8+8kqFJm95s7k1WsVSAmkpv8Al85J2l831mtChAiSJKTPm8ppTM/l+kkCAnhQisqBbuQR6iSyv+XzknaXzfWaDz0bomI3YHwP3ksLtFEH+zd6E/kvTM+bymkJz+X6SVE+PVfGezyzmubkEeI+6TSSQBk2C9THYCJAAjcZC1YfRzGuDm93Z7j+feq7YJjpOM8T2np4QY0CeBMn8yV87de+sH8bq4kUH+7b/dwR/htnxeLiS7zA2Vp+13rD/D6X+HYf7zUzae9sIds+cw3/AIndyowrZirqNs153L6i6vsq0un2lAg/9tq6Pv5Wlhc7oEn+F01P8iDOX+7aukA3eU91xxGim+UUVXwkyfxY5ofOfDjkgdVdsborp4cpvl8OeSGylxZ5oEG0Xzsiiri/dkMn8WOfek6c+HHLCB1V2xuvLdfeuTOjoNLZP1DwfdMOB/iPH4R3bm3eRuddOtEHo+B70ydEdMQoYN3ul9GixLtvEgH526W6Ti6mK+PGfXEeZk7Dua0bNAsApVrtyZWF1M9qb4coWuJe02EcAVt/3jWjiHNonyKtNohR2NiQ3tc1wm2Iwghw8RkL5fXb6r9atToX1QXzYTN8J0zDf5fC75hfE5iyZMUWdreYXlqYbmGRHgdj4LWe/cmwusnVXrhpekGUt4YspugPlUJZLD8beYuLTAW5rOjC27Lju3H3WC+KatlMsT2+dOk9cY8aJGP+0eXeAPZHk2Q8l6/2RQGO1j6u0ILqfCttRHOUh5leq1/s0g6gl0NroBJnUP8AVk/5HbcmyXb9n3Ub+z3RXviiK+JS2praWtYDMgTJJJNz/lHitvtW9NRwzTE0tueXo9P0aC6eAJSH3XRrlw+U/FD/AJfOSYlL5vrNRrSK9OWtNuyHBzmij4vOSGfN5TSvP5fpJSRPt8pfqiv4fKaH/L5yTtL5vrNAuxzn+iKPi85IZ83lNK8/l+kkDPHykiv4fKaH/L5yTtL5vrNAp0c5oolxecvFDPm8ppCc79n6S2QeI6++z9vSDjHhRTD1DWBoDyTDeBMhp3h3Ju2eTYqk+muiI+liGFHhOhvvKeHAbscLOHML6kf8vnJafTPREDVQjCjwmxGnY5B72kXa7mJFSi2nNIdXn06XT7zgQf8AttW/7id55WLQ6dsOGyHsxrWNnmloAH5KZLtpyUXUq67YRXTbKb5fDnkhkvizzQKii+dkUVcWEmT+LHNDpz4ccsIHVXbG65nWPrBC0MB0WMbCzQO1EccMYO8/QAk2C2Omuk4OmgvjxHhjGCbjv3AAbkmQA3JC+duuPWiLr4/vHzaxsxChzsxvPvebTPlgBSrXbky1esXTkXWR3R4xubNaOzDbsxvLnuZlcxCFa4EIQglCiOa4Oa4tc0za5pIc097SLg8wrS6m+1MiULX3wG6hov8A/s0f9TfMZKqtet9nPVI6/UTeD/DwiDFP4zkQgeeT3N7phRtETHJE6X/pYrYrGuY8OaQHNcCHNc0iYLSLEEXmstcuHyn4pFoAAYAALSbgAYFsBSEpX7X1nsqkilRzmiifF5y8EM+bymkZz+X6SQPt8pIr+Hymh/y+ck7S+b6zQLsc5/oij4vOSGfN5TSvP5fpJA+3yl+qK/h8pof8vnJO0vm+s0C7HOaKPi85IZ83lNITn8v0kgcq+UkVz4fKfgh/y+ckzKVu19Z7oFOjnNFEuLzl4oZ83lNITnfs/SWyByrviSPfytLCH/L9FIU7ynugx6bPkjUdpCEGTU4804HZ9UIQUL7XulosTWHTud/dQQwsaMVPYCXu73XkO4eJn4VCFdHSIQhC6BCEIE42K+oeqvRUPTaOFChNk0MmScuc4Tc5x3JP7khChd2HQ0uSk/t+Y/RCFW6nqtlJvY8ihCCGl38lE9vzQhBLVbef6KfweSEIIaXfy/VRHb80IQS1W3mpu7HkEIQR0u6gzt+ZQhA9VkLJE7HkEIQR0uCsD8nxKaEH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AutoShape 12" descr="data:image/jpeg;base64,/9j/4AAQSkZJRgABAQAAAQABAAD/2wCEAAkGBxMSEhUSEhIVFhUXGSAVGBYYFxUYGBgXGBkWGB0YGBgYHSghGBsmGxgdITEhJSkrLi4uFx8zODMsNygtLisBCgoKDg0OGxAQGy0mICUtLS8tLS0tLS0tLi0tLS0vLS0tLy0tLS0tLS8tLS0tLS0tLS0tLS0tKy0tLS0tLS0tLf/AABEIALwBDAMBEQACEQEDEQH/xAAcAAABBQEBAQAAAAAAAAAAAAAAAwQFBgcCAQj/xABPEAACAAMFAwULBwgKAgMBAAABAgADEQQFEiExBkFREyJhcYEHFDJCUlORkqGx0RYjYnLB0vAXM1SCk6Ph4hUkNGNzorKz4/FDZESDwjX/xAAbAQEAAgMBAQAAAAAAAAAAAAAAAwQBAgUGB//EADsRAAIBAgMFBQcDBAICAwEAAAABAgMRBCExEhNBUWEFcYGh0SIykbHB4fAUFVIGIzPxQpJTcmKCwkP/2gAMAwEAAhEDEQA/ANpgAgAgAgAgAgAgAgAgAgApAHsDBD3bPYTnluxPCvRw6waxDBvaaZJJK10S8TGgQAQAQAQAQAQAQAQAQAQA2tNjDHECVcaMPcRvEaShfPiZUrCXfby8py5ecXT9YboxtOPvfEzZPQeS3DCoII4iN07mp1GQEAEAEAEAEAEAEAEAEAEAEAEAEAEAcTpyopZ2VVGrMQAOsnKAKxendBsUmoV2nMN0oVHrminsJjVzRsqbY0kXxedtkidY5VnlS2LAF3Z5nNYqTTBhGYO4xi8noZ2YrUtl0pOEmWLRhM4KBMKmoLAULDIa66b42WmZo9chC1Xe/LLNSm6tTTTI7uERyg9raRsnlZklgiU1DBABggAwQAYIAMEAGCADBADK9jPEs97IjzDkOUYqg6TQEnqHpEZVuJrLat7Oph9sa22u2d7zJrPOM0yqYjyalWIYqooAooTkNBFpbMY3OU3UnPZbzvY3K7LCsiUklK4UUKCdTxJ6Sak9cVW7u51Yx2VZDqMGQgBlMsFDilNgbh4p613dkRuHGORttczxLdhOGcuA7m1Q9R3dsFO2UjNuQ9BiQ1CACACACACACACACACACAELbbZUlcU2YkteLsFHZXWDdgk2VS9O6TZJeUoPOb6Iwp2s9D6AY0c0bqm+JUL07pFrmVEoJJX6Ixv6z5ehRGrmzdU0VS222ZObFOmPMbi7FqdVdOyI3LOxOqUt3vLZXt46/n3EIyaG29y7/wDmyfrTP96ZE0NCCp7xa42NDmY4UFmIAGZJNABxJOkAQ42tsOLD33Jr9cU9bT2xrtI22XyJoGNjUIAzi391Ay5syX3oDgdpdeVpXAxWtMGVaRHtkipiH5WD+hj9t/xw2zO76h+Vg/oY/bf8cNsbvqH5WD+hj9t/xw2xu+p1K7qxJA7zGZA/PcTTzcNsbs0yJCIo+xWz+C02y2zBznnzUlV3JyrYm7SKdSnjEs5ZJFWhStKU3zfzLpERZCACACAOXUEUIBB3HSDVwMjY2TOS2Xm2zXsOoiPYa9032r6nci3AnC4KP5Lb+o6GMqa0eTMOI7jcwEAEAEAEAEAM7yveRZxWfOSX0MwBPUup7BGG0gk3oVG9O6fZ0qJEt5x4n5tPaC3+URq5rgbqm+JUL07oNtnVCusleEsUNPrtU9opGjmyWFK7SSu2VWfaGmNiZmdt7MSx9JzirKrKTtE9RR7Iw+Fp73Gy8OHdlm33eZyFPGMbqb1Zn94wNPKnRy7or1PADmRnTM9A0qeArBqpDO5JSrdm4+SpunsyemVvOP1yJfZa42ts0ylmy0aleeTUjfgAHOI4VHvjag9qTvqyt27hnQo0401/bjf4vi+/nzuX2z7C2CzZ2ueZjb1rgHYiVf2xatFanmNqT0Rdtn+R5Be9kCSqthUDD4xqadJqc884ki01kaSTvmSMZNTFe6JtK9pnvJVjyEpsIUaO6mhduOeQ6BXfEMndk8I2VyprLJBIBIXNiASACaAk7s8s41NzTe5HfrNjsbtUKvKSq7lBAZB0AkEDpO6JIPgRVFxNJiQiMKm3jIlWm0ibJEw98TT4MtqjG1BVs1ow3a4zXwQDDdXLFnY7e/bGQf6ooJYEES5OQog7fBxYTkSSDvMLoxsvmcNfNjOH+raIVPzcoYmYo2LXKmEqNcnJy0K6GyzmffllLTCtkRQyAKMMs4HxTWZhXccagDcEHAQuhsvmeWu9rNMXDLkBHMxSGwShzRMdqc2mDwwuVaiWo6l0LM3hjExAJCBg9gAgAgAgAgAgBOfIVxRgCOn7OEYaT1Mp2GfIzJXgHGvkMecPqt9hjS0o6Zm109RezWxXyGTDVTkw7I2jNMw1YcRsYCACAPYGDBNsbu73ts+XuLl1P0X5466Vp2RBJWZZi7ohowbHUiQ811ly1LOxoFGpP490V6zbagj0fYlGnThPGVdI5L4Zv6LxLndXcztT0M1pcleBPKP6q83/ADRZhR2VY4OMx88TVdSfguCXJfmZPyNlLrsuc6YZ7jczVFfqS/cxMbeytSrectCD27vyXMlyrFZZQlIzBiAFXF4qjCmVKmvYIrYipe0Uel/p7DqG3iqmkVb6t/D5kffez8+VKW1S5bSxKCqWC4CRkoemRJqczTOsaVKTitpcPy5N2X2ksTVnh6+andpcv/j3W05WLhs1ccq0WeXaZk2iuKkCihSCQQWau8HcIs04qUVJnnsbTlhq8qPJ+XDyLpdEuUspRIIMsVoQSwriNczrnWJ42tkUZXvmK2+fycqY/kozeqpP2RkwjB9kbh79nckZoSi8oxoWYgFQaDStWGvHfFKtV3cb2LLNhuu4LPZ5JkJLBRhR8WZmVFDjO/LsG6kcudWUpbTZgzy4rF3nfaSVaqhio44JkpmAPEio9FY69Ce2lIxL3TYYtEBTrXf1lWY6tY1JDEE4ZeZBIJ03mInUXIlVN8xL5RWT9CX1ZXwhvFyM7t8w+UVk/Ql9WV8Ibxchu3zD5RWT9CX1ZXwhvFyG7fM6TaGyVH9SXXyZXwhvFyMbt8y6ERKRFTsG3NmefMs0w8jMSY0oFyMD4HKgh9ATTQ01yrEjpu1yvHEQcnF5MtERk4QAQB4zUFTADSXbPKGXRADpHBzBrAHUAEAIWmyJM8IZ7iMiOoxrKKlqZTaGxabK1+cTiPDHWPGjX2o9V5m2THEm1owqGHaaH0GNlNMw00LxsYPYGCo7X7FrbZ0ucZvJBUwPzcRYA1WhJAFMTZmuojSUbu5JGdlYYWe47psvhDvhx5R5T/KKS/TGt4I29tkG9uJvQz5MoDDKAlphrhywVCr0YsumK171tpcjuuoo9kqnfWbT+foTs6Ra5xUT5olh/BWY4lhuIEsZk9kTPaerOPGF03GN7a2V7d5IytlZEoYrROy6xLX2mp7CI3VNLUi3jeiKPZLbJ/pd5yJWVJqJajQlQEBq30iWrmYqRada/Bf6PU4hPD9kQhxna/j7XyyLBf1/z7TZ56rLAl8m2Kil6AKScTHIacBE9SblB9xwsBFQxVN8dqPzIrufXFMtVnJ5QKizCoqCx0RjRch43GI8PByj4nT/AKicYYtW4xXzaNQuiwiRKWUrFgtczStSxJ06TFyKsrHnJO7uKXjJLypiDVkZR1spH2xlmEY3sBInSbwlq0qYpoyzAVIKgoTzuAqFijioN0nkWbo19poAJ4Z7yfQMzHITvkgZVs9Me13yJ3JuByjOaqRgREZVxeSclHWY7lGm4RSNZe6bFFkgKtab4sAdg0gFgxDHkkNWBIJrvziJyjyJVGXMT/pq7/0cfsUjG1DkNifMP6au/wDRx+xSG1DkNifMP6au/wDRx+xSG1DkNifM9W+rvqKSB+xSM7UOQ2Z8y2xKRHzjtN/bLV/jzf8AceLsdEcWp78u9/Mktm9tLTY6KrcpKH/icmgH0G1T2jojWVNSJKVeUMtUaxs9tdZrXhVWwTSA3JPQNn5J0fszpqBEE6Uoal6liYVNNSfiMnGdum+L2mAGkAeo5GYNIAeSrZ5WXTADkGAPYAZ3pa+TQkeEcl+PZ8I0qS2UbRV2NbuutcALrUnPqG4fjjGkKatmbOTvkSsTGgCAGV9Xf3xKaXWhNCDStCDXTqqO2NZRurGYys7kINnrJIFbRNqeDMFB6lXnH0mNNiK1JNuT0GVv2pstlZXkSajOWzAcmKGhBJ1POG8eNGk6sYZpFvC4WriVKknn7yXO2q77fIbW61Wm3oZfIhpTbgnN6DjfQ9IIhK9RWtkR0ajw01ODtJfn4mQVu2Kt9nXlJJ5VR/4sWJlHAA5H9XOIHQqQzjmd+l2jgcatjFRUZfyWXnw8boO50smWZ821oMyoQMpJLAuX5nXTMinthhkldyMf1DVg1SpUpXte9u5WJPbfbNe9nkSZZXlBgqaCi+NRRkMstd8b16y2dlcSp2FgHVxKqPSGfjwX18DjZi5raLMkpQ8tDVjiPJirZ5+M24aHSM0oTUbFftXFQrYqc1mtF4GgXDYTIkLKYgkVJIrTnMW39cWYqyscqTu7kDt9tA0hVkSjhmOKsw1VNMuBJrnuoeiLNCmpZsRRVNk7UJU6W9fGox6G5p9ANeyIMTJ73MmteJp9tZZKPNPiqW9A0HWYqxwtKnJzS+3cRbTlkZBarSyOsxHZZgNcQ166+8b6xewd2mnoSySNS2WvjvqQJhADg4HA0xCmY6CCD203QqQ2JWIGrEdaTdmNsdMWI4vz3hVNdMtYrPYJFtiVbq+j++h/bH9wK3V9H99D+2P7gVur6P76H9sf3D1TddRTDX/7oewPbLZEpEfOe0v9stX+PN/3Hi7HRHFqe/LvfzI2Mmg8ntR3p4q4fRhT359kTSdpO3K30Ioq8V33+pZ9mu6JaLPRJ9Z8rTnH51R0OfC6m9IirKknoX6eKlHKWa8zTrmvyy25ayZgLAZoebMXrXh0io6Yryi46l+FWM17LHM6ykaZj8bo1NxCACAO5Uwg5eiAJMQBCr/WJ9f/ABp7f+z7BEHvz6Il91E1E5GEAEAewMFTXY4YmaZNotSQAM8NcsTNvp0GIt1zJt7yQjeMm7EltJajl1I5pxv1qTzVINDlTdGJRp2sS0K1alUjUg7NFKu3ai2XeDK/OyfELDwBXdQ836pJHDpqRqTpZcD1E8Lg+1VvIPYqcV6rj3rx5C77Xi0ZTrSyg6hlfD6spSDG+/T1f54HOn2Bi4P2Yp9zX1sJWq/rInNlCbaJhyGXJS6nLSpduoUrxjWVaK0z8vuT4fsCvLOs1GPHi/ReZNbHbFzZk4Wy3LhocUuSRQ11BYHwVG5TmTr070qDk9uY7Q7Uo0KP6TB9zl87Pi3xfw6aXF08seWWerriQhhUio0yJB9ojCdzNrFd2o2RFrflVmlJlAtCMSECtOBGuufVE9OtsK1jZSsVxdj7XL5uBHG4q49z0iHERU3tRJI1EWa+JNqm2SXKEo8oacpzk8TpxUOIgHLhEclJxsaxcVK5WhsTappGLk5aji2JvQuXtixQcaS5tmZTTLls1cC2NGVXZyxBYmgFQKZAaDtMKlRzZG3cRnbJ2d2ZjjqxLHnbyandEG7RsqjRx8j7N/eet/CMbtGd7IPkfZv7z1v4Q3aG9kHyPs395638IbtDeyPV2QswNfnPW/hDdobxk/EhGfOe0v8AbLV/jzf9x4ux0Rxanvy738yOWlc9N/VGxoKzjrmCWauXDP3106I2lx6mkeHQRjQ3FbLaHlOsyWxV0OJWGoMGk1ZmYycXdG17JbVi0y1LUr4LcVfgeIO49I6Y50m4T2ZfE7VKaqw2l4lkm2cN0HjG5kZTZBXXTjAC1ilZ4uGnXACd9WrCmEeE+XZv+HbEVWVlY3grsWu6y8mgG85nr/hpG0I7KMSd2Oo3MBABAHsDBW9qboaawmcoFlhaMCWOYOWFdCTWm7QRBXaitpvJE9G7eylmV65dk5b21ZzuzqEIMs6bswVIIFc6Z66xUwuJdWWw11LOJobtbaZfpFjlouFJaKp1AUAHr49sdGyKO073uV2+7rumVnaJdmlnWmSsepEzPoiKVGlxSL9PtPGxVo1JfG/zK5M22sFlr3jYwW0x4VlA/rEFz1ECC2I+6iOrXxFf/LNvvf00LrspfPfllSeQAxqrKK0DKSMq9FD2xLF3RUkrOx1tNaml2dsFcTkItK151a0pvwgxrUlsxuZpq8j3ZGUVsqKylTVsiKHw23Rik045GanvENt7tbNsDSVly0flAxOPFlhKAUoR5UZlKwhG5VvyqWnzEn9596Ndtm+7QflUtPmJP7z70NtjdoPyqWnzEn9596G2xu0H5VLT5iT+8+9DbY3aD8qlp8xJ/efehvBGltOyzD8qlp8xJ/efehvBKlsuzyD8qlp8xJ/efehtsbtB+VS0+Yk/vPvQ22N2g/KpafMSf3n3obbG7RrQiUhPnPaX+2Wr/Hm/7jxdjoji1Pfl3v5jSyyMQY0ZiKc1aYjWtTochTgfCEaVJ7NtF1en017zelT203Zu1slr36PJd3FDhJagZ2Waeks4/wBKCInJt5VF8F9WyaMIpZ0ZPvb+kULyrOrZd7MoING5RidCRQHUnTt0OkRyqSj/AP0T6WRNCjCeTpNX47T+T/PkRc1QCRWoBIrxoaVi5F3SZz5JRk1fRkxctqm2OYJjowltRZg6DUio1DDMgGlc4rTdOutmLz4fnFdxYoynQltNZPU2u4byE1BzgTQEHylOhivTk/deqOq7PNaEpEhqeEhRXIAZ9AGsDBDWBTOmma3gr4I93o16zEEPbltEjyViaic0CACACAAQAyt3PZZe7U9X/VY892rKVfFUcJB8dqXd/q/kWqHsQlU8EU7aXalbDM+ZlKzupIBYhUWoAJUZmpByqNDDsqu61arVivYvaP58H4ktZycFCT6lKvTbO2z6hp5RT4sr5sekc49pMdtybK6gkV/id5zPSeJjU3Hl1XdMtE1ZMoDE1dTQAAVJJ3CNZyUVdhZmt7H3O9hktLM3HjbGebQKaAHDUmuQGfRpFSWLlpHI23SbuyaZidTFaUnJ3kyRJLQkLCeYO33mOrhP8S8fmVK3vszTuz/nLL9WZ75US1BT4mdUiMlCkAFIATLVyEV5VXJ2gelw3ZVDD0t/jX/9fXm+nxDkuNYbhvVmZ/1DGn7NCnZdcvJep7yfCsHQtoxD+oYz9mvTuumfk/U8xU1hGq4u0xiOyqGKp77BNd3D7Ppodr1RJCTlnwOTjsNSwtqKe1PWT4Lovm2+mmaPaRIc4+ll0EWCsfOm0v8AbLV/jzf9x4ux0Rxanvy738yNjJoehiNCfTCyMqTWjHdjkTZtVVjhA5xZyEUZ+ETuoD2A8DEFWpSpWclnwss33E0N7UulJ243bt4jmyySWK2ehK+FaGOEKPKBOUpenNjuI0iGrNKKlX46QWd+nOT6e7z5m0Ittqnw1l+aLrqNLRMVQ0uXzgTzph1ehywjxUrnnmaAmmgnhGUmpzy5Ll383w5LhfUik4pOMfF8/t5j+5tp7RZQBKZSBmAwrhrrShBoeGkZnQhJ7XHoSU8TUprZWnUs1zd0q0GaFtBlBGyqEphO4nM5bj113RpVpNRvDUmo4tudp6Gn3daxNTPwhkw+3qMVoT2kdGSsxyiACgAA4AUjZKxqdRkBABABABWMNpK7BF8pk8ze3NX8dUeJeJbp4jGvWb2Id3Hyt4o6GznGnyzZjG2E52tk7lBQq2ADgq5D0jnfrR6Ps/C/psPGm9ePe836eBFKW07iF13DabTnIkO48qlE9dqL7YupNmjklqW+7e5fNPOtE9JY3qgxmnSxoF9sbKHM0dRcC03Ns3ZLKcVnq0ymFpjMWNDQ0yoozA0G6KeMkrKKJaV27sk5z0UmOe3ZFiKu7EYzk6kmIrlpJLQsNzH5le3/AFGO3gsqC8fmcvFf5X4fI4ttvcfmkV/rMV9FFP2RiWNgnZGqoO2ZXpu2rKSrWdQQaEcpoR+rEqrXzG66nPy5PmF/afyRne9BuupDbW7aPMszSpcsI00iXiD1NDqBzRqAR2xDWqvZsuJ1uxsLCWK256QTk/D018DnZS9ksMnk0kKzHOZML0LN6uSjQD7SYzSapq1iHtHFTxlZzbyWi5L1fEm/lyfML+0/kiXe9Dn7rqcvt5QEmQoAzJ5Td6kYda2ZtDDynJRjm3oZ/tBe069JxcgJLlgiWuoBNN+VWYgV4ADtpyk6srnsaO47HpRjLOcmr93PuXDm/KxbE7bOlmElpYcyuaCXwnB4ophOmY6gImoVvZtyOR2/gVTxG8jpPPx4/RlhTbgkgcguZp+c/life9Dh7rqXOJiE+e73sE2dbrUsmW8w98TfBUmnzj6nQdsWnUhCKcnY5DpznUkoq+b+Yhb9n7VIFZtndR5QAZR1shIHbGtPE0p5RkvzvE8PVh70X+dxGAxOQj6wW5UVpcyXjRs6Bip8U7tc1Xqp0kGrWoSnJThKzXS/P1f5ZqalVUU4yV0/z6I5tt4s4CKolyhmJa1pXymJzdvpHspGaOGjTe23tSf/ACfyXBLovG5ipVclsrJcl9ebGcWCIIAIA0TufbSHKU5q6DKvjy+HWvupwMUMRT3ctuOj1OrhK+3HYlqjUpUwMAwNQcxBO6uiwdxkBABABADa8JlEoNTlHG7dxLpYVwj70/ZXjr5ZeJPh4bU7vgN1l1dJe5BU9evvpHLhhlPF0cGvdpLal/7PP528yZztCU/5adw0vWy2OTN74myFaa58LCGbmgCvONFoKaZx6mc4wzZXpwnPJDy87RMAQyhUNvC1O4jqFOiMTlLLZNIpcRiLsnTM5jU+sa+gDIeyI93OWpttJaC8mzqmSti6cteyKGJsp2RZpe7c5tYqhitLQng/aIyIiyS9lmESlTTUntJMWlVe6VNePxKU4p1HIbXjb0kpiY9Q3seA+MYhBzdkG7EWu2YAp3unr/yx1YzUUkkVnTu73PfloP0dPX/ljO96GN11GVv2rR3kFrOtUmYl5+Rbk5gz5vTXrAjWVRNq64/QtYenUUKmw/8Ajn3bUfzuuL2rbRsNUs8vEM6FqhhvXwRQncdxprGZVXbJEVGjTc0qjaT4rh18OK5Cdh7oSTRlZlBGqlsx/ljEMQpaIsYzsyrhX7WaejWjK1tptO9tZLJLRZa1q9DXEdQCaDmqM6cacIgrVHN7CO32RhYYShLG1uXs93q3kuneWK5doZdlkpJl2ZcKilS+bHex5upOcTwkoKyR5/FVJ4mq6s3m/Lou4rext98harU4lqyux5pNAOexFMs8jSK9Cdpy/OJ3+24XwlC+tv8A8o0C67+efmtmlhQaFi/sACZmJqmKjDVHmVRvxJaZa2OmXv8ATFSeMnLTIkjRitRqSF4DOvDM5k9dYquV82yaMeCRwlpU6H7IxtI2cJLgR16bM2W0VMySuI+OvMb1lpXtrFmliqtP3ZeGpVq4WlU95Gc7Z7Jix4Hluzo7YKMBiVqVAqvhVodw03x2MHjN9dSVmszj4vB7mzi7pkJZronOKhQKGnPZEPocgkdMS1MZRpuzfwTfyTK8MPUkrpfHL5i3yfn8Jf7aT96I/wBwodf+svQ3/S1eXmhjbLK8p2lzBRlyIqDSoB1GRyIizRqwqwU4O6ZDODhJxlqhGJDQUs85kZXQ0ZTUHgRGGlJWZtGTi7rU2XYraJZ0sHQE0YeQ/wB07uzpjm2dKey9OB2qdRVYbS8S4RKZCACACAGE1qzM/Blip6/x7o8xiasa3aO1L3KEXJ9+vzt8C3BbNLLWRzdU4Mz+VkfTX8dsT9gQcoTxE/em7+Gf1v5GuJdrRWiHF5LLwFpqBlTnUIB04Vjuz2bXkiGm5bVovUQs94ctJaZKBDCooRXMUNBTXIxhT2o3iZnT2JWYwNinzM5jUH0j/wDkRC4yavJ5GU1ohzKTCAOEcuTu2y2lZHUamRMSFrWgjFkbbTta48s9mLZnIe+LdDDOpm8kV6lVRyWow2ivoWQy1EpWxAnM0pTD0GusdC0aSSiiFJzzbIj5bf8Ary/X/ljG96G266h8tv8A15fr/wAsN70G66kBtntC1okLglrLeVMWcrK1SCtRoR017Ihry2o5cMzrdiuEMTsT0mnF+Prp4krdvdB5VA3e8uujDFofV0iSFfaWhVx/Z0sLVcG8uD5r81KttNNLzxbLMokzl5zBGriI8YCmtMiNGHbWCqva246nV7Lx8N3+kxOcHkm+HR9OT4PyV2JtzWZ5tomyg82bvZgCATiY0A1Zv9MZoey3Jox23iadVQoUX7MeWl9EvBfMsV7bfmXKYiQgYghedXnHQ0w7tYlnX2Uczs/s54qsocNX3ffRFHudZ6IrSpplY6GYAxBmBWYglhmMjTDpv3xVoRnF7V8rr4fXj8T0HaWOw23OlUjtNJqLsrRbWluj46rTgT0u1zSQOWfUD84/xj00sbg3pHP/ANUfL49mY5WvPv8AakaE8kYShrTTU19Na16Y8lvZ7e09fzhp4aHqN1Bw2eHf9dfEqV43NaFY4ZjMm4mY1eo56x6Cj2lgHBOrTSlx9hNfI8/V7Mx+21RqNx4Xm0/mNf6OtPlH9ofjEv7l2Z/Ff9Psaftfan83/wB36i0q6rYRUO1NPzrfGNl2j2b/ABX/AE+xpLsztJPOT/7sTtd3zpQWbaGrLlzEYlnLBeeoxUOlK67hWI62MwVWjUp0Y+1KMkrRtd7Ly0MRwONpzjOrL2VKLd5N8VzJv5TWP9KleuI+e/tWM/8AFL4HqP1mH/mviHymsf6VK9cQ/asZ/wCKXwH6zD/zXxM328tsqda8cllZcCgsuYLDFv35EDsj2PYlCrRwuzVTTu8nyy+5wu0KkKlbag75Ir0dcpBAEns/exs00PmUOTrxXiOkajtG+Iq1JVI248CfD1nSnfhxNyuK8RNQCtTQEHylOhilTk/deqOw0tVoSkSGoQBxOeikgVoCadQgzaKu0jL7g7oDTSJM2RV5jDny9/WrHIbya8co8nVwMtxOnSedSSbb5a2yXPP4nr8b2LGit9GfsxWj9fJKxergkmrTDv5o95+yPQ4SiqcFGOiVl4HkqkrsmSK5HSLZERdgvNDNazrLw4K0pQDmkA80aZmIYVFtbCRPOlJQVRscTJROeJj0E5egb41r0XUjZM1pzUXoIEUjkyi4uzLiaaujyNTJ6BXKMxi5OyMN2VyWligAjvRiopJHPbu7kHtLfpszIBLV8QJzNKUp0HjGk57JvCG0Q3y1PmE9Y/djTe9DfddQ+Wp8wnrH7sN70G66gdtCf/jy/W/lhvOhnd9SizeVs082mw/Ng6yq4hTUrQjnL0ajdFRxcJbUD1GH7Qw+LpKhjdeEvrfg+uj4k7I7qxApNsi4hrhYjP6rCo6qmJFi7aoiqf0y5e1RqJrhf1V7/AJ/dWJFJVkUsdMTE5/VUVPVUQeLvohT/plx9qtUSXT1drfAgpfK2meLRbueAaiVXCKahaAc1ejU7+MRqMpy2pkuI7Qw+EpOhgteMvrfi/JcC8rtoRkLPLAGVMX8sW950PLunfO50m2hJA5BMzTwv5YzvehjddS2WyzV5w13jj/GIMThtr246maVS2TGBFcjHMLSI+0WYrmMx7ojcbFiFRPUc2NaLnvNY2joRVHeQ12ks/KWS0INTKenWFJHtAixh5bNWL6orYiO1SkujMLEepPLhABGAEAEAEAax3N3bkZFa+OP1Qz09kc2r/ndvzI7WGvuFf8AMzQYkNwgAgCNk3BZUdpi2eWrtqwUA569XZEe6he9izUxlepBQnNtLhckUUAUAoBuESFY5nzlRS7kBVFSToAN8YlJRV2ZhBzkoxWbMnve+3nWgz1JSmUumRVRpWm87+umkebrYmVSrvFlyPZ4bBQpUN1JXvr1f5p8dS0bP7YK9Jdooj6CZojfW8g+zqjpYbtBS9mpk+fD7HGxvZEoXnRzXLiu7n8+8tboDF6rSjUVmcaM3F5Efb56yVLTDQemvQBHLnh5xlbzLcaikiAa8LXPP9WR1XQEAeku2Q7D6YtUaDhmtTWcloy8WckqCwo1MxwO8emL5UIXaW/TZmQCWr4gTmaUpTo6YjnPZN4Q2iG+Wx8wnrH4RrvehvuuofLY+YT1j8Ib3oN11D5bHzCesfhDe9BuuofLY+YT1j8Ib3oN11E5214fJ7NKb6xr71jDqJ6o3jGUPdk13BJ2vCeBZpS/VNPcsFUS0QnGU/ek33iny2PmE9Y/CM73oabrqHy2PmE9Y/CG96DddT1NtSSByCZmnhH4Q3vQbrqXaJiEyi7Nr2lW6fZp7VlG0TFRzrLJmsACd6bujq0hxeCU4byGts+v3+ZXw2McKjhPS7t0z+Rfo4p2QgDxlqKHQ5QMNXMGvC7JkhnR0YBHMvFQ4SRmKNpmvOpwMerp1I1IqS4nlalOVOTi1oNI3NAgAgAgCWuG4JtqYYQQlaF6exR4zfgxFVrRp9/IsUMPKq+S5m2bP3OJCAUpRQqrrhUcTvMUoRd3KWrOtkkox0RLxIYCACACACAKDt7fmJu9pZ5qmswjew0TqGp6acI4vaOJ2nuo6cfQ9H2Pgtlb+er07ufj8u8p0cs7oQBO3BtPMs9EasyV5JOa/UP2HLqi7hsbOlk84/LuObjezaeI9pZS58+/117zQ7ttkq0pjQq67wRmDrRlOhjuUqsKsdqLueXr0KlCWzNWf5oSESkB2sDJ7ABSACkAFIAKQAUgApABSACkAFIAIA+etr7C6Wu0M6nC06YQ24hnY0ruPREuGxdKteMJZxya4q2Xw6nMxWFq0ntTWUs0+Gefx6Gp7IXl3xZJTk1YDA/HGmRr15N+tHDxdLd1WuGq8Tt4SrvKSfHiTMViyLS5O8xeoYS/tT+BXqVrZRG20FilTrNMlTiFllc2NOYdVYV3g0MdFSVNX0SKzpOt7CV2zBLVZGl0xUNd4rT2xNhsZTxF9jh+X7ijjuza+C2d6veXDS/Lv/EIRZKB6BXIanIDiYAu2ymwjziHnig1waeuRp9UZ8aaRUqYhv2afxOhRwf/ACqfD1NVu27JclQEAyFK0AoOAA0HREUY2z4l6+VloPY2MBABABABAEJtZffe0rmn518kHDi/UPfSKmMxO5hlq9PU6HZ2D/UVc/dWvp4mVk1zOZ1rHnD2GgQAQB1LQsQqipJAAGpJyAHbBJt2RhtRV3ojV7hu5LHIVGZQx5zsSBVjw4gaDqj0uHoxoU1H4954vG4l4mq5cNF3fmY+76r4CM3SeavpbP0AxPtX0RVtzHEljTnUr0VI9JjKvxMCmKMgMUAeFxrAHKz1OjA9REAd4oAMUAGKAELZbpcpcUxqCtNCc+oRBXxFOhHaqOyJKVKdV7MFcYNtLZhQGYczQcx9aE8OAirHtXCyTalpm8nzty6kzwVZWTWvVHL7U2UEKZpqfoTN9aVOGgrSJI9o4eUXNSyV+D4a9cuJh4SqpbLWfgKfKKzecPqv8Ih/eMH/AD8n6G/6Cv8Ax80ZfSabTa3mkmzs0xhjIIKlyykA6DBuij2lXwlWNP8ASf5XJWcVZ583lm3Y2wNLE051P1P+OzybuvDXJI42ateCYzWA6kB7PMqFepoCrZ4D0+nKLVWpXp7FPGq+1lGcdU+TWSfl4lejCjUcqmDdrZuMtLc1rb80NWs0s0BYUalSK1wneK7+uLtHCxpu7zZidVyXIY33fsqzDnHE5HNljwj0nyR0nsrGcRioUVnryJ8JgauJfs5Li+H3Znd83zNtLVmHmjwUHgr8T0n2aRwa+JnWftacj1WFwdLDRtBZ8Xxf5yIq0yA6lT2HgeMMNiJUKinHx6rkYx2Dhi6LpT8HyfB/nC6IexXVNmzDLRasPCPiqOJO4e0x69Yim6aqJ5PQ+bSwlaNV0ZL2lry/0+HM1PZHYZJNJkzN/KIoepR4g6dTFWc5VdclyL9GhClpm+foXeXLCiigADcIylbQlOoyAgAgAgAgBG12lZSNMc0VRUn8b41nNQi5S0RvTpyqTUI6syS+rza0zWmtlXJV8lRoPj0kx5ivWdabm/xHtcLh44emqcfHqxjERYCACALBspYGLiYNa4U69C3Zp6Y6GBotvb+HqcTtfFWW5Xj9F9fgaRZ7IqUyq29jmx7TnHcjFI823cXjYwEAEAEAfPu0W0c+2uWmOcFebKBOBRuGHQmmpOZi5GCicapVlUd3oRtktLymxS2KNxGXpGhHQYzKKkrSRrCUoO8XY2fYi+3ny5RbxwQRwZSwNOglTl0xzc4VHDgdqnPeU1PiW2JTIQBSdobw5WZQHmJkOk7z+OEeL7Wxm/rWj7scl9WehwVDdU7vVkFOmqWEsgknPLdvBrWo01HRxitRpVI03XTSSyz481pZ9z1z5Es5xct2/wDX1PHsdTUu9f1dxqK83PPjG0Ma4qyhG3jxVnbPLLkYeHu7uT8u/ln4ndnnV5reEK7iKitAf+ojxFBR9uHuu3FPO2a5/FXNqdRv2Za91vEVdAwIIqCKEcQciIrwm4SUouzWaJJRUk4y0ZFPJlWKW8xAanIVJJJzwgcBv7I7VOvie1a8KU3ks8lay4vv4LqcudLD9m0Z1ILN83e74Lu59CUsu3U57KgwjlqUabkQaZBgugY765A7uHcx+MdGbp01nzf0595jsjs9YilGtVeT4Ljbny7kV+ZMLEsxJY5kk1JPSTrHDbbd2epjFRVkrI5jBkIAl9nbw5N8BNAxqDwbd2H4RcwlfYlsvR+TOV2pg95DeR1WvVfb84Gn2C1CYmLfoRwPwj0EJbSueVasOY2MBABABABABAGd7dX5yr97yzzEPOI8Zxu6l99eAjh9oYnblu46LXv+x6fsnB7uG9nq9Oi+/wAiqRzTshABAC9hspmuEHWTwG8xJSpupLZRBia6oU3N+HVmobPWAIgalMqKOC/x/GsejoU1GJ4urUc5NvV6kxE5EEAEAEABgD5lTQRfZwVoexgyav3NfzNn65n+ubHNq/53+cDs4X/AvH5s0KJCQiNpLw5KXhU898h0Defs7Y5Xa+M3FHZj70svDiy9gaG8qbT0RS48Yd8ZWaamM4DkRQnMhmFTk280r7I6eIpVnQTqLNO9slaOXDhna3jcqUp01Uajx833j2OWWxKdKrQg0YaHPiDQgag/bFijW2PZkrxeqy5Wur6Nf7I5wvmsn+ZHUmZWtRQg0I1FaA5HqMa1qSg1Z3TV1w+PwMwk5XvqsimbTXhys3Cp5iZDpbefs7Dxj2/YeB/T0NuS9qWb6Lgvq/seP7Yxm/rbEfdjl3vi/ovuNLrtWBqHwT7DxiftPB7+ntx95ea5en3Juwu0v0tXdzfsS8nwf0fg+BOx5U+gBGQEAEYBctk77OjGpGTfSXyusfjWOzgsTdWeq80eX7TwW6ntx91+T5en2L4rAgEZg5gx1jjnsAEAEAEAV7bK/O95WBD87MyX6K72+wdPVFHHYndQtH3n+XOn2Zgt/U2pe6ter5ev3Mxjz560IAIAIwC7bJXN5QzPOfoG5fx08I7eCw+ys9Xr6Hle08Xvqlo+6tOvN/nAvIEdQ5IQA2vC3ypCGZOmKiDxmNOwbyegZxlJvQ1lJRV2zNNpu6a7Vl2JcC6csw55+ohyXrNT0CJ40eZRq4tvKHxLFsdtU1pRGmEVHzbgZUcUo3br2nhFSpeFSz0LtCaqU78eJcjG5ufMqaCL7OCtD2MGTV+5r+Zs/XM/1zY5tX/O/wA4HZwv+BePzZoExwoJJoAKk8AI2lJRTlLREqTbsig3pbTOmFzpoo4KNB9vbHg8biniazqcOHcelw9FUqaj8e8jQxU0OYZqA1zFRWhFOg+yGxCpDahlKKzVtbO10/hfxM7Uoys803l6CkyUGpqKGopuyI9xiKnWcG8k76377/NG8oKVughJmspo+IktQZLSme8a5CsWq1KnNbVNxSSu83f4O9s3ZZkMJyi7Svm8tPzqOo55ZIfaO1iShKkiY+QoeAzYjoGVekR3uxcPLE1NmaThHPNfBJ9Xny1OR2tiVh6V4u0pZL6vw9Ckx7o8YStx3BNtTUQUStC5BIrwUeMegdtIhq1o0+/kT0cPKrppzLffuzT2VJbZshGEk0JVh5VOP2R5jH4dxlvEsn5P7nvuyMWp09zJ3cVq+K+35xIWOedgIAIAUs08owddR7eg9EbQm4SUkR1aUasHCWjNK2YvUOoWuR8HoO9T+PfHocNWU4q350PGYmhKjNxlqvy5YYtlYIAIAbXhbUky2muaKor0k7gOknKNKlSNOLlLREtGjKtNQjqzI70t7z5rTX1Y6blG5R0AR5irVlVm5y4ntcPQjQpqnHRefUaxGTBABAErs/YOUfERVVOQ4tuH2+iLeEo7ctp6L5nM7TxW6p7EdZeS++nxNQu6y8mgG85k9MeghHZR5Nu7HUbmAgDF+6tame3FGJwy0UINwxDET1kmlfoiLVFeycvFtupbkU6JCsS+y9697zgWPzb81+gbm7D7CYhxFLeQy1WhZwtbdTz0epud0WvlEofCXI9I3GKdOW0jrSVmYy2wVvWlZI/aSvvRf3sTjrC1baHD7E20Cpkig/vJf3ow60ErtmVhar4Gh7A3TNlSZONaYS9c1NKs5Gh6RFGXt1dtafY6dCLhSUJa/cs192V5sopLIBOoO8DdXdnFXtDD1a9Bwpuz+fQt4SrCnU2popFos7SzhdSp4H7OMeJrUKlGWzUVmehhUjNXi7iLoCKEAjgY0hOUHtRdmbSipKzOZKYRStczTqrkOyN61RVJbVrZK/fxfiawjsqx7MlhhQiv41B3GMU6s6bvF2MygpKzCSpoAczpXjw7aRtU2Z1P7a14deXx06GI3jH2n4jidsQttOIzGlsq4agBlJ1phP2Ebo9t2XTeGpbtLq+88v2hFYmpt3a4LuOrD3K5SsDNtDTAPFCBAevnE+0R0pVpNezkUoYOKd5O/kXe7rtlyQAigUFBkMhwAGQHVECilnxLl8rIVttkWbLaW4qrCh+I6Qc+yMVIRnFxlozelVlSmpx1Rkd73c1nmtKfdofKU6MPxrWPM1qTpTcGe1w2IjXpqpH/AE+QziInCACAJG5Lw5J6E81teg7m/H2RZw1bdys9H+XOf2hhN/TvH3lp16en3NSuu2cqufhDI/Htj0VOe0jyMlZjyNzUIAzXba/OXmckh+bln1n0J6hoO0744GPxO8nsR0XzPV9lYPc095L3peS/NStRQOqEAEAdyJJdgq6k0EZjFyaijSpUjTg5y0RpWy91hFDUyXJelt7fj7I9FhqKhFW4Hi8TXlWm5y4/lixRbKwQAQBQe6Zsm9ow2mzrimKuB0GrICSCvFhU5bx1UM1KdsmU8VQcvaiZVJsru/JqjF/JoajrG7tieUlFXbyKEYSk9lLMvWzXc6Z6PaDl5AOXawzbqXLpirLESllD4l+lgks6nwNOu+7kkgBBupXoG4DcIijBIutiN7pMOHk6VrnUeLv3HONjAwtMmbVsuZhyFDXFUdGlI1n7rMx1JK5UIlAEEGpyIpGtJWiZlqPokNRG1WVJi4XUMOnd1HdENahTrR2aiujenVnTd4uxWby2bZatKOIeSfCHV5UebxnYk4e1RzXLj9zr0O0YyyqZPnw+xAspBoRQjdHBcXF2Z0k080eRgyPLvs5ZhQVzoOuO12RhdqW9fDTv+xz8fW2Y7C469xebHZxLQKN2p4neY9bGOyrHDbuxaNjAQAQBA7X3J3zKqg+dTNfpDenbu6euKWNw2+hdarT0Oj2bjP09S0vdevTr69DLo88evCACACALTsnfBUhSecun0k4dY+HCOpgcR/xeq+R53tXB7L3sdHr0f3+feaHKmBgGBqDmI7Kd1dHBO4yDEppqxPSffHknqz38ckjmMGQgAgC07JXSWIY6vp9FOPb8OMdTA0P+T4/I872ti9qW6jote/7fM0SXLCgKMgMhHZSsrHBOoyAgAgAgApABABABABABABABABADK8LrlzhzhztzDJv49sU8VgKOJXtrPmtSxQxNSj7ry5cCs2rZ2arAKMYJoGG76w3R5ut2LXhNRjmm9eXejrU+0KUo3eTXD0Jm47tKEsy0IyAPtP46Y9LhcOqMVFcDj1qrqScnxJqLZCEAEAEAEAZ7t5cfJv3xLHMc88DxXPjdTe/rjh9o4bZlvI6PXv8Av8z03ZGM247meq06r7fLuKlHNO0EAEAdSphUhlNCDUGMxk4u6NZwjOLjLRmibK3wHAByDZU8l+HUfhHfwuIU4/mTPHY3CyoVHF+HVFpi8UjM5ez8sgHE+Yrqv3Y4SwcHxfl6Hq5Y6onay8/UWXZqV5cz0r92M/ooc35eho+0ai4Lz9RVNlZJ8eb6U+7GywFPm/L0I32nVXBefqOZGx8gkVeac9Kpn0eDG8ez6d9X5ehFU7WrJOyXn6lsu2xLLBw1z400G4U3R04QUdDhSk28x5EhqEAEAEAEAEAEAEAEAEAEAEAEAEAEAEAEAEAEAEAEAEAJWqzrMRpbiqsMJHQY1nBTi4y0ZvTqSpyU46opx2Mkecm+lPuRy/26nzfl6Hc/d638Y+fqefI2R5yb6U+5D9up835eg/d638Y+fqHyNkecm+lPuQ/bqfN+XoP3et/GPn6h8jJHnJvpT7kP26nzfl6D93rfxj5+o7u3ZmVKYlZk3MUIJSnsXWJqOEhTeTfl6FXF46deFpRWXK/qWiQKKBUndU69sX1ocpn/2Q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8" name="Picture 14" descr="Hasil gambar untuk recruitment sdm vect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21" y="3715880"/>
            <a:ext cx="2628495" cy="169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asil gambar untuk work planning vector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77" b="10145"/>
          <a:stretch/>
        </p:blipFill>
        <p:spPr bwMode="auto">
          <a:xfrm>
            <a:off x="234221" y="2268080"/>
            <a:ext cx="2628494" cy="148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2341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D:\KUMPULAN GAMBAR\criminal_justice_jurisprudence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" y="-11618"/>
            <a:ext cx="9145001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600" u="sng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Landasan</a:t>
            </a:r>
            <a:r>
              <a:rPr lang="en-US" sz="36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</a:t>
            </a:r>
            <a:r>
              <a:rPr lang="en-US" sz="3600" u="sng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Hukum</a:t>
            </a:r>
            <a:endParaRPr lang="en-US" sz="3600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838200"/>
            <a:ext cx="8458200" cy="5695950"/>
          </a:xfrm>
        </p:spPr>
        <p:txBody>
          <a:bodyPr anchor="t">
            <a:noAutofit/>
          </a:bodyPr>
          <a:lstStyle/>
          <a:p>
            <a:pPr marL="0" indent="0" algn="just">
              <a:lnSpc>
                <a:spcPct val="50000"/>
              </a:lnSpc>
              <a:spcBef>
                <a:spcPts val="0"/>
              </a:spcBef>
              <a:buNone/>
            </a:pPr>
            <a:endParaRPr lang="en-US" sz="1750" b="1" dirty="0" smtClean="0">
              <a:latin typeface="Century Gothic" panose="020B0502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1800" dirty="0" err="1" smtClean="0">
                <a:latin typeface="Century Gothic" pitchFamily="34" charset="0"/>
              </a:rPr>
              <a:t>Undang-Undang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>
                <a:latin typeface="Century Gothic" pitchFamily="34" charset="0"/>
              </a:rPr>
              <a:t>Nomor</a:t>
            </a:r>
            <a:r>
              <a:rPr lang="en-US" sz="1800" dirty="0">
                <a:latin typeface="Century Gothic" pitchFamily="34" charset="0"/>
              </a:rPr>
              <a:t> </a:t>
            </a:r>
            <a:r>
              <a:rPr lang="en-US" sz="1800" dirty="0" smtClean="0">
                <a:latin typeface="Century Gothic" pitchFamily="34" charset="0"/>
              </a:rPr>
              <a:t>5 </a:t>
            </a:r>
            <a:r>
              <a:rPr lang="en-US" sz="1800" dirty="0" err="1">
                <a:latin typeface="Century Gothic" pitchFamily="34" charset="0"/>
              </a:rPr>
              <a:t>Tahun</a:t>
            </a:r>
            <a:r>
              <a:rPr lang="en-US" sz="1800" dirty="0">
                <a:latin typeface="Century Gothic" pitchFamily="34" charset="0"/>
              </a:rPr>
              <a:t> 2014 </a:t>
            </a:r>
            <a:r>
              <a:rPr lang="en-US" sz="1800" dirty="0" err="1">
                <a:latin typeface="Century Gothic" pitchFamily="34" charset="0"/>
              </a:rPr>
              <a:t>tentang</a:t>
            </a:r>
            <a:r>
              <a:rPr lang="en-US" sz="1800" dirty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Aparatur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Sipil</a:t>
            </a:r>
            <a:r>
              <a:rPr lang="en-US" sz="1800" dirty="0" smtClean="0">
                <a:latin typeface="Century Gothic" pitchFamily="34" charset="0"/>
              </a:rPr>
              <a:t> Negara, </a:t>
            </a:r>
            <a:r>
              <a:rPr lang="en-US" sz="1800" dirty="0" err="1">
                <a:latin typeface="Century Gothic" pitchFamily="34" charset="0"/>
              </a:rPr>
              <a:t>dalam</a:t>
            </a:r>
            <a:r>
              <a:rPr lang="en-US" sz="1800" dirty="0">
                <a:latin typeface="Century Gothic" pitchFamily="34" charset="0"/>
              </a:rPr>
              <a:t> </a:t>
            </a:r>
            <a:r>
              <a:rPr lang="en-US" sz="1800" dirty="0" err="1">
                <a:latin typeface="Century Gothic" pitchFamily="34" charset="0"/>
              </a:rPr>
              <a:t>Pasal</a:t>
            </a:r>
            <a:r>
              <a:rPr lang="en-US" sz="1800" dirty="0">
                <a:latin typeface="Century Gothic" pitchFamily="34" charset="0"/>
              </a:rPr>
              <a:t> </a:t>
            </a:r>
            <a:r>
              <a:rPr lang="en-US" sz="1800" dirty="0" smtClean="0">
                <a:latin typeface="Century Gothic" pitchFamily="34" charset="0"/>
              </a:rPr>
              <a:t>65 </a:t>
            </a:r>
            <a:r>
              <a:rPr lang="en-US" sz="1800" dirty="0" err="1">
                <a:latin typeface="Century Gothic" pitchFamily="34" charset="0"/>
              </a:rPr>
              <a:t>ayat</a:t>
            </a:r>
            <a:r>
              <a:rPr lang="en-US" sz="1800" dirty="0">
                <a:latin typeface="Century Gothic" pitchFamily="34" charset="0"/>
              </a:rPr>
              <a:t> (1) </a:t>
            </a:r>
            <a:r>
              <a:rPr lang="en-US" sz="1800" dirty="0" err="1" smtClean="0">
                <a:latin typeface="Century Gothic" pitchFamily="34" charset="0"/>
              </a:rPr>
              <a:t>dan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 smtClean="0">
                <a:latin typeface="Century Gothic" pitchFamily="34" charset="0"/>
              </a:rPr>
              <a:t>ayat</a:t>
            </a:r>
            <a:r>
              <a:rPr lang="en-US" sz="1800" dirty="0" smtClean="0">
                <a:latin typeface="Century Gothic" pitchFamily="34" charset="0"/>
              </a:rPr>
              <a:t> (2) </a:t>
            </a:r>
            <a:r>
              <a:rPr lang="en-US" sz="1800" dirty="0" err="1" smtClean="0">
                <a:latin typeface="Century Gothic" pitchFamily="34" charset="0"/>
              </a:rPr>
              <a:t>dijelaskan</a:t>
            </a:r>
            <a:r>
              <a:rPr lang="en-US" sz="1800" dirty="0" smtClean="0">
                <a:latin typeface="Century Gothic" pitchFamily="34" charset="0"/>
              </a:rPr>
              <a:t> </a:t>
            </a:r>
            <a:r>
              <a:rPr lang="en-US" sz="1800" dirty="0" err="1">
                <a:latin typeface="Century Gothic" pitchFamily="34" charset="0"/>
              </a:rPr>
              <a:t>bahwa</a:t>
            </a:r>
            <a:r>
              <a:rPr lang="en-US" sz="1800" dirty="0">
                <a:latin typeface="Century Gothic" pitchFamily="34" charset="0"/>
              </a:rPr>
              <a:t> </a:t>
            </a:r>
            <a:r>
              <a:rPr lang="en-US" sz="1800" b="1" dirty="0" smtClean="0">
                <a:latin typeface="Century Gothic" pitchFamily="34" charset="0"/>
              </a:rPr>
              <a:t>“</a:t>
            </a:r>
            <a:r>
              <a:rPr lang="en-US" sz="1800" b="1" dirty="0" err="1" smtClean="0">
                <a:latin typeface="Century Gothic" panose="020B0502020202020204" pitchFamily="34" charset="0"/>
              </a:rPr>
              <a:t>Setiap</a:t>
            </a:r>
            <a:r>
              <a:rPr lang="en-US" sz="1800" b="1" dirty="0" smtClean="0">
                <a:latin typeface="Century Gothic" panose="020B0502020202020204" pitchFamily="34" charset="0"/>
              </a:rPr>
              <a:t> </a:t>
            </a:r>
            <a:r>
              <a:rPr lang="en-US" sz="1800" b="1" dirty="0" err="1" smtClean="0">
                <a:latin typeface="Century Gothic" panose="020B0502020202020204" pitchFamily="34" charset="0"/>
              </a:rPr>
              <a:t>Instansi</a:t>
            </a:r>
            <a:r>
              <a:rPr lang="en-US" sz="1800" b="1" dirty="0">
                <a:latin typeface="Century Gothic" panose="020B0502020202020204" pitchFamily="34" charset="0"/>
              </a:rPr>
              <a:t> </a:t>
            </a:r>
            <a:r>
              <a:rPr lang="en-US" sz="1800" b="1" dirty="0" err="1" smtClean="0">
                <a:latin typeface="Century Gothic" panose="020B0502020202020204" pitchFamily="34" charset="0"/>
              </a:rPr>
              <a:t>Pemerintah</a:t>
            </a:r>
            <a:r>
              <a:rPr lang="en-US" sz="1800" b="1" dirty="0" smtClean="0">
                <a:latin typeface="Century Gothic" panose="020B0502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</a:rPr>
              <a:t>wajib</a:t>
            </a:r>
            <a:r>
              <a:rPr lang="en-US" sz="1800" b="1" dirty="0">
                <a:latin typeface="Century Gothic" panose="020B0502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</a:rPr>
              <a:t>menyusun</a:t>
            </a:r>
            <a:r>
              <a:rPr lang="en-US" sz="1800" b="1" dirty="0">
                <a:latin typeface="Century Gothic" panose="020B0502020202020204" pitchFamily="34" charset="0"/>
              </a:rPr>
              <a:t> </a:t>
            </a:r>
            <a:r>
              <a:rPr lang="fi-FI" sz="1800" b="1" dirty="0" smtClean="0">
                <a:latin typeface="Century Gothic" panose="020B0502020202020204" pitchFamily="34" charset="0"/>
              </a:rPr>
              <a:t>kebutuhan </a:t>
            </a:r>
            <a:r>
              <a:rPr lang="fi-FI" sz="1800" b="1" dirty="0">
                <a:latin typeface="Century Gothic" panose="020B0502020202020204" pitchFamily="34" charset="0"/>
              </a:rPr>
              <a:t>jumlah dan jenis jabatan PNS </a:t>
            </a:r>
            <a:r>
              <a:rPr lang="es-ES" sz="1800" b="1" dirty="0" err="1" smtClean="0">
                <a:latin typeface="Century Gothic" panose="020B0502020202020204" pitchFamily="34" charset="0"/>
              </a:rPr>
              <a:t>berdasarkan</a:t>
            </a:r>
            <a:r>
              <a:rPr lang="es-ES" sz="1800" b="1" dirty="0" smtClean="0">
                <a:latin typeface="Century Gothic" panose="020B0502020202020204" pitchFamily="34" charset="0"/>
              </a:rPr>
              <a:t> </a:t>
            </a:r>
            <a:r>
              <a:rPr lang="es-ES" sz="1800" b="1" dirty="0" err="1">
                <a:latin typeface="Century Gothic" panose="020B0502020202020204" pitchFamily="34" charset="0"/>
              </a:rPr>
              <a:t>analisis</a:t>
            </a:r>
            <a:r>
              <a:rPr lang="es-ES" sz="1800" b="1" dirty="0">
                <a:latin typeface="Century Gothic" panose="020B0502020202020204" pitchFamily="34" charset="0"/>
              </a:rPr>
              <a:t> </a:t>
            </a:r>
            <a:r>
              <a:rPr lang="es-ES" sz="1800" b="1" dirty="0" err="1">
                <a:latin typeface="Century Gothic" panose="020B0502020202020204" pitchFamily="34" charset="0"/>
              </a:rPr>
              <a:t>jabatan</a:t>
            </a:r>
            <a:r>
              <a:rPr lang="es-ES" sz="1800" b="1" dirty="0">
                <a:latin typeface="Century Gothic" panose="020B0502020202020204" pitchFamily="34" charset="0"/>
              </a:rPr>
              <a:t> dan </a:t>
            </a:r>
            <a:r>
              <a:rPr lang="es-ES" sz="1800" b="1" dirty="0" err="1">
                <a:latin typeface="Century Gothic" panose="020B0502020202020204" pitchFamily="34" charset="0"/>
              </a:rPr>
              <a:t>analisis</a:t>
            </a:r>
            <a:r>
              <a:rPr lang="es-ES" sz="1800" b="1" dirty="0">
                <a:latin typeface="Century Gothic" panose="020B0502020202020204" pitchFamily="34" charset="0"/>
              </a:rPr>
              <a:t> beban </a:t>
            </a:r>
            <a:r>
              <a:rPr lang="en-US" sz="1800" b="1" dirty="0" err="1" smtClean="0">
                <a:latin typeface="Century Gothic" panose="020B0502020202020204" pitchFamily="34" charset="0"/>
              </a:rPr>
              <a:t>kerja</a:t>
            </a:r>
            <a:r>
              <a:rPr lang="en-US" sz="1800" b="1" dirty="0" smtClean="0">
                <a:latin typeface="Century Gothic" panose="020B0502020202020204" pitchFamily="34" charset="0"/>
              </a:rPr>
              <a:t> </a:t>
            </a:r>
            <a:r>
              <a:rPr lang="en-US" sz="1800" b="1" dirty="0" err="1" smtClean="0">
                <a:latin typeface="Century Gothic" panose="020B0502020202020204" pitchFamily="34" charset="0"/>
              </a:rPr>
              <a:t>dilakukan</a:t>
            </a:r>
            <a:r>
              <a:rPr lang="en-US" sz="1800" b="1" dirty="0" smtClean="0">
                <a:latin typeface="Century Gothic" panose="020B0502020202020204" pitchFamily="34" charset="0"/>
              </a:rPr>
              <a:t> </a:t>
            </a:r>
            <a:r>
              <a:rPr lang="en-US" sz="1800" b="1" dirty="0" err="1" smtClean="0">
                <a:latin typeface="Century Gothic" panose="020B0502020202020204" pitchFamily="34" charset="0"/>
              </a:rPr>
              <a:t>untuk</a:t>
            </a:r>
            <a:r>
              <a:rPr lang="en-US" sz="1800" b="1" dirty="0" smtClean="0">
                <a:latin typeface="Century Gothic" panose="020B0502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</a:rPr>
              <a:t>jangka</a:t>
            </a:r>
            <a:r>
              <a:rPr lang="en-US" sz="1800" b="1" dirty="0">
                <a:latin typeface="Century Gothic" panose="020B0502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</a:rPr>
              <a:t>waktu</a:t>
            </a:r>
            <a:r>
              <a:rPr lang="en-US" sz="1800" b="1" dirty="0">
                <a:latin typeface="Century Gothic" panose="020B0502020202020204" pitchFamily="34" charset="0"/>
              </a:rPr>
              <a:t> 5 (lima) </a:t>
            </a:r>
            <a:r>
              <a:rPr lang="en-US" sz="1800" b="1" dirty="0" err="1">
                <a:latin typeface="Century Gothic" panose="020B0502020202020204" pitchFamily="34" charset="0"/>
              </a:rPr>
              <a:t>tahun</a:t>
            </a:r>
            <a:r>
              <a:rPr lang="en-US" sz="1800" b="1" dirty="0">
                <a:latin typeface="Century Gothic" panose="020B0502020202020204" pitchFamily="34" charset="0"/>
              </a:rPr>
              <a:t> yang </a:t>
            </a:r>
            <a:r>
              <a:rPr lang="en-US" sz="1800" b="1" dirty="0" err="1">
                <a:latin typeface="Century Gothic" panose="020B0502020202020204" pitchFamily="34" charset="0"/>
              </a:rPr>
              <a:t>diperinci</a:t>
            </a:r>
            <a:r>
              <a:rPr lang="en-US" sz="1800" b="1" dirty="0">
                <a:latin typeface="Century Gothic" panose="020B0502020202020204" pitchFamily="34" charset="0"/>
              </a:rPr>
              <a:t> </a:t>
            </a:r>
            <a:r>
              <a:rPr lang="fi-FI" sz="1800" b="1" dirty="0" smtClean="0">
                <a:latin typeface="Century Gothic" panose="020B0502020202020204" pitchFamily="34" charset="0"/>
              </a:rPr>
              <a:t>per </a:t>
            </a:r>
            <a:r>
              <a:rPr lang="fi-FI" sz="1800" b="1" dirty="0">
                <a:latin typeface="Century Gothic" panose="020B0502020202020204" pitchFamily="34" charset="0"/>
              </a:rPr>
              <a:t>1 (satu) tahun berdasarkan prioritas </a:t>
            </a:r>
            <a:r>
              <a:rPr lang="fi-FI" sz="1800" b="1" dirty="0" smtClean="0">
                <a:latin typeface="Century Gothic" panose="020B0502020202020204" pitchFamily="34" charset="0"/>
              </a:rPr>
              <a:t>kebutuhan</a:t>
            </a:r>
            <a:r>
              <a:rPr lang="fi-FI" sz="1800" b="1" dirty="0" smtClean="0"/>
              <a:t>”</a:t>
            </a:r>
            <a:endParaRPr lang="fi-FI" sz="1800" b="1" dirty="0"/>
          </a:p>
          <a:p>
            <a:pPr marL="0" indent="0" algn="just">
              <a:lnSpc>
                <a:spcPct val="50000"/>
              </a:lnSpc>
              <a:spcBef>
                <a:spcPts val="0"/>
              </a:spcBef>
              <a:buNone/>
            </a:pPr>
            <a:endParaRPr lang="es-ES" sz="1800" dirty="0">
              <a:latin typeface="Century Gothic" panose="020B0502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id-ID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PP Nomor 11 Tahun 2017 tentang Manaj</a:t>
            </a:r>
            <a:r>
              <a:rPr lang="en-U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e</a:t>
            </a:r>
            <a:r>
              <a:rPr lang="id-ID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men PNS</a:t>
            </a:r>
            <a:r>
              <a:rPr lang="en-U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dalam</a:t>
            </a:r>
            <a:r>
              <a:rPr lang="en-U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Pasal</a:t>
            </a:r>
            <a:r>
              <a:rPr lang="en-U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5 </a:t>
            </a:r>
            <a:r>
              <a:rPr lang="en-US" sz="1800" dirty="0" err="1">
                <a:latin typeface="Century Gothic" panose="020B0502020202020204" pitchFamily="34" charset="0"/>
                <a:cs typeface="Arial" panose="020B0604020202020204" pitchFamily="34" charset="0"/>
              </a:rPr>
              <a:t>ayat</a:t>
            </a:r>
            <a:r>
              <a:rPr lang="en-US" sz="1800" dirty="0">
                <a:latin typeface="Century Gothic" panose="020B0502020202020204" pitchFamily="34" charset="0"/>
                <a:cs typeface="Arial" panose="020B0604020202020204" pitchFamily="34" charset="0"/>
              </a:rPr>
              <a:t> (1) </a:t>
            </a:r>
            <a:r>
              <a:rPr lang="en-US" sz="1800" dirty="0" err="1">
                <a:latin typeface="Century Gothic" panose="020B0502020202020204" pitchFamily="34" charset="0"/>
                <a:cs typeface="Arial" panose="020B0604020202020204" pitchFamily="34" charset="0"/>
              </a:rPr>
              <a:t>dijelaskan</a:t>
            </a:r>
            <a:r>
              <a:rPr lang="en-US" sz="1800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entury Gothic" panose="020B0502020202020204" pitchFamily="34" charset="0"/>
                <a:cs typeface="Arial" panose="020B0604020202020204" pitchFamily="34" charset="0"/>
              </a:rPr>
              <a:t>bahwa</a:t>
            </a:r>
            <a:r>
              <a:rPr lang="en-US" sz="1800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“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Setiap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Instansi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wajib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menyusun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fi-FI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kebutuhan jumlah dan jenis jabatan PNS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berdasarkan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analisis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jabatan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dan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analisis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beban </a:t>
            </a:r>
            <a:r>
              <a:rPr lang="es-ES" sz="1800" b="1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kerja</a:t>
            </a:r>
            <a:r>
              <a:rPr lang="es-ES" sz="18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”</a:t>
            </a:r>
          </a:p>
          <a:p>
            <a:pPr algn="just">
              <a:lnSpc>
                <a:spcPct val="5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es-ES" sz="18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PP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nomor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49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Tahun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2018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tentang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Manajemen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PPPK, </a:t>
            </a:r>
            <a:r>
              <a:rPr lang="en-US" sz="1800" dirty="0" err="1">
                <a:latin typeface="Century Gothic" panose="020B0502020202020204" pitchFamily="34" charset="0"/>
                <a:cs typeface="Arial" panose="020B0604020202020204" pitchFamily="34" charset="0"/>
              </a:rPr>
              <a:t>dijelaskan</a:t>
            </a:r>
            <a:r>
              <a:rPr lang="en-US" sz="1800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bahwa</a:t>
            </a:r>
            <a:r>
              <a:rPr lang="en-U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“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Setiap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Instansi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Pemerintah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wajib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menyusun</a:t>
            </a:r>
            <a:r>
              <a:rPr lang="en-U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fi-FI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kebutuhan jumlah dan jenis jabatan </a:t>
            </a:r>
            <a:r>
              <a:rPr lang="fi-FI" sz="18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PPPK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berdasarkan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analisis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jabatan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dan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analisis</a:t>
            </a:r>
            <a:r>
              <a:rPr lang="es-ES" sz="1800" b="1" dirty="0">
                <a:latin typeface="Century Gothic" panose="020B0502020202020204" pitchFamily="34" charset="0"/>
                <a:cs typeface="Arial" panose="020B0604020202020204" pitchFamily="34" charset="0"/>
              </a:rPr>
              <a:t> beban </a:t>
            </a:r>
            <a:r>
              <a:rPr lang="es-ES" sz="1800" b="1" dirty="0" err="1">
                <a:latin typeface="Century Gothic" panose="020B0502020202020204" pitchFamily="34" charset="0"/>
                <a:cs typeface="Arial" panose="020B0604020202020204" pitchFamily="34" charset="0"/>
              </a:rPr>
              <a:t>kerja</a:t>
            </a:r>
            <a:r>
              <a:rPr lang="es-ES" sz="18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”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Permenpan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4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Tahun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2014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tentang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Jabatan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Fungsional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Polisi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Pamong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Praja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dan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Angka</a:t>
            </a:r>
            <a:r>
              <a:rPr lang="en-US" sz="1800" dirty="0" smtClean="0">
                <a:latin typeface="Century Gothic" panose="020B0502020202020204" pitchFamily="34" charset="0"/>
              </a:rPr>
              <a:t> </a:t>
            </a:r>
            <a:r>
              <a:rPr lang="en-US" sz="1800" dirty="0" err="1" smtClean="0">
                <a:latin typeface="Century Gothic" panose="020B0502020202020204" pitchFamily="34" charset="0"/>
              </a:rPr>
              <a:t>Kreditnya</a:t>
            </a:r>
            <a:r>
              <a:rPr lang="en-US" sz="1800" dirty="0" smtClean="0">
                <a:latin typeface="Century Gothic" panose="020B0502020202020204" pitchFamily="34" charset="0"/>
              </a:rPr>
              <a:t>;</a:t>
            </a:r>
            <a:endParaRPr lang="es-ES" sz="18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Permenpan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42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Tahun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Tahun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2014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tentang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Pengangkatan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Pegawai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Negeri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Sipil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dalam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Jabatan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Fungsional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melalui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Penyesuaian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/</a:t>
            </a:r>
            <a:r>
              <a:rPr lang="es-ES" sz="1800" dirty="0" err="1" smtClean="0">
                <a:latin typeface="Century Gothic" panose="020B0502020202020204" pitchFamily="34" charset="0"/>
                <a:cs typeface="Arial" panose="020B0604020202020204" pitchFamily="34" charset="0"/>
              </a:rPr>
              <a:t>Inpassing</a:t>
            </a:r>
            <a:r>
              <a:rPr lang="es-ES" sz="18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  <a:endParaRPr lang="es-ES" sz="18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es-ES" sz="18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50000"/>
              </a:lnSpc>
              <a:spcBef>
                <a:spcPts val="0"/>
              </a:spcBef>
              <a:buNone/>
            </a:pPr>
            <a:endParaRPr lang="en-US" sz="178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28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5561" y="5286697"/>
            <a:ext cx="2819400" cy="1371600"/>
          </a:xfrm>
          <a:custGeom>
            <a:avLst/>
            <a:gdLst/>
            <a:ahLst/>
            <a:cxnLst/>
            <a:rect l="l" t="t" r="r" b="b"/>
            <a:pathLst>
              <a:path w="2819400" h="1371600">
                <a:moveTo>
                  <a:pt x="2590800" y="0"/>
                </a:moveTo>
                <a:lnTo>
                  <a:pt x="0" y="0"/>
                </a:lnTo>
                <a:lnTo>
                  <a:pt x="0" y="1143000"/>
                </a:lnTo>
                <a:lnTo>
                  <a:pt x="228600" y="1371600"/>
                </a:lnTo>
                <a:lnTo>
                  <a:pt x="2819400" y="1371600"/>
                </a:lnTo>
                <a:lnTo>
                  <a:pt x="2819400" y="228600"/>
                </a:lnTo>
                <a:lnTo>
                  <a:pt x="259080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5561" y="5286697"/>
            <a:ext cx="2819400" cy="1371600"/>
          </a:xfrm>
          <a:custGeom>
            <a:avLst/>
            <a:gdLst/>
            <a:ahLst/>
            <a:cxnLst/>
            <a:rect l="l" t="t" r="r" b="b"/>
            <a:pathLst>
              <a:path w="2819400" h="1371600">
                <a:moveTo>
                  <a:pt x="0" y="0"/>
                </a:moveTo>
                <a:lnTo>
                  <a:pt x="2590800" y="0"/>
                </a:lnTo>
                <a:lnTo>
                  <a:pt x="2819400" y="228600"/>
                </a:lnTo>
                <a:lnTo>
                  <a:pt x="2819400" y="1371600"/>
                </a:lnTo>
                <a:lnTo>
                  <a:pt x="228600" y="1371600"/>
                </a:lnTo>
                <a:lnTo>
                  <a:pt x="0" y="1143000"/>
                </a:lnTo>
                <a:lnTo>
                  <a:pt x="0" y="0"/>
                </a:lnTo>
                <a:close/>
              </a:path>
            </a:pathLst>
          </a:custGeom>
          <a:ln w="28956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4800" y="2618936"/>
            <a:ext cx="2819400" cy="10774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4800" y="2618936"/>
            <a:ext cx="2819400" cy="1077595"/>
          </a:xfrm>
          <a:prstGeom prst="rect">
            <a:avLst/>
          </a:prstGeom>
          <a:ln w="6096">
            <a:solidFill>
              <a:srgbClr val="F79546"/>
            </a:solidFill>
          </a:ln>
        </p:spPr>
        <p:txBody>
          <a:bodyPr vert="horz" wrap="square" lIns="0" tIns="22860" rIns="0" bIns="0" rtlCol="0">
            <a:spAutoFit/>
          </a:bodyPr>
          <a:lstStyle/>
          <a:p>
            <a:pPr marL="253365" fontAlgn="auto">
              <a:spcBef>
                <a:spcPts val="180"/>
              </a:spcBef>
              <a:spcAft>
                <a:spcPts val="0"/>
              </a:spcAft>
            </a:pPr>
            <a:r>
              <a:rPr sz="3200" b="1" spc="-10" dirty="0">
                <a:solidFill>
                  <a:prstClr val="black"/>
                </a:solidFill>
                <a:latin typeface="Calibri"/>
                <a:cs typeface="Calibri"/>
              </a:rPr>
              <a:t>Aparatur</a:t>
            </a:r>
            <a:r>
              <a:rPr sz="3200" b="1" spc="-1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prstClr val="black"/>
                </a:solidFill>
                <a:latin typeface="Calibri"/>
                <a:cs typeface="Calibri"/>
              </a:rPr>
              <a:t>Sipil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  <a:p>
            <a:pPr marL="282575" fontAlgn="auto">
              <a:spcBef>
                <a:spcPts val="0"/>
              </a:spcBef>
              <a:spcAft>
                <a:spcPts val="0"/>
              </a:spcAft>
            </a:pPr>
            <a:r>
              <a:rPr sz="3200" b="1" spc="-25" dirty="0">
                <a:solidFill>
                  <a:prstClr val="black"/>
                </a:solidFill>
                <a:latin typeface="Calibri"/>
                <a:cs typeface="Calibri"/>
              </a:rPr>
              <a:t>Negara</a:t>
            </a:r>
            <a:r>
              <a:rPr sz="3200" b="1" spc="-7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prstClr val="black"/>
                </a:solidFill>
                <a:latin typeface="Calibri"/>
                <a:cs typeface="Calibri"/>
              </a:rPr>
              <a:t>(ASN)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038600" y="1094936"/>
            <a:ext cx="4800600" cy="18150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38600" y="1094936"/>
            <a:ext cx="4800600" cy="1815464"/>
          </a:xfrm>
          <a:prstGeom prst="rect">
            <a:avLst/>
          </a:prstGeom>
          <a:ln w="6096">
            <a:solidFill>
              <a:srgbClr val="4AACC5"/>
            </a:solidFill>
          </a:ln>
        </p:spPr>
        <p:txBody>
          <a:bodyPr vert="horz" wrap="square" lIns="0" tIns="19050" rIns="0" bIns="0" rtlCol="0">
            <a:spAutoFit/>
          </a:bodyPr>
          <a:lstStyle/>
          <a:p>
            <a:pPr marL="88900" fontAlgn="auto">
              <a:spcBef>
                <a:spcPts val="150"/>
              </a:spcBef>
              <a:spcAft>
                <a:spcPts val="0"/>
              </a:spcAft>
            </a:pPr>
            <a:r>
              <a:rPr sz="2800" b="1" u="heavy" spc="-20" dirty="0">
                <a:solidFill>
                  <a:prstClr val="black"/>
                </a:solidFill>
                <a:latin typeface="Calibri"/>
                <a:cs typeface="Calibri"/>
              </a:rPr>
              <a:t>profesi </a:t>
            </a:r>
            <a:r>
              <a:rPr sz="2800" spc="-10" dirty="0">
                <a:solidFill>
                  <a:prstClr val="black"/>
                </a:solidFill>
                <a:latin typeface="Calibri"/>
                <a:cs typeface="Calibri"/>
              </a:rPr>
              <a:t>bagi </a:t>
            </a:r>
            <a:r>
              <a:rPr sz="2800" spc="-5" dirty="0">
                <a:solidFill>
                  <a:prstClr val="black"/>
                </a:solidFill>
                <a:latin typeface="Calibri"/>
                <a:cs typeface="Calibri"/>
              </a:rPr>
              <a:t>:</a:t>
            </a:r>
            <a:endParaRPr sz="2800">
              <a:solidFill>
                <a:prstClr val="black"/>
              </a:solidFill>
              <a:latin typeface="Calibri"/>
              <a:cs typeface="Calibri"/>
            </a:endParaRPr>
          </a:p>
          <a:p>
            <a:pPr marL="603885" indent="-514984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tabLst>
                <a:tab pos="604520" algn="l"/>
                <a:tab pos="1948814" algn="l"/>
              </a:tabLst>
            </a:pPr>
            <a:r>
              <a:rPr sz="2800" spc="-30" dirty="0">
                <a:solidFill>
                  <a:srgbClr val="FF0000"/>
                </a:solidFill>
                <a:latin typeface="Calibri"/>
                <a:cs typeface="Calibri"/>
              </a:rPr>
              <a:t>Pegawai	</a:t>
            </a:r>
            <a:r>
              <a:rPr sz="2800" spc="-10" dirty="0">
                <a:solidFill>
                  <a:srgbClr val="FF0000"/>
                </a:solidFill>
                <a:latin typeface="Calibri"/>
                <a:cs typeface="Calibri"/>
              </a:rPr>
              <a:t>Negeri</a:t>
            </a:r>
            <a:r>
              <a:rPr sz="2800" spc="-7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0000"/>
                </a:solidFill>
                <a:latin typeface="Calibri"/>
                <a:cs typeface="Calibri"/>
              </a:rPr>
              <a:t>Sipil</a:t>
            </a:r>
            <a:endParaRPr sz="2800">
              <a:solidFill>
                <a:prstClr val="black"/>
              </a:solidFill>
              <a:latin typeface="Calibri"/>
              <a:cs typeface="Calibri"/>
            </a:endParaRPr>
          </a:p>
          <a:p>
            <a:pPr marL="603885" marR="80645" indent="-514984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tabLst>
                <a:tab pos="604520" algn="l"/>
              </a:tabLst>
            </a:pPr>
            <a:r>
              <a:rPr sz="2800" spc="-30" dirty="0">
                <a:solidFill>
                  <a:prstClr val="black"/>
                </a:solidFill>
                <a:latin typeface="Calibri"/>
                <a:cs typeface="Calibri"/>
              </a:rPr>
              <a:t>Pegawai </a:t>
            </a:r>
            <a:r>
              <a:rPr sz="2800" spc="-20" dirty="0">
                <a:solidFill>
                  <a:prstClr val="black"/>
                </a:solidFill>
                <a:latin typeface="Calibri"/>
                <a:cs typeface="Calibri"/>
              </a:rPr>
              <a:t>Pemerintah </a:t>
            </a:r>
            <a:r>
              <a:rPr sz="2800" spc="-15" dirty="0">
                <a:solidFill>
                  <a:prstClr val="black"/>
                </a:solidFill>
                <a:latin typeface="Calibri"/>
                <a:cs typeface="Calibri"/>
              </a:rPr>
              <a:t>dengan  </a:t>
            </a:r>
            <a:r>
              <a:rPr sz="2800" spc="-10" dirty="0">
                <a:solidFill>
                  <a:prstClr val="black"/>
                </a:solidFill>
                <a:latin typeface="Calibri"/>
                <a:cs typeface="Calibri"/>
              </a:rPr>
              <a:t>Perjanjian</a:t>
            </a:r>
            <a:r>
              <a:rPr sz="2800" spc="-4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prstClr val="black"/>
                </a:solidFill>
                <a:latin typeface="Calibri"/>
                <a:cs typeface="Calibri"/>
              </a:rPr>
              <a:t>Kerja</a:t>
            </a:r>
            <a:endParaRPr sz="28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038600" y="3533336"/>
            <a:ext cx="4800600" cy="1384300"/>
          </a:xfrm>
          <a:custGeom>
            <a:avLst/>
            <a:gdLst/>
            <a:ahLst/>
            <a:cxnLst/>
            <a:rect l="l" t="t" r="r" b="b"/>
            <a:pathLst>
              <a:path w="4800600" h="1384300">
                <a:moveTo>
                  <a:pt x="0" y="1383792"/>
                </a:moveTo>
                <a:lnTo>
                  <a:pt x="4800600" y="1383792"/>
                </a:lnTo>
                <a:lnTo>
                  <a:pt x="4800600" y="0"/>
                </a:lnTo>
                <a:lnTo>
                  <a:pt x="0" y="0"/>
                </a:lnTo>
                <a:lnTo>
                  <a:pt x="0" y="1383792"/>
                </a:lnTo>
                <a:close/>
              </a:path>
            </a:pathLst>
          </a:custGeom>
          <a:solidFill>
            <a:srgbClr val="C4BC96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38600" y="3533336"/>
            <a:ext cx="4800600" cy="1384300"/>
          </a:xfrm>
          <a:custGeom>
            <a:avLst/>
            <a:gdLst/>
            <a:ahLst/>
            <a:cxnLst/>
            <a:rect l="l" t="t" r="r" b="b"/>
            <a:pathLst>
              <a:path w="4800600" h="1384300">
                <a:moveTo>
                  <a:pt x="0" y="1383792"/>
                </a:moveTo>
                <a:lnTo>
                  <a:pt x="4800600" y="1383792"/>
                </a:lnTo>
                <a:lnTo>
                  <a:pt x="4800600" y="0"/>
                </a:lnTo>
                <a:lnTo>
                  <a:pt x="0" y="0"/>
                </a:lnTo>
                <a:lnTo>
                  <a:pt x="0" y="1383792"/>
                </a:lnTo>
                <a:close/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18228" y="3556577"/>
            <a:ext cx="386207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800" spc="-5" dirty="0">
                <a:solidFill>
                  <a:srgbClr val="001F5F"/>
                </a:solidFill>
                <a:latin typeface="Calibri"/>
                <a:cs typeface="Calibri"/>
              </a:rPr>
              <a:t>1. </a:t>
            </a:r>
            <a:r>
              <a:rPr sz="2800" spc="-15" dirty="0">
                <a:solidFill>
                  <a:srgbClr val="001F5F"/>
                </a:solidFill>
                <a:latin typeface="Calibri"/>
                <a:cs typeface="Calibri"/>
              </a:rPr>
              <a:t>Jabatan </a:t>
            </a:r>
            <a:r>
              <a:rPr sz="2800" spc="-5" dirty="0">
                <a:solidFill>
                  <a:srgbClr val="001F5F"/>
                </a:solidFill>
                <a:latin typeface="Calibri"/>
                <a:cs typeface="Calibri"/>
              </a:rPr>
              <a:t>Pimpinan</a:t>
            </a:r>
            <a:r>
              <a:rPr sz="2800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001F5F"/>
                </a:solidFill>
                <a:latin typeface="Calibri"/>
                <a:cs typeface="Calibri"/>
              </a:rPr>
              <a:t>Tinggi</a:t>
            </a:r>
            <a:endParaRPr sz="28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18228" y="4410016"/>
            <a:ext cx="426085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800" spc="-5" dirty="0">
                <a:solidFill>
                  <a:srgbClr val="FF0000"/>
                </a:solidFill>
                <a:latin typeface="Calibri"/>
                <a:cs typeface="Calibri"/>
              </a:rPr>
              <a:t>3. </a:t>
            </a:r>
            <a:r>
              <a:rPr sz="2800" spc="-15" dirty="0">
                <a:solidFill>
                  <a:srgbClr val="FF0000"/>
                </a:solidFill>
                <a:latin typeface="Calibri"/>
                <a:cs typeface="Calibri"/>
              </a:rPr>
              <a:t>Jabatan </a:t>
            </a:r>
            <a:r>
              <a:rPr sz="2800" spc="-5" dirty="0">
                <a:solidFill>
                  <a:srgbClr val="FF0000"/>
                </a:solidFill>
                <a:latin typeface="Calibri"/>
                <a:cs typeface="Calibri"/>
              </a:rPr>
              <a:t>Fungsional</a:t>
            </a:r>
            <a:r>
              <a:rPr sz="2800" spc="-5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FF0000"/>
                </a:solidFill>
                <a:latin typeface="Calibri"/>
                <a:cs typeface="Calibri"/>
              </a:rPr>
              <a:t>(psl.18)</a:t>
            </a:r>
            <a:endParaRPr sz="28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02252" y="5189924"/>
            <a:ext cx="1946275" cy="1323340"/>
          </a:xfrm>
          <a:prstGeom prst="rect">
            <a:avLst/>
          </a:prstGeom>
          <a:solidFill>
            <a:srgbClr val="DCE6F1"/>
          </a:solidFill>
        </p:spPr>
        <p:txBody>
          <a:bodyPr vert="horz" wrap="square" lIns="0" tIns="41275" rIns="0" bIns="0" rtlCol="0">
            <a:spAutoFit/>
          </a:bodyPr>
          <a:lstStyle/>
          <a:p>
            <a:pPr marL="92075" fontAlgn="auto">
              <a:spcBef>
                <a:spcPts val="325"/>
              </a:spcBef>
              <a:spcAft>
                <a:spcPts val="0"/>
              </a:spcAft>
            </a:pP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Jafung</a:t>
            </a:r>
            <a:r>
              <a:rPr sz="1600" b="1" spc="-6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keahlian: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329565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330200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ahli</a:t>
            </a:r>
            <a:r>
              <a:rPr sz="1600" spc="-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utama;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329565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330200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ahli</a:t>
            </a:r>
            <a:r>
              <a:rPr sz="1600" spc="-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madya;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318770" indent="-226695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319405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ahli</a:t>
            </a:r>
            <a:r>
              <a:rPr sz="1600" spc="-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muda;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329565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330200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ahli</a:t>
            </a:r>
            <a:r>
              <a:rPr sz="1600" spc="-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pertama.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09359" y="5209736"/>
            <a:ext cx="2529840" cy="1323340"/>
          </a:xfrm>
          <a:custGeom>
            <a:avLst/>
            <a:gdLst/>
            <a:ahLst/>
            <a:cxnLst/>
            <a:rect l="l" t="t" r="r" b="b"/>
            <a:pathLst>
              <a:path w="2529840" h="1323340">
                <a:moveTo>
                  <a:pt x="0" y="1322832"/>
                </a:moveTo>
                <a:lnTo>
                  <a:pt x="2529840" y="1322832"/>
                </a:lnTo>
                <a:lnTo>
                  <a:pt x="2529840" y="0"/>
                </a:lnTo>
                <a:lnTo>
                  <a:pt x="0" y="0"/>
                </a:lnTo>
                <a:lnTo>
                  <a:pt x="0" y="1322832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389370" y="5251645"/>
            <a:ext cx="2065655" cy="1229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Jafung</a:t>
            </a:r>
            <a:r>
              <a:rPr sz="16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keterampilan: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penyelia;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mahir;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39395" indent="-226695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40029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terampil;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5" dirty="0">
                <a:solidFill>
                  <a:srgbClr val="C00000"/>
                </a:solidFill>
                <a:latin typeface="Arial"/>
                <a:cs typeface="Arial"/>
              </a:rPr>
              <a:t>pemula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458200" y="5266377"/>
            <a:ext cx="533400" cy="664210"/>
          </a:xfrm>
          <a:custGeom>
            <a:avLst/>
            <a:gdLst/>
            <a:ahLst/>
            <a:cxnLst/>
            <a:rect l="l" t="t" r="r" b="b"/>
            <a:pathLst>
              <a:path w="533400" h="664210">
                <a:moveTo>
                  <a:pt x="133350" y="396887"/>
                </a:moveTo>
                <a:lnTo>
                  <a:pt x="0" y="547624"/>
                </a:lnTo>
                <a:lnTo>
                  <a:pt x="133350" y="663587"/>
                </a:lnTo>
                <a:lnTo>
                  <a:pt x="133350" y="596912"/>
                </a:lnTo>
                <a:lnTo>
                  <a:pt x="178137" y="582880"/>
                </a:lnTo>
                <a:lnTo>
                  <a:pt x="220923" y="565179"/>
                </a:lnTo>
                <a:lnTo>
                  <a:pt x="261572" y="544016"/>
                </a:lnTo>
                <a:lnTo>
                  <a:pt x="299945" y="519599"/>
                </a:lnTo>
                <a:lnTo>
                  <a:pt x="335907" y="492133"/>
                </a:lnTo>
                <a:lnTo>
                  <a:pt x="367404" y="463562"/>
                </a:lnTo>
                <a:lnTo>
                  <a:pt x="133350" y="463562"/>
                </a:lnTo>
                <a:lnTo>
                  <a:pt x="133350" y="396887"/>
                </a:lnTo>
                <a:close/>
              </a:path>
              <a:path w="533400" h="664210">
                <a:moveTo>
                  <a:pt x="529463" y="0"/>
                </a:moveTo>
                <a:lnTo>
                  <a:pt x="521777" y="47233"/>
                </a:lnTo>
                <a:lnTo>
                  <a:pt x="510260" y="93064"/>
                </a:lnTo>
                <a:lnTo>
                  <a:pt x="495076" y="137300"/>
                </a:lnTo>
                <a:lnTo>
                  <a:pt x="476392" y="179749"/>
                </a:lnTo>
                <a:lnTo>
                  <a:pt x="454372" y="220218"/>
                </a:lnTo>
                <a:lnTo>
                  <a:pt x="429182" y="258514"/>
                </a:lnTo>
                <a:lnTo>
                  <a:pt x="400986" y="294446"/>
                </a:lnTo>
                <a:lnTo>
                  <a:pt x="369950" y="327819"/>
                </a:lnTo>
                <a:lnTo>
                  <a:pt x="336240" y="358443"/>
                </a:lnTo>
                <a:lnTo>
                  <a:pt x="300020" y="386123"/>
                </a:lnTo>
                <a:lnTo>
                  <a:pt x="261456" y="410668"/>
                </a:lnTo>
                <a:lnTo>
                  <a:pt x="220713" y="431884"/>
                </a:lnTo>
                <a:lnTo>
                  <a:pt x="177955" y="449580"/>
                </a:lnTo>
                <a:lnTo>
                  <a:pt x="133350" y="463562"/>
                </a:lnTo>
                <a:lnTo>
                  <a:pt x="367404" y="463562"/>
                </a:lnTo>
                <a:lnTo>
                  <a:pt x="400046" y="428882"/>
                </a:lnTo>
                <a:lnTo>
                  <a:pt x="427950" y="393511"/>
                </a:lnTo>
                <a:lnTo>
                  <a:pt x="452894" y="355919"/>
                </a:lnTo>
                <a:lnTo>
                  <a:pt x="474742" y="316311"/>
                </a:lnTo>
                <a:lnTo>
                  <a:pt x="493356" y="274895"/>
                </a:lnTo>
                <a:lnTo>
                  <a:pt x="508599" y="231877"/>
                </a:lnTo>
                <a:lnTo>
                  <a:pt x="520334" y="187465"/>
                </a:lnTo>
                <a:lnTo>
                  <a:pt x="528426" y="141864"/>
                </a:lnTo>
                <a:lnTo>
                  <a:pt x="532735" y="95282"/>
                </a:lnTo>
                <a:lnTo>
                  <a:pt x="533127" y="47925"/>
                </a:lnTo>
                <a:lnTo>
                  <a:pt x="529463" y="0"/>
                </a:lnTo>
                <a:close/>
              </a:path>
            </a:pathLst>
          </a:custGeom>
          <a:solidFill>
            <a:srgbClr val="C0504D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458200" y="4651951"/>
            <a:ext cx="533400" cy="681355"/>
          </a:xfrm>
          <a:custGeom>
            <a:avLst/>
            <a:gdLst/>
            <a:ahLst/>
            <a:cxnLst/>
            <a:rect l="l" t="t" r="r" b="b"/>
            <a:pathLst>
              <a:path w="533400" h="681354">
                <a:moveTo>
                  <a:pt x="0" y="0"/>
                </a:moveTo>
                <a:lnTo>
                  <a:pt x="0" y="133349"/>
                </a:lnTo>
                <a:lnTo>
                  <a:pt x="48557" y="135588"/>
                </a:lnTo>
                <a:lnTo>
                  <a:pt x="95892" y="142174"/>
                </a:lnTo>
                <a:lnTo>
                  <a:pt x="141816" y="152915"/>
                </a:lnTo>
                <a:lnTo>
                  <a:pt x="186141" y="167617"/>
                </a:lnTo>
                <a:lnTo>
                  <a:pt x="228678" y="186086"/>
                </a:lnTo>
                <a:lnTo>
                  <a:pt x="269239" y="208129"/>
                </a:lnTo>
                <a:lnTo>
                  <a:pt x="307637" y="233552"/>
                </a:lnTo>
                <a:lnTo>
                  <a:pt x="343683" y="262163"/>
                </a:lnTo>
                <a:lnTo>
                  <a:pt x="377189" y="293766"/>
                </a:lnTo>
                <a:lnTo>
                  <a:pt x="407967" y="328170"/>
                </a:lnTo>
                <a:lnTo>
                  <a:pt x="435829" y="365180"/>
                </a:lnTo>
                <a:lnTo>
                  <a:pt x="460586" y="404603"/>
                </a:lnTo>
                <a:lnTo>
                  <a:pt x="482051" y="446245"/>
                </a:lnTo>
                <a:lnTo>
                  <a:pt x="500035" y="489913"/>
                </a:lnTo>
                <a:lnTo>
                  <a:pt x="514350" y="535413"/>
                </a:lnTo>
                <a:lnTo>
                  <a:pt x="524807" y="582553"/>
                </a:lnTo>
                <a:lnTo>
                  <a:pt x="531220" y="631137"/>
                </a:lnTo>
                <a:lnTo>
                  <a:pt x="533400" y="680973"/>
                </a:lnTo>
                <a:lnTo>
                  <a:pt x="533400" y="547623"/>
                </a:lnTo>
                <a:lnTo>
                  <a:pt x="531220" y="497787"/>
                </a:lnTo>
                <a:lnTo>
                  <a:pt x="524807" y="449203"/>
                </a:lnTo>
                <a:lnTo>
                  <a:pt x="514350" y="402063"/>
                </a:lnTo>
                <a:lnTo>
                  <a:pt x="500035" y="356563"/>
                </a:lnTo>
                <a:lnTo>
                  <a:pt x="482051" y="312895"/>
                </a:lnTo>
                <a:lnTo>
                  <a:pt x="460586" y="271253"/>
                </a:lnTo>
                <a:lnTo>
                  <a:pt x="435829" y="231830"/>
                </a:lnTo>
                <a:lnTo>
                  <a:pt x="407967" y="194820"/>
                </a:lnTo>
                <a:lnTo>
                  <a:pt x="377189" y="160416"/>
                </a:lnTo>
                <a:lnTo>
                  <a:pt x="343683" y="128813"/>
                </a:lnTo>
                <a:lnTo>
                  <a:pt x="307637" y="100202"/>
                </a:lnTo>
                <a:lnTo>
                  <a:pt x="269239" y="74779"/>
                </a:lnTo>
                <a:lnTo>
                  <a:pt x="228678" y="52736"/>
                </a:lnTo>
                <a:lnTo>
                  <a:pt x="186141" y="34267"/>
                </a:lnTo>
                <a:lnTo>
                  <a:pt x="141816" y="19565"/>
                </a:lnTo>
                <a:lnTo>
                  <a:pt x="95892" y="8824"/>
                </a:lnTo>
                <a:lnTo>
                  <a:pt x="48557" y="2238"/>
                </a:lnTo>
                <a:lnTo>
                  <a:pt x="0" y="0"/>
                </a:lnTo>
                <a:close/>
              </a:path>
            </a:pathLst>
          </a:custGeom>
          <a:solidFill>
            <a:srgbClr val="9A403D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458200" y="4651951"/>
            <a:ext cx="533400" cy="1278255"/>
          </a:xfrm>
          <a:custGeom>
            <a:avLst/>
            <a:gdLst/>
            <a:ahLst/>
            <a:cxnLst/>
            <a:rect l="l" t="t" r="r" b="b"/>
            <a:pathLst>
              <a:path w="533400" h="1278254">
                <a:moveTo>
                  <a:pt x="533400" y="680973"/>
                </a:moveTo>
                <a:lnTo>
                  <a:pt x="531220" y="631137"/>
                </a:lnTo>
                <a:lnTo>
                  <a:pt x="524807" y="582553"/>
                </a:lnTo>
                <a:lnTo>
                  <a:pt x="514350" y="535413"/>
                </a:lnTo>
                <a:lnTo>
                  <a:pt x="500035" y="489913"/>
                </a:lnTo>
                <a:lnTo>
                  <a:pt x="482051" y="446245"/>
                </a:lnTo>
                <a:lnTo>
                  <a:pt x="460586" y="404603"/>
                </a:lnTo>
                <a:lnTo>
                  <a:pt x="435829" y="365180"/>
                </a:lnTo>
                <a:lnTo>
                  <a:pt x="407967" y="328170"/>
                </a:lnTo>
                <a:lnTo>
                  <a:pt x="377189" y="293766"/>
                </a:lnTo>
                <a:lnTo>
                  <a:pt x="343683" y="262163"/>
                </a:lnTo>
                <a:lnTo>
                  <a:pt x="307637" y="233552"/>
                </a:lnTo>
                <a:lnTo>
                  <a:pt x="269239" y="208129"/>
                </a:lnTo>
                <a:lnTo>
                  <a:pt x="228678" y="186086"/>
                </a:lnTo>
                <a:lnTo>
                  <a:pt x="186141" y="167617"/>
                </a:lnTo>
                <a:lnTo>
                  <a:pt x="141816" y="152915"/>
                </a:lnTo>
                <a:lnTo>
                  <a:pt x="95892" y="142174"/>
                </a:lnTo>
                <a:lnTo>
                  <a:pt x="48557" y="135588"/>
                </a:lnTo>
                <a:lnTo>
                  <a:pt x="0" y="133349"/>
                </a:lnTo>
                <a:lnTo>
                  <a:pt x="0" y="0"/>
                </a:lnTo>
                <a:lnTo>
                  <a:pt x="48557" y="2238"/>
                </a:lnTo>
                <a:lnTo>
                  <a:pt x="95892" y="8824"/>
                </a:lnTo>
                <a:lnTo>
                  <a:pt x="141816" y="19565"/>
                </a:lnTo>
                <a:lnTo>
                  <a:pt x="186141" y="34267"/>
                </a:lnTo>
                <a:lnTo>
                  <a:pt x="228678" y="52736"/>
                </a:lnTo>
                <a:lnTo>
                  <a:pt x="269239" y="74779"/>
                </a:lnTo>
                <a:lnTo>
                  <a:pt x="307637" y="100202"/>
                </a:lnTo>
                <a:lnTo>
                  <a:pt x="343683" y="128813"/>
                </a:lnTo>
                <a:lnTo>
                  <a:pt x="377189" y="160416"/>
                </a:lnTo>
                <a:lnTo>
                  <a:pt x="407967" y="194820"/>
                </a:lnTo>
                <a:lnTo>
                  <a:pt x="435829" y="231830"/>
                </a:lnTo>
                <a:lnTo>
                  <a:pt x="460586" y="271253"/>
                </a:lnTo>
                <a:lnTo>
                  <a:pt x="482051" y="312895"/>
                </a:lnTo>
                <a:lnTo>
                  <a:pt x="500035" y="356563"/>
                </a:lnTo>
                <a:lnTo>
                  <a:pt x="514350" y="402063"/>
                </a:lnTo>
                <a:lnTo>
                  <a:pt x="524807" y="449203"/>
                </a:lnTo>
                <a:lnTo>
                  <a:pt x="531220" y="497787"/>
                </a:lnTo>
                <a:lnTo>
                  <a:pt x="533400" y="547623"/>
                </a:lnTo>
                <a:lnTo>
                  <a:pt x="533400" y="680973"/>
                </a:lnTo>
                <a:lnTo>
                  <a:pt x="531233" y="730476"/>
                </a:lnTo>
                <a:lnTo>
                  <a:pt x="524843" y="778913"/>
                </a:lnTo>
                <a:lnTo>
                  <a:pt x="514398" y="826063"/>
                </a:lnTo>
                <a:lnTo>
                  <a:pt x="500064" y="871707"/>
                </a:lnTo>
                <a:lnTo>
                  <a:pt x="482007" y="915625"/>
                </a:lnTo>
                <a:lnTo>
                  <a:pt x="460394" y="957595"/>
                </a:lnTo>
                <a:lnTo>
                  <a:pt x="435391" y="997397"/>
                </a:lnTo>
                <a:lnTo>
                  <a:pt x="407166" y="1034812"/>
                </a:lnTo>
                <a:lnTo>
                  <a:pt x="375885" y="1069618"/>
                </a:lnTo>
                <a:lnTo>
                  <a:pt x="341714" y="1101596"/>
                </a:lnTo>
                <a:lnTo>
                  <a:pt x="304820" y="1130524"/>
                </a:lnTo>
                <a:lnTo>
                  <a:pt x="265371" y="1156183"/>
                </a:lnTo>
                <a:lnTo>
                  <a:pt x="223531" y="1178352"/>
                </a:lnTo>
                <a:lnTo>
                  <a:pt x="179468" y="1196810"/>
                </a:lnTo>
                <a:lnTo>
                  <a:pt x="133350" y="1211338"/>
                </a:lnTo>
                <a:lnTo>
                  <a:pt x="133350" y="1278013"/>
                </a:lnTo>
                <a:lnTo>
                  <a:pt x="0" y="1162049"/>
                </a:lnTo>
                <a:lnTo>
                  <a:pt x="133350" y="1011313"/>
                </a:lnTo>
                <a:lnTo>
                  <a:pt x="133350" y="1077988"/>
                </a:lnTo>
                <a:lnTo>
                  <a:pt x="177955" y="1064006"/>
                </a:lnTo>
                <a:lnTo>
                  <a:pt x="220713" y="1046310"/>
                </a:lnTo>
                <a:lnTo>
                  <a:pt x="261456" y="1025094"/>
                </a:lnTo>
                <a:lnTo>
                  <a:pt x="300020" y="1000549"/>
                </a:lnTo>
                <a:lnTo>
                  <a:pt x="336240" y="972869"/>
                </a:lnTo>
                <a:lnTo>
                  <a:pt x="369950" y="942245"/>
                </a:lnTo>
                <a:lnTo>
                  <a:pt x="400986" y="908872"/>
                </a:lnTo>
                <a:lnTo>
                  <a:pt x="429182" y="872940"/>
                </a:lnTo>
                <a:lnTo>
                  <a:pt x="454372" y="834644"/>
                </a:lnTo>
                <a:lnTo>
                  <a:pt x="476392" y="794175"/>
                </a:lnTo>
                <a:lnTo>
                  <a:pt x="495076" y="751726"/>
                </a:lnTo>
                <a:lnTo>
                  <a:pt x="510260" y="707490"/>
                </a:lnTo>
                <a:lnTo>
                  <a:pt x="521777" y="661659"/>
                </a:lnTo>
                <a:lnTo>
                  <a:pt x="529463" y="614425"/>
                </a:lnTo>
              </a:path>
            </a:pathLst>
          </a:custGeom>
          <a:ln w="12192">
            <a:solidFill>
              <a:srgbClr val="8B3836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096000" y="3076136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609600" y="152400"/>
                </a:moveTo>
                <a:lnTo>
                  <a:pt x="0" y="152400"/>
                </a:lnTo>
                <a:lnTo>
                  <a:pt x="304800" y="304800"/>
                </a:lnTo>
                <a:lnTo>
                  <a:pt x="609600" y="152400"/>
                </a:lnTo>
                <a:close/>
              </a:path>
              <a:path w="609600" h="304800">
                <a:moveTo>
                  <a:pt x="457200" y="0"/>
                </a:moveTo>
                <a:lnTo>
                  <a:pt x="152400" y="0"/>
                </a:lnTo>
                <a:lnTo>
                  <a:pt x="152400" y="152400"/>
                </a:lnTo>
                <a:lnTo>
                  <a:pt x="457200" y="152400"/>
                </a:lnTo>
                <a:lnTo>
                  <a:pt x="457200" y="0"/>
                </a:lnTo>
                <a:close/>
              </a:path>
            </a:pathLst>
          </a:custGeom>
          <a:solidFill>
            <a:srgbClr val="FF66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096000" y="3076136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0" y="152400"/>
                </a:moveTo>
                <a:lnTo>
                  <a:pt x="152400" y="152400"/>
                </a:lnTo>
                <a:lnTo>
                  <a:pt x="152400" y="0"/>
                </a:lnTo>
                <a:lnTo>
                  <a:pt x="457200" y="0"/>
                </a:lnTo>
                <a:lnTo>
                  <a:pt x="457200" y="152400"/>
                </a:lnTo>
                <a:lnTo>
                  <a:pt x="609600" y="152400"/>
                </a:lnTo>
                <a:lnTo>
                  <a:pt x="304800" y="304800"/>
                </a:lnTo>
                <a:lnTo>
                  <a:pt x="0" y="152400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12140" y="5469832"/>
            <a:ext cx="2419350" cy="986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1600" b="1" spc="-5" dirty="0">
                <a:solidFill>
                  <a:prstClr val="black"/>
                </a:solidFill>
                <a:latin typeface="Arial"/>
                <a:cs typeface="Arial"/>
              </a:rPr>
              <a:t>Jabatan</a:t>
            </a:r>
            <a:r>
              <a:rPr sz="1600" b="1" spc="-12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prstClr val="black"/>
                </a:solidFill>
                <a:latin typeface="Arial"/>
                <a:cs typeface="Arial"/>
              </a:rPr>
              <a:t>Administrasi: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5" dirty="0">
                <a:solidFill>
                  <a:prstClr val="black"/>
                </a:solidFill>
                <a:latin typeface="Arial"/>
                <a:cs typeface="Arial"/>
              </a:rPr>
              <a:t>Administrator</a:t>
            </a:r>
            <a:r>
              <a:rPr sz="1600" spc="-2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Arial"/>
                <a:cs typeface="Arial"/>
              </a:rPr>
              <a:t>(es.III)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5" dirty="0">
                <a:solidFill>
                  <a:prstClr val="black"/>
                </a:solidFill>
                <a:latin typeface="Arial"/>
                <a:cs typeface="Arial"/>
              </a:rPr>
              <a:t>Pengawas</a:t>
            </a:r>
            <a:r>
              <a:rPr sz="1600" spc="-6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Arial"/>
                <a:cs typeface="Arial"/>
              </a:rPr>
              <a:t>(es.IV)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40029" indent="-227329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40665" algn="l"/>
              </a:tabLst>
            </a:pPr>
            <a:r>
              <a:rPr sz="1600" spc="-5" dirty="0">
                <a:solidFill>
                  <a:prstClr val="black"/>
                </a:solidFill>
                <a:latin typeface="Arial"/>
                <a:cs typeface="Arial"/>
              </a:rPr>
              <a:t>Pelaksana (es.V &amp;</a:t>
            </a:r>
            <a:r>
              <a:rPr sz="1600" spc="-5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prstClr val="black"/>
                </a:solidFill>
                <a:latin typeface="Arial"/>
                <a:cs typeface="Arial"/>
              </a:rPr>
              <a:t>JFU</a:t>
            </a:r>
            <a:r>
              <a:rPr sz="1600" spc="-5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33400" y="3979868"/>
            <a:ext cx="2667000" cy="1077595"/>
          </a:xfrm>
          <a:custGeom>
            <a:avLst/>
            <a:gdLst/>
            <a:ahLst/>
            <a:cxnLst/>
            <a:rect l="l" t="t" r="r" b="b"/>
            <a:pathLst>
              <a:path w="2667000" h="1077595">
                <a:moveTo>
                  <a:pt x="0" y="1077468"/>
                </a:moveTo>
                <a:lnTo>
                  <a:pt x="2667000" y="1077468"/>
                </a:lnTo>
                <a:lnTo>
                  <a:pt x="2667000" y="0"/>
                </a:lnTo>
                <a:lnTo>
                  <a:pt x="0" y="0"/>
                </a:lnTo>
                <a:lnTo>
                  <a:pt x="0" y="1077468"/>
                </a:lnTo>
                <a:close/>
              </a:path>
            </a:pathLst>
          </a:custGeom>
          <a:solidFill>
            <a:srgbClr val="DCE6F1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2140" y="4021778"/>
            <a:ext cx="2492375" cy="986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1600" b="1" spc="-5" dirty="0">
                <a:solidFill>
                  <a:srgbClr val="001F5F"/>
                </a:solidFill>
                <a:latin typeface="Arial"/>
                <a:cs typeface="Arial"/>
              </a:rPr>
              <a:t>Jabatan Pimpinan</a:t>
            </a:r>
            <a:r>
              <a:rPr sz="1600" b="1" spc="-10" dirty="0">
                <a:solidFill>
                  <a:srgbClr val="001F5F"/>
                </a:solidFill>
                <a:latin typeface="Arial"/>
                <a:cs typeface="Arial"/>
              </a:rPr>
              <a:t> Tinggi: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5" dirty="0">
                <a:solidFill>
                  <a:srgbClr val="001F5F"/>
                </a:solidFill>
                <a:latin typeface="Arial"/>
                <a:cs typeface="Arial"/>
              </a:rPr>
              <a:t>Utama (es.I Pim</a:t>
            </a:r>
            <a:r>
              <a:rPr sz="1600" spc="5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001F5F"/>
                </a:solidFill>
                <a:latin typeface="Arial"/>
                <a:cs typeface="Arial"/>
              </a:rPr>
              <a:t>LPNK)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50190" indent="-237490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50825" algn="l"/>
              </a:tabLst>
            </a:pPr>
            <a:r>
              <a:rPr sz="1600" spc="-10" dirty="0">
                <a:solidFill>
                  <a:srgbClr val="001F5F"/>
                </a:solidFill>
                <a:latin typeface="Arial"/>
                <a:cs typeface="Arial"/>
              </a:rPr>
              <a:t>Madya</a:t>
            </a:r>
            <a:r>
              <a:rPr sz="1600" spc="-3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001F5F"/>
                </a:solidFill>
                <a:latin typeface="Arial"/>
                <a:cs typeface="Arial"/>
              </a:rPr>
              <a:t>(es.I)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  <a:p>
            <a:pPr marL="240029" indent="-227329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240665" algn="l"/>
              </a:tabLst>
            </a:pPr>
            <a:r>
              <a:rPr sz="1600" spc="-5" dirty="0">
                <a:solidFill>
                  <a:srgbClr val="001F5F"/>
                </a:solidFill>
                <a:latin typeface="Arial"/>
                <a:cs typeface="Arial"/>
              </a:rPr>
              <a:t>Pratama</a:t>
            </a:r>
            <a:r>
              <a:rPr sz="1600" spc="-40" dirty="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001F5F"/>
                </a:solidFill>
                <a:latin typeface="Arial"/>
                <a:cs typeface="Arial"/>
              </a:rPr>
              <a:t>(es.II)</a:t>
            </a:r>
            <a:endParaRPr sz="16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038600" y="5122868"/>
            <a:ext cx="4648200" cy="1409700"/>
          </a:xfrm>
          <a:custGeom>
            <a:avLst/>
            <a:gdLst/>
            <a:ahLst/>
            <a:cxnLst/>
            <a:rect l="l" t="t" r="r" b="b"/>
            <a:pathLst>
              <a:path w="4648200" h="1409700">
                <a:moveTo>
                  <a:pt x="0" y="234950"/>
                </a:moveTo>
                <a:lnTo>
                  <a:pt x="4771" y="187589"/>
                </a:lnTo>
                <a:lnTo>
                  <a:pt x="18458" y="143482"/>
                </a:lnTo>
                <a:lnTo>
                  <a:pt x="40116" y="103571"/>
                </a:lnTo>
                <a:lnTo>
                  <a:pt x="68802" y="68802"/>
                </a:lnTo>
                <a:lnTo>
                  <a:pt x="103571" y="40116"/>
                </a:lnTo>
                <a:lnTo>
                  <a:pt x="143482" y="18458"/>
                </a:lnTo>
                <a:lnTo>
                  <a:pt x="187589" y="4771"/>
                </a:lnTo>
                <a:lnTo>
                  <a:pt x="234950" y="0"/>
                </a:lnTo>
                <a:lnTo>
                  <a:pt x="4413250" y="0"/>
                </a:lnTo>
                <a:lnTo>
                  <a:pt x="4460610" y="4771"/>
                </a:lnTo>
                <a:lnTo>
                  <a:pt x="4504717" y="18458"/>
                </a:lnTo>
                <a:lnTo>
                  <a:pt x="4544628" y="40116"/>
                </a:lnTo>
                <a:lnTo>
                  <a:pt x="4579397" y="68802"/>
                </a:lnTo>
                <a:lnTo>
                  <a:pt x="4608083" y="103571"/>
                </a:lnTo>
                <a:lnTo>
                  <a:pt x="4629741" y="143482"/>
                </a:lnTo>
                <a:lnTo>
                  <a:pt x="4643428" y="187589"/>
                </a:lnTo>
                <a:lnTo>
                  <a:pt x="4648200" y="234950"/>
                </a:lnTo>
                <a:lnTo>
                  <a:pt x="4648200" y="1174737"/>
                </a:lnTo>
                <a:lnTo>
                  <a:pt x="4643428" y="1222091"/>
                </a:lnTo>
                <a:lnTo>
                  <a:pt x="4629741" y="1266196"/>
                </a:lnTo>
                <a:lnTo>
                  <a:pt x="4608083" y="1306108"/>
                </a:lnTo>
                <a:lnTo>
                  <a:pt x="4579397" y="1340881"/>
                </a:lnTo>
                <a:lnTo>
                  <a:pt x="4544628" y="1369572"/>
                </a:lnTo>
                <a:lnTo>
                  <a:pt x="4504717" y="1391235"/>
                </a:lnTo>
                <a:lnTo>
                  <a:pt x="4460610" y="1404926"/>
                </a:lnTo>
                <a:lnTo>
                  <a:pt x="4413250" y="1409700"/>
                </a:lnTo>
                <a:lnTo>
                  <a:pt x="234950" y="1409700"/>
                </a:lnTo>
                <a:lnTo>
                  <a:pt x="187589" y="1404926"/>
                </a:lnTo>
                <a:lnTo>
                  <a:pt x="143482" y="1391235"/>
                </a:lnTo>
                <a:lnTo>
                  <a:pt x="103571" y="1369572"/>
                </a:lnTo>
                <a:lnTo>
                  <a:pt x="68802" y="1340881"/>
                </a:lnTo>
                <a:lnTo>
                  <a:pt x="40116" y="1306108"/>
                </a:lnTo>
                <a:lnTo>
                  <a:pt x="18458" y="1266196"/>
                </a:lnTo>
                <a:lnTo>
                  <a:pt x="4771" y="1222091"/>
                </a:lnTo>
                <a:lnTo>
                  <a:pt x="0" y="1174737"/>
                </a:lnTo>
                <a:lnTo>
                  <a:pt x="0" y="234950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04800" y="3914336"/>
            <a:ext cx="2819400" cy="1209040"/>
          </a:xfrm>
          <a:custGeom>
            <a:avLst/>
            <a:gdLst/>
            <a:ahLst/>
            <a:cxnLst/>
            <a:rect l="l" t="t" r="r" b="b"/>
            <a:pathLst>
              <a:path w="2819400" h="1209039">
                <a:moveTo>
                  <a:pt x="201422" y="0"/>
                </a:moveTo>
                <a:lnTo>
                  <a:pt x="2819400" y="0"/>
                </a:lnTo>
                <a:lnTo>
                  <a:pt x="2819400" y="1007110"/>
                </a:lnTo>
                <a:lnTo>
                  <a:pt x="2814080" y="1053297"/>
                </a:lnTo>
                <a:lnTo>
                  <a:pt x="2798928" y="1095694"/>
                </a:lnTo>
                <a:lnTo>
                  <a:pt x="2775152" y="1133093"/>
                </a:lnTo>
                <a:lnTo>
                  <a:pt x="2743961" y="1164284"/>
                </a:lnTo>
                <a:lnTo>
                  <a:pt x="2706562" y="1188060"/>
                </a:lnTo>
                <a:lnTo>
                  <a:pt x="2664165" y="1203212"/>
                </a:lnTo>
                <a:lnTo>
                  <a:pt x="2617978" y="1208532"/>
                </a:lnTo>
                <a:lnTo>
                  <a:pt x="0" y="1208532"/>
                </a:lnTo>
                <a:lnTo>
                  <a:pt x="0" y="201422"/>
                </a:lnTo>
                <a:lnTo>
                  <a:pt x="5319" y="155234"/>
                </a:lnTo>
                <a:lnTo>
                  <a:pt x="20473" y="112837"/>
                </a:lnTo>
                <a:lnTo>
                  <a:pt x="44251" y="75438"/>
                </a:lnTo>
                <a:lnTo>
                  <a:pt x="75444" y="44247"/>
                </a:lnTo>
                <a:lnTo>
                  <a:pt x="112843" y="20471"/>
                </a:lnTo>
                <a:lnTo>
                  <a:pt x="155238" y="5319"/>
                </a:lnTo>
                <a:lnTo>
                  <a:pt x="201422" y="0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3061080" y="4404556"/>
            <a:ext cx="937260" cy="955040"/>
          </a:xfrm>
          <a:custGeom>
            <a:avLst/>
            <a:gdLst/>
            <a:ahLst/>
            <a:cxnLst/>
            <a:rect l="l" t="t" r="r" b="b"/>
            <a:pathLst>
              <a:path w="937260" h="955039">
                <a:moveTo>
                  <a:pt x="0" y="795527"/>
                </a:moveTo>
                <a:lnTo>
                  <a:pt x="1777" y="955039"/>
                </a:lnTo>
                <a:lnTo>
                  <a:pt x="161417" y="953261"/>
                </a:lnTo>
                <a:lnTo>
                  <a:pt x="121031" y="913891"/>
                </a:lnTo>
                <a:lnTo>
                  <a:pt x="198110" y="835024"/>
                </a:lnTo>
                <a:lnTo>
                  <a:pt x="40386" y="835024"/>
                </a:lnTo>
                <a:lnTo>
                  <a:pt x="0" y="795527"/>
                </a:lnTo>
                <a:close/>
              </a:path>
              <a:path w="937260" h="955039">
                <a:moveTo>
                  <a:pt x="856488" y="0"/>
                </a:moveTo>
                <a:lnTo>
                  <a:pt x="40386" y="835024"/>
                </a:lnTo>
                <a:lnTo>
                  <a:pt x="198110" y="835024"/>
                </a:lnTo>
                <a:lnTo>
                  <a:pt x="937132" y="78866"/>
                </a:lnTo>
                <a:lnTo>
                  <a:pt x="856488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061080" y="4404556"/>
            <a:ext cx="937260" cy="955040"/>
          </a:xfrm>
          <a:custGeom>
            <a:avLst/>
            <a:gdLst/>
            <a:ahLst/>
            <a:cxnLst/>
            <a:rect l="l" t="t" r="r" b="b"/>
            <a:pathLst>
              <a:path w="937260" h="955039">
                <a:moveTo>
                  <a:pt x="1777" y="955039"/>
                </a:moveTo>
                <a:lnTo>
                  <a:pt x="0" y="795527"/>
                </a:lnTo>
                <a:lnTo>
                  <a:pt x="40386" y="835024"/>
                </a:lnTo>
                <a:lnTo>
                  <a:pt x="856488" y="0"/>
                </a:lnTo>
                <a:lnTo>
                  <a:pt x="937132" y="78866"/>
                </a:lnTo>
                <a:lnTo>
                  <a:pt x="121031" y="913891"/>
                </a:lnTo>
                <a:lnTo>
                  <a:pt x="161417" y="953261"/>
                </a:lnTo>
                <a:lnTo>
                  <a:pt x="1777" y="955039"/>
                </a:lnTo>
                <a:close/>
              </a:path>
            </a:pathLst>
          </a:custGeom>
          <a:ln w="12700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3135248" y="3533263"/>
            <a:ext cx="432434" cy="386080"/>
          </a:xfrm>
          <a:custGeom>
            <a:avLst/>
            <a:gdLst/>
            <a:ahLst/>
            <a:cxnLst/>
            <a:rect l="l" t="t" r="r" b="b"/>
            <a:pathLst>
              <a:path w="432435" h="386079">
                <a:moveTo>
                  <a:pt x="192786" y="289251"/>
                </a:moveTo>
                <a:lnTo>
                  <a:pt x="0" y="289251"/>
                </a:lnTo>
                <a:lnTo>
                  <a:pt x="85343" y="385644"/>
                </a:lnTo>
                <a:lnTo>
                  <a:pt x="192786" y="289251"/>
                </a:lnTo>
                <a:close/>
              </a:path>
              <a:path w="432435" h="386079">
                <a:moveTo>
                  <a:pt x="384841" y="0"/>
                </a:moveTo>
                <a:lnTo>
                  <a:pt x="338477" y="3307"/>
                </a:lnTo>
                <a:lnTo>
                  <a:pt x="293592" y="13305"/>
                </a:lnTo>
                <a:lnTo>
                  <a:pt x="250688" y="29618"/>
                </a:lnTo>
                <a:lnTo>
                  <a:pt x="210270" y="51873"/>
                </a:lnTo>
                <a:lnTo>
                  <a:pt x="172841" y="79697"/>
                </a:lnTo>
                <a:lnTo>
                  <a:pt x="138903" y="112714"/>
                </a:lnTo>
                <a:lnTo>
                  <a:pt x="108960" y="150552"/>
                </a:lnTo>
                <a:lnTo>
                  <a:pt x="83515" y="192837"/>
                </a:lnTo>
                <a:lnTo>
                  <a:pt x="63071" y="239195"/>
                </a:lnTo>
                <a:lnTo>
                  <a:pt x="48132" y="289251"/>
                </a:lnTo>
                <a:lnTo>
                  <a:pt x="144525" y="289251"/>
                </a:lnTo>
                <a:lnTo>
                  <a:pt x="159044" y="240372"/>
                </a:lnTo>
                <a:lnTo>
                  <a:pt x="178940" y="194774"/>
                </a:lnTo>
                <a:lnTo>
                  <a:pt x="203778" y="152891"/>
                </a:lnTo>
                <a:lnTo>
                  <a:pt x="233122" y="115153"/>
                </a:lnTo>
                <a:lnTo>
                  <a:pt x="266537" y="81992"/>
                </a:lnTo>
                <a:lnTo>
                  <a:pt x="303586" y="53840"/>
                </a:lnTo>
                <a:lnTo>
                  <a:pt x="343833" y="31129"/>
                </a:lnTo>
                <a:lnTo>
                  <a:pt x="386844" y="14290"/>
                </a:lnTo>
                <a:lnTo>
                  <a:pt x="432180" y="3755"/>
                </a:lnTo>
                <a:lnTo>
                  <a:pt x="384841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3519170" y="3533336"/>
            <a:ext cx="443230" cy="386080"/>
          </a:xfrm>
          <a:custGeom>
            <a:avLst/>
            <a:gdLst/>
            <a:ahLst/>
            <a:cxnLst/>
            <a:rect l="l" t="t" r="r" b="b"/>
            <a:pathLst>
              <a:path w="443229" h="386079">
                <a:moveTo>
                  <a:pt x="96392" y="0"/>
                </a:moveTo>
                <a:lnTo>
                  <a:pt x="0" y="0"/>
                </a:lnTo>
                <a:lnTo>
                  <a:pt x="43499" y="3003"/>
                </a:lnTo>
                <a:lnTo>
                  <a:pt x="85388" y="11773"/>
                </a:lnTo>
                <a:lnTo>
                  <a:pt x="125341" y="25949"/>
                </a:lnTo>
                <a:lnTo>
                  <a:pt x="163033" y="45169"/>
                </a:lnTo>
                <a:lnTo>
                  <a:pt x="198139" y="69072"/>
                </a:lnTo>
                <a:lnTo>
                  <a:pt x="230333" y="97298"/>
                </a:lnTo>
                <a:lnTo>
                  <a:pt x="259290" y="129484"/>
                </a:lnTo>
                <a:lnTo>
                  <a:pt x="284685" y="165271"/>
                </a:lnTo>
                <a:lnTo>
                  <a:pt x="306192" y="204297"/>
                </a:lnTo>
                <a:lnTo>
                  <a:pt x="323486" y="246201"/>
                </a:lnTo>
                <a:lnTo>
                  <a:pt x="336242" y="290623"/>
                </a:lnTo>
                <a:lnTo>
                  <a:pt x="344134" y="337200"/>
                </a:lnTo>
                <a:lnTo>
                  <a:pt x="346837" y="385572"/>
                </a:lnTo>
                <a:lnTo>
                  <a:pt x="443229" y="385572"/>
                </a:lnTo>
                <a:lnTo>
                  <a:pt x="440527" y="337200"/>
                </a:lnTo>
                <a:lnTo>
                  <a:pt x="432635" y="290623"/>
                </a:lnTo>
                <a:lnTo>
                  <a:pt x="419879" y="246201"/>
                </a:lnTo>
                <a:lnTo>
                  <a:pt x="402585" y="204297"/>
                </a:lnTo>
                <a:lnTo>
                  <a:pt x="381078" y="165271"/>
                </a:lnTo>
                <a:lnTo>
                  <a:pt x="355683" y="129484"/>
                </a:lnTo>
                <a:lnTo>
                  <a:pt x="326726" y="97298"/>
                </a:lnTo>
                <a:lnTo>
                  <a:pt x="294532" y="69072"/>
                </a:lnTo>
                <a:lnTo>
                  <a:pt x="259426" y="45169"/>
                </a:lnTo>
                <a:lnTo>
                  <a:pt x="221734" y="25949"/>
                </a:lnTo>
                <a:lnTo>
                  <a:pt x="181781" y="11773"/>
                </a:lnTo>
                <a:lnTo>
                  <a:pt x="139892" y="3003"/>
                </a:lnTo>
                <a:lnTo>
                  <a:pt x="96392" y="0"/>
                </a:lnTo>
                <a:close/>
              </a:path>
            </a:pathLst>
          </a:custGeom>
          <a:solidFill>
            <a:srgbClr val="406897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135248" y="3533336"/>
            <a:ext cx="827405" cy="386080"/>
          </a:xfrm>
          <a:custGeom>
            <a:avLst/>
            <a:gdLst/>
            <a:ahLst/>
            <a:cxnLst/>
            <a:rect l="l" t="t" r="r" b="b"/>
            <a:pathLst>
              <a:path w="827404" h="386079">
                <a:moveTo>
                  <a:pt x="432180" y="3683"/>
                </a:moveTo>
                <a:lnTo>
                  <a:pt x="386844" y="14217"/>
                </a:lnTo>
                <a:lnTo>
                  <a:pt x="343833" y="31056"/>
                </a:lnTo>
                <a:lnTo>
                  <a:pt x="303586" y="53768"/>
                </a:lnTo>
                <a:lnTo>
                  <a:pt x="266537" y="81919"/>
                </a:lnTo>
                <a:lnTo>
                  <a:pt x="233122" y="115080"/>
                </a:lnTo>
                <a:lnTo>
                  <a:pt x="203778" y="152818"/>
                </a:lnTo>
                <a:lnTo>
                  <a:pt x="178940" y="194702"/>
                </a:lnTo>
                <a:lnTo>
                  <a:pt x="159044" y="240299"/>
                </a:lnTo>
                <a:lnTo>
                  <a:pt x="144525" y="289179"/>
                </a:lnTo>
                <a:lnTo>
                  <a:pt x="192786" y="289179"/>
                </a:lnTo>
                <a:lnTo>
                  <a:pt x="85343" y="385572"/>
                </a:lnTo>
                <a:lnTo>
                  <a:pt x="0" y="289179"/>
                </a:lnTo>
                <a:lnTo>
                  <a:pt x="48132" y="289179"/>
                </a:lnTo>
                <a:lnTo>
                  <a:pt x="62894" y="239728"/>
                </a:lnTo>
                <a:lnTo>
                  <a:pt x="83091" y="193755"/>
                </a:lnTo>
                <a:lnTo>
                  <a:pt x="108253" y="151666"/>
                </a:lnTo>
                <a:lnTo>
                  <a:pt x="137910" y="113870"/>
                </a:lnTo>
                <a:lnTo>
                  <a:pt x="171592" y="80771"/>
                </a:lnTo>
                <a:lnTo>
                  <a:pt x="208829" y="52779"/>
                </a:lnTo>
                <a:lnTo>
                  <a:pt x="249151" y="30298"/>
                </a:lnTo>
                <a:lnTo>
                  <a:pt x="292086" y="13737"/>
                </a:lnTo>
                <a:lnTo>
                  <a:pt x="337166" y="3502"/>
                </a:lnTo>
                <a:lnTo>
                  <a:pt x="383921" y="0"/>
                </a:lnTo>
                <a:lnTo>
                  <a:pt x="480313" y="0"/>
                </a:lnTo>
                <a:lnTo>
                  <a:pt x="523813" y="3003"/>
                </a:lnTo>
                <a:lnTo>
                  <a:pt x="565702" y="11773"/>
                </a:lnTo>
                <a:lnTo>
                  <a:pt x="605655" y="25949"/>
                </a:lnTo>
                <a:lnTo>
                  <a:pt x="643347" y="45169"/>
                </a:lnTo>
                <a:lnTo>
                  <a:pt x="678453" y="69072"/>
                </a:lnTo>
                <a:lnTo>
                  <a:pt x="710647" y="97298"/>
                </a:lnTo>
                <a:lnTo>
                  <a:pt x="739604" y="129484"/>
                </a:lnTo>
                <a:lnTo>
                  <a:pt x="764999" y="165271"/>
                </a:lnTo>
                <a:lnTo>
                  <a:pt x="786506" y="204297"/>
                </a:lnTo>
                <a:lnTo>
                  <a:pt x="803800" y="246201"/>
                </a:lnTo>
                <a:lnTo>
                  <a:pt x="816556" y="290623"/>
                </a:lnTo>
                <a:lnTo>
                  <a:pt x="824448" y="337200"/>
                </a:lnTo>
                <a:lnTo>
                  <a:pt x="827151" y="385572"/>
                </a:lnTo>
                <a:lnTo>
                  <a:pt x="730758" y="385572"/>
                </a:lnTo>
                <a:lnTo>
                  <a:pt x="728055" y="337200"/>
                </a:lnTo>
                <a:lnTo>
                  <a:pt x="720163" y="290623"/>
                </a:lnTo>
                <a:lnTo>
                  <a:pt x="707407" y="246201"/>
                </a:lnTo>
                <a:lnTo>
                  <a:pt x="690113" y="204297"/>
                </a:lnTo>
                <a:lnTo>
                  <a:pt x="668606" y="165271"/>
                </a:lnTo>
                <a:lnTo>
                  <a:pt x="643211" y="129484"/>
                </a:lnTo>
                <a:lnTo>
                  <a:pt x="614254" y="97298"/>
                </a:lnTo>
                <a:lnTo>
                  <a:pt x="582060" y="69072"/>
                </a:lnTo>
                <a:lnTo>
                  <a:pt x="546954" y="45169"/>
                </a:lnTo>
                <a:lnTo>
                  <a:pt x="509262" y="25949"/>
                </a:lnTo>
                <a:lnTo>
                  <a:pt x="469309" y="11773"/>
                </a:lnTo>
                <a:lnTo>
                  <a:pt x="427420" y="3003"/>
                </a:lnTo>
                <a:lnTo>
                  <a:pt x="383921" y="0"/>
                </a:lnTo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304801" y="228600"/>
            <a:ext cx="8534400" cy="6017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200" b="1" u="sng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JABATAN DALAM ASN</a:t>
            </a:r>
            <a:endParaRPr lang="en-US" sz="3200" b="1" u="sng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bject 11"/>
          <p:cNvSpPr txBox="1"/>
          <p:nvPr/>
        </p:nvSpPr>
        <p:spPr>
          <a:xfrm>
            <a:off x="4118228" y="3962400"/>
            <a:ext cx="386207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lang="en-US" sz="2800" spc="-5" dirty="0" smtClean="0">
                <a:latin typeface="Calibri"/>
                <a:cs typeface="Calibri"/>
              </a:rPr>
              <a:t>2</a:t>
            </a:r>
            <a:r>
              <a:rPr sz="2800" spc="-5" dirty="0" smtClean="0">
                <a:latin typeface="Calibri"/>
                <a:cs typeface="Calibri"/>
              </a:rPr>
              <a:t>. </a:t>
            </a:r>
            <a:r>
              <a:rPr sz="2800" spc="-15" dirty="0" err="1">
                <a:latin typeface="Calibri"/>
                <a:cs typeface="Calibri"/>
              </a:rPr>
              <a:t>Jabatan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lang="en-US" sz="2800" spc="-5" dirty="0" err="1" smtClean="0">
                <a:latin typeface="Calibri"/>
                <a:cs typeface="Calibri"/>
              </a:rPr>
              <a:t>Administrasi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49" name="Left Brace 48"/>
          <p:cNvSpPr/>
          <p:nvPr/>
        </p:nvSpPr>
        <p:spPr>
          <a:xfrm>
            <a:off x="3284809" y="2076682"/>
            <a:ext cx="652578" cy="2148804"/>
          </a:xfrm>
          <a:prstGeom prst="leftBrace">
            <a:avLst>
              <a:gd name="adj1" fmla="val 8333"/>
              <a:gd name="adj2" fmla="val 4770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67661" y="1067561"/>
            <a:ext cx="5461000" cy="5461000"/>
          </a:xfrm>
          <a:custGeom>
            <a:avLst/>
            <a:gdLst/>
            <a:ahLst/>
            <a:cxnLst/>
            <a:rect l="l" t="t" r="r" b="b"/>
            <a:pathLst>
              <a:path w="5461000" h="5461000">
                <a:moveTo>
                  <a:pt x="2730246" y="0"/>
                </a:moveTo>
                <a:lnTo>
                  <a:pt x="0" y="5460492"/>
                </a:lnTo>
                <a:lnTo>
                  <a:pt x="5460492" y="5460492"/>
                </a:lnTo>
                <a:lnTo>
                  <a:pt x="2730246" y="0"/>
                </a:lnTo>
                <a:close/>
              </a:path>
            </a:pathLst>
          </a:custGeom>
          <a:solidFill>
            <a:srgbClr val="94B3D6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67661" y="1067561"/>
            <a:ext cx="5461000" cy="5461000"/>
          </a:xfrm>
          <a:custGeom>
            <a:avLst/>
            <a:gdLst/>
            <a:ahLst/>
            <a:cxnLst/>
            <a:rect l="l" t="t" r="r" b="b"/>
            <a:pathLst>
              <a:path w="5461000" h="5461000">
                <a:moveTo>
                  <a:pt x="0" y="5460492"/>
                </a:moveTo>
                <a:lnTo>
                  <a:pt x="2730246" y="0"/>
                </a:lnTo>
                <a:lnTo>
                  <a:pt x="5460492" y="5460492"/>
                </a:lnTo>
                <a:lnTo>
                  <a:pt x="0" y="5460492"/>
                </a:lnTo>
                <a:close/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3283" rIns="0" bIns="0" rtlCol="0">
            <a:spAutoFit/>
          </a:bodyPr>
          <a:lstStyle/>
          <a:p>
            <a:pPr marL="1718945">
              <a:lnSpc>
                <a:spcPct val="100000"/>
              </a:lnSpc>
            </a:pPr>
            <a:r>
              <a:rPr b="0" spc="-80" dirty="0">
                <a:solidFill>
                  <a:srgbClr val="FF0000"/>
                </a:solidFill>
                <a:latin typeface="Calibri Light"/>
                <a:cs typeface="Calibri Light"/>
              </a:rPr>
              <a:t>PEGAWAI </a:t>
            </a:r>
            <a:r>
              <a:rPr b="0" spc="-30" dirty="0">
                <a:solidFill>
                  <a:srgbClr val="FF0000"/>
                </a:solidFill>
                <a:latin typeface="Calibri Light"/>
                <a:cs typeface="Calibri Light"/>
              </a:rPr>
              <a:t>DAN </a:t>
            </a:r>
            <a:r>
              <a:rPr b="0" spc="-120" dirty="0">
                <a:solidFill>
                  <a:srgbClr val="FF0000"/>
                </a:solidFill>
                <a:latin typeface="Calibri Light"/>
                <a:cs typeface="Calibri Light"/>
              </a:rPr>
              <a:t>JABATAN</a:t>
            </a:r>
            <a:r>
              <a:rPr b="0" spc="-215" dirty="0">
                <a:solidFill>
                  <a:srgbClr val="FF0000"/>
                </a:solidFill>
                <a:latin typeface="Calibri Light"/>
                <a:cs typeface="Calibri Light"/>
              </a:rPr>
              <a:t> </a:t>
            </a:r>
            <a:r>
              <a:rPr b="0" spc="-15" dirty="0">
                <a:solidFill>
                  <a:srgbClr val="FF0000"/>
                </a:solidFill>
                <a:latin typeface="Calibri Light"/>
                <a:cs typeface="Calibri Light"/>
              </a:rPr>
              <a:t>ASN</a:t>
            </a:r>
          </a:p>
        </p:txBody>
      </p:sp>
      <p:sp>
        <p:nvSpPr>
          <p:cNvPr id="5" name="object 5"/>
          <p:cNvSpPr/>
          <p:nvPr/>
        </p:nvSpPr>
        <p:spPr>
          <a:xfrm>
            <a:off x="4768596" y="3505200"/>
            <a:ext cx="2136775" cy="2230120"/>
          </a:xfrm>
          <a:custGeom>
            <a:avLst/>
            <a:gdLst/>
            <a:ahLst/>
            <a:cxnLst/>
            <a:rect l="l" t="t" r="r" b="b"/>
            <a:pathLst>
              <a:path w="2136775" h="2230120">
                <a:moveTo>
                  <a:pt x="1012189" y="0"/>
                </a:moveTo>
                <a:lnTo>
                  <a:pt x="0" y="2229612"/>
                </a:lnTo>
                <a:lnTo>
                  <a:pt x="2136648" y="2229612"/>
                </a:lnTo>
                <a:lnTo>
                  <a:pt x="1012189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768596" y="3505200"/>
            <a:ext cx="2136775" cy="2230120"/>
          </a:xfrm>
          <a:custGeom>
            <a:avLst/>
            <a:gdLst/>
            <a:ahLst/>
            <a:cxnLst/>
            <a:rect l="l" t="t" r="r" b="b"/>
            <a:pathLst>
              <a:path w="2136775" h="2230120">
                <a:moveTo>
                  <a:pt x="0" y="2229612"/>
                </a:moveTo>
                <a:lnTo>
                  <a:pt x="1012189" y="0"/>
                </a:lnTo>
                <a:lnTo>
                  <a:pt x="2136648" y="2229612"/>
                </a:lnTo>
                <a:lnTo>
                  <a:pt x="0" y="222961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08120" y="1013460"/>
            <a:ext cx="1135380" cy="1148080"/>
          </a:xfrm>
          <a:custGeom>
            <a:avLst/>
            <a:gdLst/>
            <a:ahLst/>
            <a:cxnLst/>
            <a:rect l="l" t="t" r="r" b="b"/>
            <a:pathLst>
              <a:path w="1135379" h="1148080">
                <a:moveTo>
                  <a:pt x="567689" y="0"/>
                </a:moveTo>
                <a:lnTo>
                  <a:pt x="0" y="1147572"/>
                </a:lnTo>
                <a:lnTo>
                  <a:pt x="1135379" y="1147572"/>
                </a:lnTo>
                <a:lnTo>
                  <a:pt x="567689" y="0"/>
                </a:lnTo>
                <a:close/>
              </a:path>
            </a:pathLst>
          </a:custGeom>
          <a:solidFill>
            <a:srgbClr val="D99593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008120" y="1013460"/>
            <a:ext cx="1135380" cy="1148080"/>
          </a:xfrm>
          <a:custGeom>
            <a:avLst/>
            <a:gdLst/>
            <a:ahLst/>
            <a:cxnLst/>
            <a:rect l="l" t="t" r="r" b="b"/>
            <a:pathLst>
              <a:path w="1135379" h="1148080">
                <a:moveTo>
                  <a:pt x="0" y="1147572"/>
                </a:moveTo>
                <a:lnTo>
                  <a:pt x="567689" y="0"/>
                </a:lnTo>
                <a:lnTo>
                  <a:pt x="1135379" y="1147572"/>
                </a:lnTo>
                <a:lnTo>
                  <a:pt x="0" y="1147572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54500" y="2342134"/>
            <a:ext cx="71564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MA</a:t>
            </a:r>
            <a:r>
              <a:rPr spc="-40" dirty="0">
                <a:solidFill>
                  <a:prstClr val="black"/>
                </a:solidFill>
                <a:latin typeface="Calibri"/>
                <a:cs typeface="Calibri"/>
              </a:rPr>
              <a:t>D</a:t>
            </a:r>
            <a:r>
              <a:rPr spc="-135" dirty="0">
                <a:solidFill>
                  <a:prstClr val="black"/>
                </a:solidFill>
                <a:latin typeface="Calibri"/>
                <a:cs typeface="Calibri"/>
              </a:rPr>
              <a:t>Y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664964" y="4114800"/>
            <a:ext cx="1812289" cy="1882139"/>
          </a:xfrm>
          <a:custGeom>
            <a:avLst/>
            <a:gdLst/>
            <a:ahLst/>
            <a:cxnLst/>
            <a:rect l="l" t="t" r="r" b="b"/>
            <a:pathLst>
              <a:path w="1812289" h="1882139">
                <a:moveTo>
                  <a:pt x="805561" y="0"/>
                </a:moveTo>
                <a:lnTo>
                  <a:pt x="0" y="1882139"/>
                </a:lnTo>
                <a:lnTo>
                  <a:pt x="1812036" y="1882139"/>
                </a:lnTo>
                <a:lnTo>
                  <a:pt x="80556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664964" y="4114800"/>
            <a:ext cx="1812289" cy="1882139"/>
          </a:xfrm>
          <a:custGeom>
            <a:avLst/>
            <a:gdLst/>
            <a:ahLst/>
            <a:cxnLst/>
            <a:rect l="l" t="t" r="r" b="b"/>
            <a:pathLst>
              <a:path w="1812289" h="1882139">
                <a:moveTo>
                  <a:pt x="0" y="1882139"/>
                </a:moveTo>
                <a:lnTo>
                  <a:pt x="805561" y="0"/>
                </a:lnTo>
                <a:lnTo>
                  <a:pt x="1812036" y="1882139"/>
                </a:lnTo>
                <a:lnTo>
                  <a:pt x="0" y="188213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238500" y="4495800"/>
            <a:ext cx="228600" cy="1066800"/>
          </a:xfrm>
          <a:custGeom>
            <a:avLst/>
            <a:gdLst/>
            <a:ahLst/>
            <a:cxnLst/>
            <a:rect l="l" t="t" r="r" b="b"/>
            <a:pathLst>
              <a:path w="228600" h="1066800">
                <a:moveTo>
                  <a:pt x="171450" y="114300"/>
                </a:moveTo>
                <a:lnTo>
                  <a:pt x="57150" y="114300"/>
                </a:lnTo>
                <a:lnTo>
                  <a:pt x="57150" y="1066800"/>
                </a:lnTo>
                <a:lnTo>
                  <a:pt x="171450" y="1066800"/>
                </a:lnTo>
                <a:lnTo>
                  <a:pt x="171450" y="114300"/>
                </a:lnTo>
                <a:close/>
              </a:path>
              <a:path w="228600" h="1066800">
                <a:moveTo>
                  <a:pt x="114300" y="0"/>
                </a:moveTo>
                <a:lnTo>
                  <a:pt x="0" y="114300"/>
                </a:lnTo>
                <a:lnTo>
                  <a:pt x="228600" y="114300"/>
                </a:lnTo>
                <a:lnTo>
                  <a:pt x="114300" y="0"/>
                </a:lnTo>
                <a:close/>
              </a:path>
            </a:pathLst>
          </a:custGeom>
          <a:solidFill>
            <a:srgbClr val="4F81B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238500" y="4495800"/>
            <a:ext cx="228600" cy="1066800"/>
          </a:xfrm>
          <a:custGeom>
            <a:avLst/>
            <a:gdLst/>
            <a:ahLst/>
            <a:cxnLst/>
            <a:rect l="l" t="t" r="r" b="b"/>
            <a:pathLst>
              <a:path w="228600" h="1066800">
                <a:moveTo>
                  <a:pt x="0" y="114300"/>
                </a:moveTo>
                <a:lnTo>
                  <a:pt x="114300" y="0"/>
                </a:lnTo>
                <a:lnTo>
                  <a:pt x="228600" y="114300"/>
                </a:lnTo>
                <a:lnTo>
                  <a:pt x="171450" y="114300"/>
                </a:lnTo>
                <a:lnTo>
                  <a:pt x="171450" y="1066800"/>
                </a:lnTo>
                <a:lnTo>
                  <a:pt x="57150" y="1066800"/>
                </a:lnTo>
                <a:lnTo>
                  <a:pt x="57150" y="114300"/>
                </a:lnTo>
                <a:lnTo>
                  <a:pt x="0" y="114300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379207" y="3471671"/>
            <a:ext cx="631190" cy="2548255"/>
          </a:xfrm>
          <a:custGeom>
            <a:avLst/>
            <a:gdLst/>
            <a:ahLst/>
            <a:cxnLst/>
            <a:rect l="l" t="t" r="r" b="b"/>
            <a:pathLst>
              <a:path w="631190" h="2548254">
                <a:moveTo>
                  <a:pt x="0" y="0"/>
                </a:moveTo>
                <a:lnTo>
                  <a:pt x="72338" y="1386"/>
                </a:lnTo>
                <a:lnTo>
                  <a:pt x="138741" y="5336"/>
                </a:lnTo>
                <a:lnTo>
                  <a:pt x="197315" y="11536"/>
                </a:lnTo>
                <a:lnTo>
                  <a:pt x="246168" y="19674"/>
                </a:lnTo>
                <a:lnTo>
                  <a:pt x="283406" y="29435"/>
                </a:lnTo>
                <a:lnTo>
                  <a:pt x="315468" y="52577"/>
                </a:lnTo>
                <a:lnTo>
                  <a:pt x="315468" y="1283208"/>
                </a:lnTo>
                <a:lnTo>
                  <a:pt x="323798" y="1295277"/>
                </a:lnTo>
                <a:lnTo>
                  <a:pt x="384767" y="1316111"/>
                </a:lnTo>
                <a:lnTo>
                  <a:pt x="433620" y="1324249"/>
                </a:lnTo>
                <a:lnTo>
                  <a:pt x="492194" y="1330449"/>
                </a:lnTo>
                <a:lnTo>
                  <a:pt x="558597" y="1334399"/>
                </a:lnTo>
                <a:lnTo>
                  <a:pt x="630936" y="1335785"/>
                </a:lnTo>
                <a:lnTo>
                  <a:pt x="558597" y="1337172"/>
                </a:lnTo>
                <a:lnTo>
                  <a:pt x="492194" y="1341122"/>
                </a:lnTo>
                <a:lnTo>
                  <a:pt x="433620" y="1347322"/>
                </a:lnTo>
                <a:lnTo>
                  <a:pt x="384767" y="1355460"/>
                </a:lnTo>
                <a:lnTo>
                  <a:pt x="347529" y="1365221"/>
                </a:lnTo>
                <a:lnTo>
                  <a:pt x="315468" y="1388364"/>
                </a:lnTo>
                <a:lnTo>
                  <a:pt x="315468" y="2495550"/>
                </a:lnTo>
                <a:lnTo>
                  <a:pt x="307137" y="2507603"/>
                </a:lnTo>
                <a:lnTo>
                  <a:pt x="246168" y="2528432"/>
                </a:lnTo>
                <a:lnTo>
                  <a:pt x="197315" y="2536575"/>
                </a:lnTo>
                <a:lnTo>
                  <a:pt x="138741" y="2542782"/>
                </a:lnTo>
                <a:lnTo>
                  <a:pt x="72338" y="2546739"/>
                </a:lnTo>
                <a:lnTo>
                  <a:pt x="0" y="254812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44636" y="4718050"/>
            <a:ext cx="51689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PPPK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050036" y="1066800"/>
            <a:ext cx="741045" cy="5396865"/>
          </a:xfrm>
          <a:custGeom>
            <a:avLst/>
            <a:gdLst/>
            <a:ahLst/>
            <a:cxnLst/>
            <a:rect l="l" t="t" r="r" b="b"/>
            <a:pathLst>
              <a:path w="741044" h="5396865">
                <a:moveTo>
                  <a:pt x="740663" y="5396484"/>
                </a:moveTo>
                <a:lnTo>
                  <a:pt x="666046" y="5395229"/>
                </a:lnTo>
                <a:lnTo>
                  <a:pt x="596538" y="5391633"/>
                </a:lnTo>
                <a:lnTo>
                  <a:pt x="533633" y="5385942"/>
                </a:lnTo>
                <a:lnTo>
                  <a:pt x="478821" y="5378405"/>
                </a:lnTo>
                <a:lnTo>
                  <a:pt x="433594" y="5369270"/>
                </a:lnTo>
                <a:lnTo>
                  <a:pt x="377858" y="5347200"/>
                </a:lnTo>
                <a:lnTo>
                  <a:pt x="370331" y="5334762"/>
                </a:lnTo>
                <a:lnTo>
                  <a:pt x="370331" y="2759964"/>
                </a:lnTo>
                <a:lnTo>
                  <a:pt x="362808" y="2747539"/>
                </a:lnTo>
                <a:lnTo>
                  <a:pt x="307086" y="2725477"/>
                </a:lnTo>
                <a:lnTo>
                  <a:pt x="261866" y="2716339"/>
                </a:lnTo>
                <a:lnTo>
                  <a:pt x="207058" y="2708796"/>
                </a:lnTo>
                <a:lnTo>
                  <a:pt x="144151" y="2703099"/>
                </a:lnTo>
                <a:lnTo>
                  <a:pt x="74636" y="2699498"/>
                </a:lnTo>
                <a:lnTo>
                  <a:pt x="0" y="2698242"/>
                </a:lnTo>
                <a:lnTo>
                  <a:pt x="74636" y="2696985"/>
                </a:lnTo>
                <a:lnTo>
                  <a:pt x="144151" y="2693384"/>
                </a:lnTo>
                <a:lnTo>
                  <a:pt x="207058" y="2687687"/>
                </a:lnTo>
                <a:lnTo>
                  <a:pt x="261866" y="2680144"/>
                </a:lnTo>
                <a:lnTo>
                  <a:pt x="307086" y="2671006"/>
                </a:lnTo>
                <a:lnTo>
                  <a:pt x="362808" y="2648944"/>
                </a:lnTo>
                <a:lnTo>
                  <a:pt x="370331" y="2636520"/>
                </a:lnTo>
                <a:lnTo>
                  <a:pt x="370331" y="61722"/>
                </a:lnTo>
                <a:lnTo>
                  <a:pt x="377858" y="49297"/>
                </a:lnTo>
                <a:lnTo>
                  <a:pt x="433594" y="27235"/>
                </a:lnTo>
                <a:lnTo>
                  <a:pt x="478821" y="18097"/>
                </a:lnTo>
                <a:lnTo>
                  <a:pt x="533633" y="10554"/>
                </a:lnTo>
                <a:lnTo>
                  <a:pt x="596538" y="4857"/>
                </a:lnTo>
                <a:lnTo>
                  <a:pt x="666046" y="1256"/>
                </a:lnTo>
                <a:lnTo>
                  <a:pt x="740663" y="0"/>
                </a:lnTo>
              </a:path>
            </a:pathLst>
          </a:custGeom>
          <a:ln w="6096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3682" y="3597909"/>
            <a:ext cx="407034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PNS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91400" y="1066800"/>
            <a:ext cx="631190" cy="1823085"/>
          </a:xfrm>
          <a:custGeom>
            <a:avLst/>
            <a:gdLst/>
            <a:ahLst/>
            <a:cxnLst/>
            <a:rect l="l" t="t" r="r" b="b"/>
            <a:pathLst>
              <a:path w="631190" h="1823085">
                <a:moveTo>
                  <a:pt x="0" y="0"/>
                </a:moveTo>
                <a:lnTo>
                  <a:pt x="72338" y="1386"/>
                </a:lnTo>
                <a:lnTo>
                  <a:pt x="138741" y="5336"/>
                </a:lnTo>
                <a:lnTo>
                  <a:pt x="197315" y="11536"/>
                </a:lnTo>
                <a:lnTo>
                  <a:pt x="246168" y="19674"/>
                </a:lnTo>
                <a:lnTo>
                  <a:pt x="283406" y="29435"/>
                </a:lnTo>
                <a:lnTo>
                  <a:pt x="315468" y="52577"/>
                </a:lnTo>
                <a:lnTo>
                  <a:pt x="315468" y="902970"/>
                </a:lnTo>
                <a:lnTo>
                  <a:pt x="323798" y="914999"/>
                </a:lnTo>
                <a:lnTo>
                  <a:pt x="384767" y="935820"/>
                </a:lnTo>
                <a:lnTo>
                  <a:pt x="433620" y="943971"/>
                </a:lnTo>
                <a:lnTo>
                  <a:pt x="492194" y="950189"/>
                </a:lnTo>
                <a:lnTo>
                  <a:pt x="558597" y="954155"/>
                </a:lnTo>
                <a:lnTo>
                  <a:pt x="630935" y="955548"/>
                </a:lnTo>
                <a:lnTo>
                  <a:pt x="558597" y="956934"/>
                </a:lnTo>
                <a:lnTo>
                  <a:pt x="492194" y="960884"/>
                </a:lnTo>
                <a:lnTo>
                  <a:pt x="433620" y="967084"/>
                </a:lnTo>
                <a:lnTo>
                  <a:pt x="384767" y="975222"/>
                </a:lnTo>
                <a:lnTo>
                  <a:pt x="347529" y="984983"/>
                </a:lnTo>
                <a:lnTo>
                  <a:pt x="315468" y="1008126"/>
                </a:lnTo>
                <a:lnTo>
                  <a:pt x="315468" y="1770126"/>
                </a:lnTo>
                <a:lnTo>
                  <a:pt x="307137" y="1782195"/>
                </a:lnTo>
                <a:lnTo>
                  <a:pt x="246168" y="1803029"/>
                </a:lnTo>
                <a:lnTo>
                  <a:pt x="197315" y="1811167"/>
                </a:lnTo>
                <a:lnTo>
                  <a:pt x="138741" y="1817367"/>
                </a:lnTo>
                <a:lnTo>
                  <a:pt x="72338" y="1821317"/>
                </a:lnTo>
                <a:lnTo>
                  <a:pt x="0" y="1822703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297036" y="1859534"/>
            <a:ext cx="516890" cy="299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b="1" dirty="0">
                <a:solidFill>
                  <a:prstClr val="black"/>
                </a:solidFill>
                <a:latin typeface="Calibri"/>
                <a:cs typeface="Calibri"/>
              </a:rPr>
              <a:t>PPPK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366515" y="2842260"/>
            <a:ext cx="2438400" cy="637540"/>
          </a:xfrm>
          <a:custGeom>
            <a:avLst/>
            <a:gdLst/>
            <a:ahLst/>
            <a:cxnLst/>
            <a:rect l="l" t="t" r="r" b="b"/>
            <a:pathLst>
              <a:path w="2438400" h="637539">
                <a:moveTo>
                  <a:pt x="2136902" y="0"/>
                </a:moveTo>
                <a:lnTo>
                  <a:pt x="301498" y="0"/>
                </a:lnTo>
                <a:lnTo>
                  <a:pt x="0" y="637031"/>
                </a:lnTo>
                <a:lnTo>
                  <a:pt x="2438400" y="637031"/>
                </a:lnTo>
                <a:lnTo>
                  <a:pt x="2136902" y="0"/>
                </a:lnTo>
                <a:close/>
              </a:path>
            </a:pathLst>
          </a:custGeom>
          <a:solidFill>
            <a:srgbClr val="CC66FF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366515" y="2842260"/>
            <a:ext cx="2438400" cy="637540"/>
          </a:xfrm>
          <a:custGeom>
            <a:avLst/>
            <a:gdLst/>
            <a:ahLst/>
            <a:cxnLst/>
            <a:rect l="l" t="t" r="r" b="b"/>
            <a:pathLst>
              <a:path w="2438400" h="637539">
                <a:moveTo>
                  <a:pt x="0" y="637031"/>
                </a:moveTo>
                <a:lnTo>
                  <a:pt x="301498" y="0"/>
                </a:lnTo>
                <a:lnTo>
                  <a:pt x="2136902" y="0"/>
                </a:lnTo>
                <a:lnTo>
                  <a:pt x="2438400" y="637031"/>
                </a:lnTo>
                <a:lnTo>
                  <a:pt x="0" y="637031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167378" y="3014471"/>
            <a:ext cx="934719" cy="299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PR</a:t>
            </a:r>
            <a:r>
              <a:rPr spc="-14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pc="-150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AMA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791461" y="1067561"/>
            <a:ext cx="5588000" cy="31750"/>
          </a:xfrm>
          <a:custGeom>
            <a:avLst/>
            <a:gdLst/>
            <a:ahLst/>
            <a:cxnLst/>
            <a:rect l="l" t="t" r="r" b="b"/>
            <a:pathLst>
              <a:path w="5588000" h="31750">
                <a:moveTo>
                  <a:pt x="0" y="31750"/>
                </a:moveTo>
                <a:lnTo>
                  <a:pt x="5587999" y="0"/>
                </a:lnTo>
              </a:path>
            </a:pathLst>
          </a:custGeom>
          <a:ln w="22860">
            <a:solidFill>
              <a:srgbClr val="4F81BC"/>
            </a:solidFill>
            <a:prstDash val="lgDash"/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601461" y="2878073"/>
            <a:ext cx="1703070" cy="23495"/>
          </a:xfrm>
          <a:custGeom>
            <a:avLst/>
            <a:gdLst/>
            <a:ahLst/>
            <a:cxnLst/>
            <a:rect l="l" t="t" r="r" b="b"/>
            <a:pathLst>
              <a:path w="1703070" h="23494">
                <a:moveTo>
                  <a:pt x="0" y="23113"/>
                </a:moveTo>
                <a:lnTo>
                  <a:pt x="1702942" y="0"/>
                </a:lnTo>
              </a:path>
            </a:pathLst>
          </a:custGeom>
          <a:ln w="22860">
            <a:solidFill>
              <a:srgbClr val="4F81BC"/>
            </a:solidFill>
            <a:prstDash val="lgDash"/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753861" y="3483102"/>
            <a:ext cx="1703070" cy="23495"/>
          </a:xfrm>
          <a:custGeom>
            <a:avLst/>
            <a:gdLst/>
            <a:ahLst/>
            <a:cxnLst/>
            <a:rect l="l" t="t" r="r" b="b"/>
            <a:pathLst>
              <a:path w="1703070" h="23495">
                <a:moveTo>
                  <a:pt x="0" y="23113"/>
                </a:moveTo>
                <a:lnTo>
                  <a:pt x="1702942" y="0"/>
                </a:lnTo>
              </a:path>
            </a:pathLst>
          </a:custGeom>
          <a:ln w="22860">
            <a:solidFill>
              <a:srgbClr val="4F81BC"/>
            </a:solidFill>
            <a:prstDash val="lgDash"/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790700" y="3508247"/>
            <a:ext cx="2857500" cy="3019425"/>
          </a:xfrm>
          <a:custGeom>
            <a:avLst/>
            <a:gdLst/>
            <a:ahLst/>
            <a:cxnLst/>
            <a:rect l="l" t="t" r="r" b="b"/>
            <a:pathLst>
              <a:path w="2857500" h="3019425">
                <a:moveTo>
                  <a:pt x="1593596" y="0"/>
                </a:moveTo>
                <a:lnTo>
                  <a:pt x="0" y="3019044"/>
                </a:lnTo>
                <a:lnTo>
                  <a:pt x="2857500" y="3019044"/>
                </a:lnTo>
                <a:lnTo>
                  <a:pt x="1593596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790700" y="3508247"/>
            <a:ext cx="2857500" cy="3019425"/>
          </a:xfrm>
          <a:custGeom>
            <a:avLst/>
            <a:gdLst/>
            <a:ahLst/>
            <a:cxnLst/>
            <a:rect l="l" t="t" r="r" b="b"/>
            <a:pathLst>
              <a:path w="2857500" h="3019425">
                <a:moveTo>
                  <a:pt x="0" y="3019044"/>
                </a:moveTo>
                <a:lnTo>
                  <a:pt x="1593596" y="0"/>
                </a:lnTo>
                <a:lnTo>
                  <a:pt x="2857500" y="3019044"/>
                </a:lnTo>
                <a:lnTo>
                  <a:pt x="0" y="3019044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834895" y="5550408"/>
            <a:ext cx="2879090" cy="977265"/>
          </a:xfrm>
          <a:custGeom>
            <a:avLst/>
            <a:gdLst/>
            <a:ahLst/>
            <a:cxnLst/>
            <a:rect l="l" t="t" r="r" b="b"/>
            <a:pathLst>
              <a:path w="2879090" h="977265">
                <a:moveTo>
                  <a:pt x="2416556" y="0"/>
                </a:moveTo>
                <a:lnTo>
                  <a:pt x="462280" y="0"/>
                </a:lnTo>
                <a:lnTo>
                  <a:pt x="0" y="976883"/>
                </a:lnTo>
                <a:lnTo>
                  <a:pt x="2878836" y="976883"/>
                </a:lnTo>
                <a:lnTo>
                  <a:pt x="241655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1834895" y="5550408"/>
            <a:ext cx="2879090" cy="977265"/>
          </a:xfrm>
          <a:custGeom>
            <a:avLst/>
            <a:gdLst/>
            <a:ahLst/>
            <a:cxnLst/>
            <a:rect l="l" t="t" r="r" b="b"/>
            <a:pathLst>
              <a:path w="2879090" h="977265">
                <a:moveTo>
                  <a:pt x="0" y="976883"/>
                </a:moveTo>
                <a:lnTo>
                  <a:pt x="462280" y="0"/>
                </a:lnTo>
                <a:lnTo>
                  <a:pt x="2416556" y="0"/>
                </a:lnTo>
                <a:lnTo>
                  <a:pt x="2878836" y="976883"/>
                </a:lnTo>
                <a:lnTo>
                  <a:pt x="0" y="97688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552192" y="5899099"/>
            <a:ext cx="111633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PELAKSANA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693035" y="4984750"/>
            <a:ext cx="109982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pc="-25" dirty="0">
                <a:solidFill>
                  <a:prstClr val="black"/>
                </a:solidFill>
                <a:latin typeface="Calibri"/>
                <a:cs typeface="Calibri"/>
              </a:rPr>
              <a:t>PENGAWAS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2778251" y="3518915"/>
            <a:ext cx="1064260" cy="1096010"/>
          </a:xfrm>
          <a:custGeom>
            <a:avLst/>
            <a:gdLst/>
            <a:ahLst/>
            <a:cxnLst/>
            <a:rect l="l" t="t" r="r" b="b"/>
            <a:pathLst>
              <a:path w="1064260" h="1096010">
                <a:moveTo>
                  <a:pt x="593217" y="0"/>
                </a:moveTo>
                <a:lnTo>
                  <a:pt x="0" y="1095756"/>
                </a:lnTo>
                <a:lnTo>
                  <a:pt x="1063752" y="1095756"/>
                </a:lnTo>
                <a:lnTo>
                  <a:pt x="59321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2778251" y="3518915"/>
            <a:ext cx="1064260" cy="1096010"/>
          </a:xfrm>
          <a:custGeom>
            <a:avLst/>
            <a:gdLst/>
            <a:ahLst/>
            <a:cxnLst/>
            <a:rect l="l" t="t" r="r" b="b"/>
            <a:pathLst>
              <a:path w="1064260" h="1096010">
                <a:moveTo>
                  <a:pt x="0" y="1095756"/>
                </a:moveTo>
                <a:lnTo>
                  <a:pt x="593217" y="0"/>
                </a:lnTo>
                <a:lnTo>
                  <a:pt x="1063752" y="1095756"/>
                </a:lnTo>
                <a:lnTo>
                  <a:pt x="0" y="109575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968751" y="1098803"/>
            <a:ext cx="307975" cy="2406650"/>
          </a:xfrm>
          <a:custGeom>
            <a:avLst/>
            <a:gdLst/>
            <a:ahLst/>
            <a:cxnLst/>
            <a:rect l="l" t="t" r="r" b="b"/>
            <a:pathLst>
              <a:path w="307975" h="2406650">
                <a:moveTo>
                  <a:pt x="307848" y="0"/>
                </a:moveTo>
                <a:lnTo>
                  <a:pt x="247953" y="2008"/>
                </a:lnTo>
                <a:lnTo>
                  <a:pt x="199024" y="7492"/>
                </a:lnTo>
                <a:lnTo>
                  <a:pt x="166026" y="15644"/>
                </a:lnTo>
                <a:lnTo>
                  <a:pt x="153924" y="25654"/>
                </a:lnTo>
                <a:lnTo>
                  <a:pt x="153924" y="1235837"/>
                </a:lnTo>
                <a:lnTo>
                  <a:pt x="141821" y="1245792"/>
                </a:lnTo>
                <a:lnTo>
                  <a:pt x="108823" y="1253950"/>
                </a:lnTo>
                <a:lnTo>
                  <a:pt x="59894" y="1259464"/>
                </a:lnTo>
                <a:lnTo>
                  <a:pt x="0" y="1261491"/>
                </a:lnTo>
                <a:lnTo>
                  <a:pt x="59894" y="1263499"/>
                </a:lnTo>
                <a:lnTo>
                  <a:pt x="108823" y="1268984"/>
                </a:lnTo>
                <a:lnTo>
                  <a:pt x="141821" y="1277135"/>
                </a:lnTo>
                <a:lnTo>
                  <a:pt x="153924" y="1287145"/>
                </a:lnTo>
                <a:lnTo>
                  <a:pt x="153924" y="2380742"/>
                </a:lnTo>
                <a:lnTo>
                  <a:pt x="166026" y="2390751"/>
                </a:lnTo>
                <a:lnTo>
                  <a:pt x="199024" y="2398903"/>
                </a:lnTo>
                <a:lnTo>
                  <a:pt x="247953" y="2404387"/>
                </a:lnTo>
                <a:lnTo>
                  <a:pt x="307848" y="2406396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862708" y="1935734"/>
            <a:ext cx="1031240" cy="847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7165" fontAlgn="auto">
              <a:spcBef>
                <a:spcPts val="0"/>
              </a:spcBef>
              <a:spcAft>
                <a:spcPts val="0"/>
              </a:spcAft>
            </a:pPr>
            <a:r>
              <a:rPr b="1" spc="-35" dirty="0">
                <a:solidFill>
                  <a:srgbClr val="FF0000"/>
                </a:solidFill>
                <a:latin typeface="Calibri"/>
                <a:cs typeface="Calibri"/>
              </a:rPr>
              <a:t>J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b="1" spc="-20" dirty="0">
                <a:solidFill>
                  <a:srgbClr val="FF0000"/>
                </a:solidFill>
                <a:latin typeface="Calibri"/>
                <a:cs typeface="Calibri"/>
              </a:rPr>
              <a:t>B</a:t>
            </a:r>
            <a:r>
              <a:rPr b="1" spc="-145" dirty="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b="1" spc="-150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AN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PIMPINAN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340360" fontAlgn="auto">
              <a:spcBef>
                <a:spcPts val="0"/>
              </a:spcBef>
              <a:spcAft>
                <a:spcPts val="0"/>
              </a:spcAft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TING</a:t>
            </a:r>
            <a:r>
              <a:rPr b="1" spc="5" dirty="0">
                <a:solidFill>
                  <a:srgbClr val="FF0000"/>
                </a:solidFill>
                <a:latin typeface="Calibri"/>
                <a:cs typeface="Calibri"/>
              </a:rPr>
              <a:t>G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I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969060" y="4479290"/>
            <a:ext cx="1436370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85115" fontAlgn="auto">
              <a:spcBef>
                <a:spcPts val="0"/>
              </a:spcBef>
              <a:spcAft>
                <a:spcPts val="0"/>
              </a:spcAft>
            </a:pPr>
            <a:r>
              <a:rPr b="1" spc="-50" dirty="0">
                <a:solidFill>
                  <a:srgbClr val="FF0000"/>
                </a:solidFill>
                <a:latin typeface="Calibri"/>
                <a:cs typeface="Calibri"/>
              </a:rPr>
              <a:t>JABATAN 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ADMI</a:t>
            </a:r>
            <a:r>
              <a:rPr b="1" u="heavy" dirty="0">
                <a:solidFill>
                  <a:srgbClr val="FF0000"/>
                </a:solidFill>
                <a:latin typeface="Calibri"/>
                <a:cs typeface="Calibri"/>
              </a:rPr>
              <a:t>NI</a:t>
            </a:r>
            <a:r>
              <a:rPr b="1" spc="-15" dirty="0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b="1" spc="-10" dirty="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ASI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803654" y="3505961"/>
            <a:ext cx="1703070" cy="23495"/>
          </a:xfrm>
          <a:custGeom>
            <a:avLst/>
            <a:gdLst/>
            <a:ahLst/>
            <a:cxnLst/>
            <a:rect l="l" t="t" r="r" b="b"/>
            <a:pathLst>
              <a:path w="1703070" h="23495">
                <a:moveTo>
                  <a:pt x="0" y="23113"/>
                </a:moveTo>
                <a:lnTo>
                  <a:pt x="1702943" y="0"/>
                </a:lnTo>
              </a:path>
            </a:pathLst>
          </a:custGeom>
          <a:ln w="22860">
            <a:solidFill>
              <a:srgbClr val="FF0000"/>
            </a:solidFill>
            <a:prstDash val="lgDash"/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791961" y="6020561"/>
            <a:ext cx="1703070" cy="23495"/>
          </a:xfrm>
          <a:custGeom>
            <a:avLst/>
            <a:gdLst/>
            <a:ahLst/>
            <a:cxnLst/>
            <a:rect l="l" t="t" r="r" b="b"/>
            <a:pathLst>
              <a:path w="1703070" h="23495">
                <a:moveTo>
                  <a:pt x="0" y="23063"/>
                </a:moveTo>
                <a:lnTo>
                  <a:pt x="1702942" y="0"/>
                </a:lnTo>
              </a:path>
            </a:pathLst>
          </a:custGeom>
          <a:ln w="22859">
            <a:solidFill>
              <a:srgbClr val="4F81BC"/>
            </a:solidFill>
            <a:prstDash val="lgDash"/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812798" y="1067561"/>
            <a:ext cx="5547360" cy="5461000"/>
          </a:xfrm>
          <a:custGeom>
            <a:avLst/>
            <a:gdLst/>
            <a:ahLst/>
            <a:cxnLst/>
            <a:rect l="l" t="t" r="r" b="b"/>
            <a:pathLst>
              <a:path w="5547359" h="5461000">
                <a:moveTo>
                  <a:pt x="0" y="5460492"/>
                </a:moveTo>
                <a:lnTo>
                  <a:pt x="2773679" y="0"/>
                </a:lnTo>
                <a:lnTo>
                  <a:pt x="5547359" y="5460492"/>
                </a:lnTo>
                <a:lnTo>
                  <a:pt x="0" y="5460492"/>
                </a:lnTo>
                <a:close/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403094" y="4081526"/>
            <a:ext cx="159067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ADMINISTRATOR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687948" y="4081526"/>
            <a:ext cx="961390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K</a:t>
            </a:r>
            <a:r>
              <a:rPr spc="-30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AHLIAN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499228" y="4615307"/>
            <a:ext cx="2178685" cy="744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b="1" spc="-50" dirty="0">
                <a:solidFill>
                  <a:srgbClr val="FF0000"/>
                </a:solidFill>
                <a:latin typeface="Calibri"/>
                <a:cs typeface="Calibri"/>
              </a:rPr>
              <a:t>JABATAN</a:t>
            </a:r>
            <a:r>
              <a:rPr b="1" spc="-1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FUNGSIONAL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189230" fontAlgn="auto">
              <a:spcBef>
                <a:spcPts val="1345"/>
              </a:spcBef>
              <a:spcAft>
                <a:spcPts val="0"/>
              </a:spcAf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KETRAMPILAN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253229" y="1742821"/>
            <a:ext cx="72580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U</a:t>
            </a:r>
            <a:r>
              <a:rPr spc="-150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AMA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246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15567" y="912875"/>
            <a:ext cx="2952115" cy="647700"/>
          </a:xfrm>
          <a:custGeom>
            <a:avLst/>
            <a:gdLst/>
            <a:ahLst/>
            <a:cxnLst/>
            <a:rect l="l" t="t" r="r" b="b"/>
            <a:pathLst>
              <a:path w="2952115" h="647700">
                <a:moveTo>
                  <a:pt x="2951987" y="0"/>
                </a:moveTo>
                <a:lnTo>
                  <a:pt x="323850" y="0"/>
                </a:lnTo>
                <a:lnTo>
                  <a:pt x="0" y="323850"/>
                </a:lnTo>
                <a:lnTo>
                  <a:pt x="323850" y="647700"/>
                </a:lnTo>
                <a:lnTo>
                  <a:pt x="2951987" y="647700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05177" y="1034160"/>
            <a:ext cx="1732914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sz="2400" b="1" spc="5" dirty="0">
                <a:solidFill>
                  <a:prstClr val="black"/>
                </a:solidFill>
                <a:latin typeface="Calibri"/>
                <a:cs typeface="Calibri"/>
              </a:rPr>
              <a:t>E</a:t>
            </a:r>
            <a:r>
              <a:rPr sz="2400" b="1" dirty="0">
                <a:solidFill>
                  <a:prstClr val="black"/>
                </a:solidFill>
                <a:latin typeface="Calibri"/>
                <a:cs typeface="Calibri"/>
              </a:rPr>
              <a:t>KRUITMEN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1123" y="912875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5">
                <a:moveTo>
                  <a:pt x="360426" y="0"/>
                </a:moveTo>
                <a:lnTo>
                  <a:pt x="311517" y="3283"/>
                </a:lnTo>
                <a:lnTo>
                  <a:pt x="264609" y="12848"/>
                </a:lnTo>
                <a:lnTo>
                  <a:pt x="220131" y="28265"/>
                </a:lnTo>
                <a:lnTo>
                  <a:pt x="178511" y="49106"/>
                </a:lnTo>
                <a:lnTo>
                  <a:pt x="140179" y="74943"/>
                </a:lnTo>
                <a:lnTo>
                  <a:pt x="105565" y="105346"/>
                </a:lnTo>
                <a:lnTo>
                  <a:pt x="75098" y="139887"/>
                </a:lnTo>
                <a:lnTo>
                  <a:pt x="49208" y="178138"/>
                </a:lnTo>
                <a:lnTo>
                  <a:pt x="28323" y="219670"/>
                </a:lnTo>
                <a:lnTo>
                  <a:pt x="12874" y="264054"/>
                </a:lnTo>
                <a:lnTo>
                  <a:pt x="3290" y="310861"/>
                </a:lnTo>
                <a:lnTo>
                  <a:pt x="0" y="359663"/>
                </a:lnTo>
                <a:lnTo>
                  <a:pt x="3290" y="408466"/>
                </a:lnTo>
                <a:lnTo>
                  <a:pt x="12874" y="455273"/>
                </a:lnTo>
                <a:lnTo>
                  <a:pt x="28323" y="499657"/>
                </a:lnTo>
                <a:lnTo>
                  <a:pt x="49208" y="541189"/>
                </a:lnTo>
                <a:lnTo>
                  <a:pt x="75098" y="579440"/>
                </a:lnTo>
                <a:lnTo>
                  <a:pt x="105565" y="613981"/>
                </a:lnTo>
                <a:lnTo>
                  <a:pt x="140179" y="644384"/>
                </a:lnTo>
                <a:lnTo>
                  <a:pt x="178511" y="670221"/>
                </a:lnTo>
                <a:lnTo>
                  <a:pt x="220131" y="691062"/>
                </a:lnTo>
                <a:lnTo>
                  <a:pt x="264609" y="706479"/>
                </a:lnTo>
                <a:lnTo>
                  <a:pt x="311517" y="716044"/>
                </a:lnTo>
                <a:lnTo>
                  <a:pt x="360426" y="719327"/>
                </a:lnTo>
                <a:lnTo>
                  <a:pt x="409334" y="716044"/>
                </a:lnTo>
                <a:lnTo>
                  <a:pt x="456242" y="706479"/>
                </a:lnTo>
                <a:lnTo>
                  <a:pt x="500720" y="691062"/>
                </a:lnTo>
                <a:lnTo>
                  <a:pt x="542340" y="670221"/>
                </a:lnTo>
                <a:lnTo>
                  <a:pt x="580672" y="644384"/>
                </a:lnTo>
                <a:lnTo>
                  <a:pt x="615286" y="613981"/>
                </a:lnTo>
                <a:lnTo>
                  <a:pt x="645753" y="579440"/>
                </a:lnTo>
                <a:lnTo>
                  <a:pt x="671643" y="541189"/>
                </a:lnTo>
                <a:lnTo>
                  <a:pt x="692528" y="499657"/>
                </a:lnTo>
                <a:lnTo>
                  <a:pt x="707977" y="455273"/>
                </a:lnTo>
                <a:lnTo>
                  <a:pt x="717561" y="408466"/>
                </a:lnTo>
                <a:lnTo>
                  <a:pt x="720852" y="359663"/>
                </a:lnTo>
                <a:lnTo>
                  <a:pt x="717561" y="310861"/>
                </a:lnTo>
                <a:lnTo>
                  <a:pt x="707977" y="264054"/>
                </a:lnTo>
                <a:lnTo>
                  <a:pt x="692528" y="219670"/>
                </a:lnTo>
                <a:lnTo>
                  <a:pt x="671643" y="178138"/>
                </a:lnTo>
                <a:lnTo>
                  <a:pt x="645753" y="139887"/>
                </a:lnTo>
                <a:lnTo>
                  <a:pt x="615286" y="105346"/>
                </a:lnTo>
                <a:lnTo>
                  <a:pt x="580672" y="74943"/>
                </a:lnTo>
                <a:lnTo>
                  <a:pt x="542340" y="49106"/>
                </a:lnTo>
                <a:lnTo>
                  <a:pt x="500720" y="28265"/>
                </a:lnTo>
                <a:lnTo>
                  <a:pt x="456242" y="12848"/>
                </a:lnTo>
                <a:lnTo>
                  <a:pt x="409334" y="3283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11123" y="912875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5">
                <a:moveTo>
                  <a:pt x="0" y="359663"/>
                </a:moveTo>
                <a:lnTo>
                  <a:pt x="3290" y="310861"/>
                </a:lnTo>
                <a:lnTo>
                  <a:pt x="12874" y="264054"/>
                </a:lnTo>
                <a:lnTo>
                  <a:pt x="28323" y="219670"/>
                </a:lnTo>
                <a:lnTo>
                  <a:pt x="49208" y="178138"/>
                </a:lnTo>
                <a:lnTo>
                  <a:pt x="75098" y="139887"/>
                </a:lnTo>
                <a:lnTo>
                  <a:pt x="105565" y="105346"/>
                </a:lnTo>
                <a:lnTo>
                  <a:pt x="140179" y="74943"/>
                </a:lnTo>
                <a:lnTo>
                  <a:pt x="178511" y="49106"/>
                </a:lnTo>
                <a:lnTo>
                  <a:pt x="220131" y="28265"/>
                </a:lnTo>
                <a:lnTo>
                  <a:pt x="264609" y="12848"/>
                </a:lnTo>
                <a:lnTo>
                  <a:pt x="311517" y="3283"/>
                </a:lnTo>
                <a:lnTo>
                  <a:pt x="360426" y="0"/>
                </a:lnTo>
                <a:lnTo>
                  <a:pt x="409334" y="3283"/>
                </a:lnTo>
                <a:lnTo>
                  <a:pt x="456242" y="12848"/>
                </a:lnTo>
                <a:lnTo>
                  <a:pt x="500720" y="28265"/>
                </a:lnTo>
                <a:lnTo>
                  <a:pt x="542340" y="49106"/>
                </a:lnTo>
                <a:lnTo>
                  <a:pt x="580672" y="74943"/>
                </a:lnTo>
                <a:lnTo>
                  <a:pt x="615286" y="105346"/>
                </a:lnTo>
                <a:lnTo>
                  <a:pt x="645753" y="139887"/>
                </a:lnTo>
                <a:lnTo>
                  <a:pt x="671643" y="178138"/>
                </a:lnTo>
                <a:lnTo>
                  <a:pt x="692528" y="219670"/>
                </a:lnTo>
                <a:lnTo>
                  <a:pt x="707977" y="264054"/>
                </a:lnTo>
                <a:lnTo>
                  <a:pt x="717561" y="310861"/>
                </a:lnTo>
                <a:lnTo>
                  <a:pt x="720852" y="359663"/>
                </a:lnTo>
                <a:lnTo>
                  <a:pt x="717561" y="408466"/>
                </a:lnTo>
                <a:lnTo>
                  <a:pt x="707977" y="455273"/>
                </a:lnTo>
                <a:lnTo>
                  <a:pt x="692528" y="499657"/>
                </a:lnTo>
                <a:lnTo>
                  <a:pt x="671643" y="541189"/>
                </a:lnTo>
                <a:lnTo>
                  <a:pt x="645753" y="579440"/>
                </a:lnTo>
                <a:lnTo>
                  <a:pt x="615286" y="613981"/>
                </a:lnTo>
                <a:lnTo>
                  <a:pt x="580672" y="644384"/>
                </a:lnTo>
                <a:lnTo>
                  <a:pt x="542340" y="670221"/>
                </a:lnTo>
                <a:lnTo>
                  <a:pt x="500720" y="691062"/>
                </a:lnTo>
                <a:lnTo>
                  <a:pt x="456242" y="706479"/>
                </a:lnTo>
                <a:lnTo>
                  <a:pt x="409334" y="716044"/>
                </a:lnTo>
                <a:lnTo>
                  <a:pt x="360426" y="719327"/>
                </a:lnTo>
                <a:lnTo>
                  <a:pt x="311517" y="716044"/>
                </a:lnTo>
                <a:lnTo>
                  <a:pt x="264609" y="706479"/>
                </a:lnTo>
                <a:lnTo>
                  <a:pt x="220131" y="691062"/>
                </a:lnTo>
                <a:lnTo>
                  <a:pt x="178511" y="670221"/>
                </a:lnTo>
                <a:lnTo>
                  <a:pt x="140179" y="644384"/>
                </a:lnTo>
                <a:lnTo>
                  <a:pt x="105565" y="613981"/>
                </a:lnTo>
                <a:lnTo>
                  <a:pt x="75098" y="579440"/>
                </a:lnTo>
                <a:lnTo>
                  <a:pt x="49208" y="541189"/>
                </a:lnTo>
                <a:lnTo>
                  <a:pt x="28323" y="499657"/>
                </a:lnTo>
                <a:lnTo>
                  <a:pt x="12874" y="455273"/>
                </a:lnTo>
                <a:lnTo>
                  <a:pt x="3290" y="408466"/>
                </a:lnTo>
                <a:lnTo>
                  <a:pt x="0" y="359663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5675" y="1003553"/>
            <a:ext cx="23177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115567" y="1691639"/>
            <a:ext cx="2952115" cy="864235"/>
          </a:xfrm>
          <a:custGeom>
            <a:avLst/>
            <a:gdLst/>
            <a:ahLst/>
            <a:cxnLst/>
            <a:rect l="l" t="t" r="r" b="b"/>
            <a:pathLst>
              <a:path w="2952115" h="864235">
                <a:moveTo>
                  <a:pt x="2951987" y="0"/>
                </a:moveTo>
                <a:lnTo>
                  <a:pt x="432053" y="0"/>
                </a:lnTo>
                <a:lnTo>
                  <a:pt x="0" y="432054"/>
                </a:lnTo>
                <a:lnTo>
                  <a:pt x="432053" y="864108"/>
                </a:lnTo>
                <a:lnTo>
                  <a:pt x="2951987" y="864108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60322" y="1803526"/>
            <a:ext cx="2280285" cy="637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39750" marR="5080" indent="-527685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</a:pPr>
            <a:r>
              <a:rPr sz="2400" b="1" spc="-5" dirty="0">
                <a:solidFill>
                  <a:prstClr val="black"/>
                </a:solidFill>
                <a:latin typeface="Calibri"/>
                <a:cs typeface="Calibri"/>
              </a:rPr>
              <a:t>PENGEM</a:t>
            </a:r>
            <a:r>
              <a:rPr sz="2400" b="1" spc="-20" dirty="0">
                <a:solidFill>
                  <a:prstClr val="black"/>
                </a:solidFill>
                <a:latin typeface="Calibri"/>
                <a:cs typeface="Calibri"/>
              </a:rPr>
              <a:t>B</a:t>
            </a:r>
            <a:r>
              <a:rPr sz="2400" b="1" dirty="0">
                <a:solidFill>
                  <a:prstClr val="black"/>
                </a:solidFill>
                <a:latin typeface="Calibri"/>
                <a:cs typeface="Calibri"/>
              </a:rPr>
              <a:t>ANGAN  </a:t>
            </a:r>
            <a:r>
              <a:rPr sz="2400" b="1" spc="-40" dirty="0">
                <a:solidFill>
                  <a:prstClr val="black"/>
                </a:solidFill>
                <a:latin typeface="Calibri"/>
                <a:cs typeface="Calibri"/>
              </a:rPr>
              <a:t>PEGAWAI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11123" y="1763267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5">
                <a:moveTo>
                  <a:pt x="360426" y="0"/>
                </a:moveTo>
                <a:lnTo>
                  <a:pt x="311517" y="3283"/>
                </a:lnTo>
                <a:lnTo>
                  <a:pt x="264609" y="12848"/>
                </a:lnTo>
                <a:lnTo>
                  <a:pt x="220131" y="28265"/>
                </a:lnTo>
                <a:lnTo>
                  <a:pt x="178511" y="49106"/>
                </a:lnTo>
                <a:lnTo>
                  <a:pt x="140179" y="74943"/>
                </a:lnTo>
                <a:lnTo>
                  <a:pt x="105565" y="105346"/>
                </a:lnTo>
                <a:lnTo>
                  <a:pt x="75098" y="139887"/>
                </a:lnTo>
                <a:lnTo>
                  <a:pt x="49208" y="178138"/>
                </a:lnTo>
                <a:lnTo>
                  <a:pt x="28323" y="219670"/>
                </a:lnTo>
                <a:lnTo>
                  <a:pt x="12874" y="264054"/>
                </a:lnTo>
                <a:lnTo>
                  <a:pt x="3290" y="310861"/>
                </a:lnTo>
                <a:lnTo>
                  <a:pt x="0" y="359664"/>
                </a:lnTo>
                <a:lnTo>
                  <a:pt x="3290" y="408466"/>
                </a:lnTo>
                <a:lnTo>
                  <a:pt x="12874" y="455273"/>
                </a:lnTo>
                <a:lnTo>
                  <a:pt x="28323" y="499657"/>
                </a:lnTo>
                <a:lnTo>
                  <a:pt x="49208" y="541189"/>
                </a:lnTo>
                <a:lnTo>
                  <a:pt x="75098" y="579440"/>
                </a:lnTo>
                <a:lnTo>
                  <a:pt x="105565" y="613981"/>
                </a:lnTo>
                <a:lnTo>
                  <a:pt x="140179" y="644384"/>
                </a:lnTo>
                <a:lnTo>
                  <a:pt x="178511" y="670221"/>
                </a:lnTo>
                <a:lnTo>
                  <a:pt x="220131" y="691062"/>
                </a:lnTo>
                <a:lnTo>
                  <a:pt x="264609" y="706479"/>
                </a:lnTo>
                <a:lnTo>
                  <a:pt x="311517" y="716044"/>
                </a:lnTo>
                <a:lnTo>
                  <a:pt x="360426" y="719328"/>
                </a:lnTo>
                <a:lnTo>
                  <a:pt x="409334" y="716044"/>
                </a:lnTo>
                <a:lnTo>
                  <a:pt x="456242" y="706479"/>
                </a:lnTo>
                <a:lnTo>
                  <a:pt x="500720" y="691062"/>
                </a:lnTo>
                <a:lnTo>
                  <a:pt x="542340" y="670221"/>
                </a:lnTo>
                <a:lnTo>
                  <a:pt x="580672" y="644384"/>
                </a:lnTo>
                <a:lnTo>
                  <a:pt x="615286" y="613981"/>
                </a:lnTo>
                <a:lnTo>
                  <a:pt x="645753" y="579440"/>
                </a:lnTo>
                <a:lnTo>
                  <a:pt x="671643" y="541189"/>
                </a:lnTo>
                <a:lnTo>
                  <a:pt x="692528" y="499657"/>
                </a:lnTo>
                <a:lnTo>
                  <a:pt x="707977" y="455273"/>
                </a:lnTo>
                <a:lnTo>
                  <a:pt x="717561" y="408466"/>
                </a:lnTo>
                <a:lnTo>
                  <a:pt x="720852" y="359664"/>
                </a:lnTo>
                <a:lnTo>
                  <a:pt x="717561" y="310861"/>
                </a:lnTo>
                <a:lnTo>
                  <a:pt x="707977" y="264054"/>
                </a:lnTo>
                <a:lnTo>
                  <a:pt x="692528" y="219670"/>
                </a:lnTo>
                <a:lnTo>
                  <a:pt x="671643" y="178138"/>
                </a:lnTo>
                <a:lnTo>
                  <a:pt x="645753" y="139887"/>
                </a:lnTo>
                <a:lnTo>
                  <a:pt x="615286" y="105346"/>
                </a:lnTo>
                <a:lnTo>
                  <a:pt x="580672" y="74943"/>
                </a:lnTo>
                <a:lnTo>
                  <a:pt x="542340" y="49106"/>
                </a:lnTo>
                <a:lnTo>
                  <a:pt x="500720" y="28265"/>
                </a:lnTo>
                <a:lnTo>
                  <a:pt x="456242" y="12848"/>
                </a:lnTo>
                <a:lnTo>
                  <a:pt x="409334" y="3283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11123" y="1763267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5">
                <a:moveTo>
                  <a:pt x="0" y="359664"/>
                </a:moveTo>
                <a:lnTo>
                  <a:pt x="3290" y="310861"/>
                </a:lnTo>
                <a:lnTo>
                  <a:pt x="12874" y="264054"/>
                </a:lnTo>
                <a:lnTo>
                  <a:pt x="28323" y="219670"/>
                </a:lnTo>
                <a:lnTo>
                  <a:pt x="49208" y="178138"/>
                </a:lnTo>
                <a:lnTo>
                  <a:pt x="75098" y="139887"/>
                </a:lnTo>
                <a:lnTo>
                  <a:pt x="105565" y="105346"/>
                </a:lnTo>
                <a:lnTo>
                  <a:pt x="140179" y="74943"/>
                </a:lnTo>
                <a:lnTo>
                  <a:pt x="178511" y="49106"/>
                </a:lnTo>
                <a:lnTo>
                  <a:pt x="220131" y="28265"/>
                </a:lnTo>
                <a:lnTo>
                  <a:pt x="264609" y="12848"/>
                </a:lnTo>
                <a:lnTo>
                  <a:pt x="311517" y="3283"/>
                </a:lnTo>
                <a:lnTo>
                  <a:pt x="360426" y="0"/>
                </a:lnTo>
                <a:lnTo>
                  <a:pt x="409334" y="3283"/>
                </a:lnTo>
                <a:lnTo>
                  <a:pt x="456242" y="12848"/>
                </a:lnTo>
                <a:lnTo>
                  <a:pt x="500720" y="28265"/>
                </a:lnTo>
                <a:lnTo>
                  <a:pt x="542340" y="49106"/>
                </a:lnTo>
                <a:lnTo>
                  <a:pt x="580672" y="74943"/>
                </a:lnTo>
                <a:lnTo>
                  <a:pt x="615286" y="105346"/>
                </a:lnTo>
                <a:lnTo>
                  <a:pt x="645753" y="139887"/>
                </a:lnTo>
                <a:lnTo>
                  <a:pt x="671643" y="178138"/>
                </a:lnTo>
                <a:lnTo>
                  <a:pt x="692528" y="219670"/>
                </a:lnTo>
                <a:lnTo>
                  <a:pt x="707977" y="264054"/>
                </a:lnTo>
                <a:lnTo>
                  <a:pt x="717561" y="310861"/>
                </a:lnTo>
                <a:lnTo>
                  <a:pt x="720852" y="359664"/>
                </a:lnTo>
                <a:lnTo>
                  <a:pt x="717561" y="408466"/>
                </a:lnTo>
                <a:lnTo>
                  <a:pt x="707977" y="455273"/>
                </a:lnTo>
                <a:lnTo>
                  <a:pt x="692528" y="499657"/>
                </a:lnTo>
                <a:lnTo>
                  <a:pt x="671643" y="541189"/>
                </a:lnTo>
                <a:lnTo>
                  <a:pt x="645753" y="579440"/>
                </a:lnTo>
                <a:lnTo>
                  <a:pt x="615286" y="613981"/>
                </a:lnTo>
                <a:lnTo>
                  <a:pt x="580672" y="644384"/>
                </a:lnTo>
                <a:lnTo>
                  <a:pt x="542340" y="670221"/>
                </a:lnTo>
                <a:lnTo>
                  <a:pt x="500720" y="691062"/>
                </a:lnTo>
                <a:lnTo>
                  <a:pt x="456242" y="706479"/>
                </a:lnTo>
                <a:lnTo>
                  <a:pt x="409334" y="716044"/>
                </a:lnTo>
                <a:lnTo>
                  <a:pt x="360426" y="719328"/>
                </a:lnTo>
                <a:lnTo>
                  <a:pt x="311517" y="716044"/>
                </a:lnTo>
                <a:lnTo>
                  <a:pt x="264609" y="706479"/>
                </a:lnTo>
                <a:lnTo>
                  <a:pt x="220131" y="691062"/>
                </a:lnTo>
                <a:lnTo>
                  <a:pt x="178511" y="670221"/>
                </a:lnTo>
                <a:lnTo>
                  <a:pt x="140179" y="644384"/>
                </a:lnTo>
                <a:lnTo>
                  <a:pt x="105565" y="613981"/>
                </a:lnTo>
                <a:lnTo>
                  <a:pt x="75098" y="579440"/>
                </a:lnTo>
                <a:lnTo>
                  <a:pt x="49208" y="541189"/>
                </a:lnTo>
                <a:lnTo>
                  <a:pt x="28323" y="499657"/>
                </a:lnTo>
                <a:lnTo>
                  <a:pt x="12874" y="455273"/>
                </a:lnTo>
                <a:lnTo>
                  <a:pt x="3290" y="408466"/>
                </a:lnTo>
                <a:lnTo>
                  <a:pt x="0" y="359664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55675" y="1854327"/>
            <a:ext cx="23177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115567" y="2685288"/>
            <a:ext cx="2952115" cy="647700"/>
          </a:xfrm>
          <a:custGeom>
            <a:avLst/>
            <a:gdLst/>
            <a:ahLst/>
            <a:cxnLst/>
            <a:rect l="l" t="t" r="r" b="b"/>
            <a:pathLst>
              <a:path w="2952115" h="647700">
                <a:moveTo>
                  <a:pt x="2951987" y="0"/>
                </a:moveTo>
                <a:lnTo>
                  <a:pt x="323850" y="0"/>
                </a:lnTo>
                <a:lnTo>
                  <a:pt x="0" y="323850"/>
                </a:lnTo>
                <a:lnTo>
                  <a:pt x="323850" y="647700"/>
                </a:lnTo>
                <a:lnTo>
                  <a:pt x="2951987" y="647700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42922" y="2807461"/>
            <a:ext cx="125984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spc="-10" dirty="0">
                <a:solidFill>
                  <a:prstClr val="black"/>
                </a:solidFill>
                <a:latin typeface="Calibri"/>
                <a:cs typeface="Calibri"/>
              </a:rPr>
              <a:t>PROMOSI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11123" y="2685288"/>
            <a:ext cx="721360" cy="721360"/>
          </a:xfrm>
          <a:custGeom>
            <a:avLst/>
            <a:gdLst/>
            <a:ahLst/>
            <a:cxnLst/>
            <a:rect l="l" t="t" r="r" b="b"/>
            <a:pathLst>
              <a:path w="721360" h="721360">
                <a:moveTo>
                  <a:pt x="360426" y="0"/>
                </a:moveTo>
                <a:lnTo>
                  <a:pt x="311517" y="3291"/>
                </a:lnTo>
                <a:lnTo>
                  <a:pt x="264609" y="12878"/>
                </a:lnTo>
                <a:lnTo>
                  <a:pt x="220131" y="28330"/>
                </a:lnTo>
                <a:lnTo>
                  <a:pt x="178511" y="49219"/>
                </a:lnTo>
                <a:lnTo>
                  <a:pt x="140179" y="75114"/>
                </a:lnTo>
                <a:lnTo>
                  <a:pt x="105565" y="105584"/>
                </a:lnTo>
                <a:lnTo>
                  <a:pt x="75098" y="140201"/>
                </a:lnTo>
                <a:lnTo>
                  <a:pt x="49208" y="178533"/>
                </a:lnTo>
                <a:lnTo>
                  <a:pt x="28323" y="220152"/>
                </a:lnTo>
                <a:lnTo>
                  <a:pt x="12874" y="264627"/>
                </a:lnTo>
                <a:lnTo>
                  <a:pt x="3290" y="311528"/>
                </a:lnTo>
                <a:lnTo>
                  <a:pt x="0" y="360425"/>
                </a:lnTo>
                <a:lnTo>
                  <a:pt x="3290" y="409323"/>
                </a:lnTo>
                <a:lnTo>
                  <a:pt x="12874" y="456224"/>
                </a:lnTo>
                <a:lnTo>
                  <a:pt x="28323" y="500699"/>
                </a:lnTo>
                <a:lnTo>
                  <a:pt x="49208" y="542318"/>
                </a:lnTo>
                <a:lnTo>
                  <a:pt x="75098" y="580650"/>
                </a:lnTo>
                <a:lnTo>
                  <a:pt x="105565" y="615267"/>
                </a:lnTo>
                <a:lnTo>
                  <a:pt x="140179" y="645737"/>
                </a:lnTo>
                <a:lnTo>
                  <a:pt x="178511" y="671632"/>
                </a:lnTo>
                <a:lnTo>
                  <a:pt x="220131" y="692521"/>
                </a:lnTo>
                <a:lnTo>
                  <a:pt x="264609" y="707973"/>
                </a:lnTo>
                <a:lnTo>
                  <a:pt x="311517" y="717560"/>
                </a:lnTo>
                <a:lnTo>
                  <a:pt x="360426" y="720851"/>
                </a:lnTo>
                <a:lnTo>
                  <a:pt x="409334" y="717560"/>
                </a:lnTo>
                <a:lnTo>
                  <a:pt x="456242" y="707973"/>
                </a:lnTo>
                <a:lnTo>
                  <a:pt x="500720" y="692521"/>
                </a:lnTo>
                <a:lnTo>
                  <a:pt x="542340" y="671632"/>
                </a:lnTo>
                <a:lnTo>
                  <a:pt x="580672" y="645737"/>
                </a:lnTo>
                <a:lnTo>
                  <a:pt x="615286" y="615267"/>
                </a:lnTo>
                <a:lnTo>
                  <a:pt x="645753" y="580650"/>
                </a:lnTo>
                <a:lnTo>
                  <a:pt x="671643" y="542318"/>
                </a:lnTo>
                <a:lnTo>
                  <a:pt x="692528" y="500699"/>
                </a:lnTo>
                <a:lnTo>
                  <a:pt x="707977" y="456224"/>
                </a:lnTo>
                <a:lnTo>
                  <a:pt x="717561" y="409323"/>
                </a:lnTo>
                <a:lnTo>
                  <a:pt x="720852" y="360425"/>
                </a:lnTo>
                <a:lnTo>
                  <a:pt x="717561" y="311528"/>
                </a:lnTo>
                <a:lnTo>
                  <a:pt x="707977" y="264627"/>
                </a:lnTo>
                <a:lnTo>
                  <a:pt x="692528" y="220152"/>
                </a:lnTo>
                <a:lnTo>
                  <a:pt x="671643" y="178533"/>
                </a:lnTo>
                <a:lnTo>
                  <a:pt x="645753" y="140201"/>
                </a:lnTo>
                <a:lnTo>
                  <a:pt x="615286" y="105584"/>
                </a:lnTo>
                <a:lnTo>
                  <a:pt x="580672" y="75114"/>
                </a:lnTo>
                <a:lnTo>
                  <a:pt x="542340" y="49219"/>
                </a:lnTo>
                <a:lnTo>
                  <a:pt x="500720" y="28330"/>
                </a:lnTo>
                <a:lnTo>
                  <a:pt x="456242" y="12878"/>
                </a:lnTo>
                <a:lnTo>
                  <a:pt x="409334" y="3291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11123" y="2685288"/>
            <a:ext cx="721360" cy="721360"/>
          </a:xfrm>
          <a:custGeom>
            <a:avLst/>
            <a:gdLst/>
            <a:ahLst/>
            <a:cxnLst/>
            <a:rect l="l" t="t" r="r" b="b"/>
            <a:pathLst>
              <a:path w="721360" h="721360">
                <a:moveTo>
                  <a:pt x="0" y="360425"/>
                </a:moveTo>
                <a:lnTo>
                  <a:pt x="3290" y="311528"/>
                </a:lnTo>
                <a:lnTo>
                  <a:pt x="12874" y="264627"/>
                </a:lnTo>
                <a:lnTo>
                  <a:pt x="28323" y="220152"/>
                </a:lnTo>
                <a:lnTo>
                  <a:pt x="49208" y="178533"/>
                </a:lnTo>
                <a:lnTo>
                  <a:pt x="75098" y="140201"/>
                </a:lnTo>
                <a:lnTo>
                  <a:pt x="105565" y="105584"/>
                </a:lnTo>
                <a:lnTo>
                  <a:pt x="140179" y="75114"/>
                </a:lnTo>
                <a:lnTo>
                  <a:pt x="178511" y="49219"/>
                </a:lnTo>
                <a:lnTo>
                  <a:pt x="220131" y="28330"/>
                </a:lnTo>
                <a:lnTo>
                  <a:pt x="264609" y="12878"/>
                </a:lnTo>
                <a:lnTo>
                  <a:pt x="311517" y="3291"/>
                </a:lnTo>
                <a:lnTo>
                  <a:pt x="360426" y="0"/>
                </a:lnTo>
                <a:lnTo>
                  <a:pt x="409334" y="3291"/>
                </a:lnTo>
                <a:lnTo>
                  <a:pt x="456242" y="12878"/>
                </a:lnTo>
                <a:lnTo>
                  <a:pt x="500720" y="28330"/>
                </a:lnTo>
                <a:lnTo>
                  <a:pt x="542340" y="49219"/>
                </a:lnTo>
                <a:lnTo>
                  <a:pt x="580672" y="75114"/>
                </a:lnTo>
                <a:lnTo>
                  <a:pt x="615286" y="105584"/>
                </a:lnTo>
                <a:lnTo>
                  <a:pt x="645753" y="140201"/>
                </a:lnTo>
                <a:lnTo>
                  <a:pt x="671643" y="178533"/>
                </a:lnTo>
                <a:lnTo>
                  <a:pt x="692528" y="220152"/>
                </a:lnTo>
                <a:lnTo>
                  <a:pt x="707977" y="264627"/>
                </a:lnTo>
                <a:lnTo>
                  <a:pt x="717561" y="311528"/>
                </a:lnTo>
                <a:lnTo>
                  <a:pt x="720852" y="360425"/>
                </a:lnTo>
                <a:lnTo>
                  <a:pt x="717561" y="409323"/>
                </a:lnTo>
                <a:lnTo>
                  <a:pt x="707977" y="456224"/>
                </a:lnTo>
                <a:lnTo>
                  <a:pt x="692528" y="500699"/>
                </a:lnTo>
                <a:lnTo>
                  <a:pt x="671643" y="542318"/>
                </a:lnTo>
                <a:lnTo>
                  <a:pt x="645753" y="580650"/>
                </a:lnTo>
                <a:lnTo>
                  <a:pt x="615286" y="615267"/>
                </a:lnTo>
                <a:lnTo>
                  <a:pt x="580672" y="645737"/>
                </a:lnTo>
                <a:lnTo>
                  <a:pt x="542340" y="671632"/>
                </a:lnTo>
                <a:lnTo>
                  <a:pt x="500720" y="692521"/>
                </a:lnTo>
                <a:lnTo>
                  <a:pt x="456242" y="707973"/>
                </a:lnTo>
                <a:lnTo>
                  <a:pt x="409334" y="717560"/>
                </a:lnTo>
                <a:lnTo>
                  <a:pt x="360426" y="720851"/>
                </a:lnTo>
                <a:lnTo>
                  <a:pt x="311517" y="717560"/>
                </a:lnTo>
                <a:lnTo>
                  <a:pt x="264609" y="707973"/>
                </a:lnTo>
                <a:lnTo>
                  <a:pt x="220131" y="692521"/>
                </a:lnTo>
                <a:lnTo>
                  <a:pt x="178511" y="671632"/>
                </a:lnTo>
                <a:lnTo>
                  <a:pt x="140179" y="645737"/>
                </a:lnTo>
                <a:lnTo>
                  <a:pt x="105565" y="615267"/>
                </a:lnTo>
                <a:lnTo>
                  <a:pt x="75098" y="580650"/>
                </a:lnTo>
                <a:lnTo>
                  <a:pt x="49208" y="542318"/>
                </a:lnTo>
                <a:lnTo>
                  <a:pt x="28323" y="500699"/>
                </a:lnTo>
                <a:lnTo>
                  <a:pt x="12874" y="456224"/>
                </a:lnTo>
                <a:lnTo>
                  <a:pt x="3290" y="409323"/>
                </a:lnTo>
                <a:lnTo>
                  <a:pt x="0" y="360425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15567" y="3473196"/>
            <a:ext cx="2952115" cy="638810"/>
          </a:xfrm>
          <a:custGeom>
            <a:avLst/>
            <a:gdLst/>
            <a:ahLst/>
            <a:cxnLst/>
            <a:rect l="l" t="t" r="r" b="b"/>
            <a:pathLst>
              <a:path w="2952115" h="638810">
                <a:moveTo>
                  <a:pt x="2951987" y="0"/>
                </a:moveTo>
                <a:lnTo>
                  <a:pt x="319278" y="0"/>
                </a:lnTo>
                <a:lnTo>
                  <a:pt x="0" y="319277"/>
                </a:lnTo>
                <a:lnTo>
                  <a:pt x="319278" y="638555"/>
                </a:lnTo>
                <a:lnTo>
                  <a:pt x="2951987" y="638555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99057" y="3590544"/>
            <a:ext cx="214503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spc="-10" dirty="0">
                <a:solidFill>
                  <a:prstClr val="black"/>
                </a:solidFill>
                <a:latin typeface="Calibri"/>
                <a:cs typeface="Calibri"/>
              </a:rPr>
              <a:t>KESEJAHTERAAN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11123" y="3473196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4">
                <a:moveTo>
                  <a:pt x="360426" y="0"/>
                </a:moveTo>
                <a:lnTo>
                  <a:pt x="311517" y="3283"/>
                </a:lnTo>
                <a:lnTo>
                  <a:pt x="264609" y="12848"/>
                </a:lnTo>
                <a:lnTo>
                  <a:pt x="220131" y="28265"/>
                </a:lnTo>
                <a:lnTo>
                  <a:pt x="178511" y="49106"/>
                </a:lnTo>
                <a:lnTo>
                  <a:pt x="140179" y="74943"/>
                </a:lnTo>
                <a:lnTo>
                  <a:pt x="105565" y="105346"/>
                </a:lnTo>
                <a:lnTo>
                  <a:pt x="75098" y="139887"/>
                </a:lnTo>
                <a:lnTo>
                  <a:pt x="49208" y="178138"/>
                </a:lnTo>
                <a:lnTo>
                  <a:pt x="28323" y="219670"/>
                </a:lnTo>
                <a:lnTo>
                  <a:pt x="12874" y="264054"/>
                </a:lnTo>
                <a:lnTo>
                  <a:pt x="3290" y="310861"/>
                </a:lnTo>
                <a:lnTo>
                  <a:pt x="0" y="359663"/>
                </a:lnTo>
                <a:lnTo>
                  <a:pt x="3290" y="408466"/>
                </a:lnTo>
                <a:lnTo>
                  <a:pt x="12874" y="455273"/>
                </a:lnTo>
                <a:lnTo>
                  <a:pt x="28323" y="499657"/>
                </a:lnTo>
                <a:lnTo>
                  <a:pt x="49208" y="541189"/>
                </a:lnTo>
                <a:lnTo>
                  <a:pt x="75098" y="579440"/>
                </a:lnTo>
                <a:lnTo>
                  <a:pt x="105565" y="613981"/>
                </a:lnTo>
                <a:lnTo>
                  <a:pt x="140179" y="644384"/>
                </a:lnTo>
                <a:lnTo>
                  <a:pt x="178511" y="670221"/>
                </a:lnTo>
                <a:lnTo>
                  <a:pt x="220131" y="691062"/>
                </a:lnTo>
                <a:lnTo>
                  <a:pt x="264609" y="706479"/>
                </a:lnTo>
                <a:lnTo>
                  <a:pt x="311517" y="716044"/>
                </a:lnTo>
                <a:lnTo>
                  <a:pt x="360426" y="719327"/>
                </a:lnTo>
                <a:lnTo>
                  <a:pt x="409334" y="716044"/>
                </a:lnTo>
                <a:lnTo>
                  <a:pt x="456242" y="706479"/>
                </a:lnTo>
                <a:lnTo>
                  <a:pt x="500720" y="691062"/>
                </a:lnTo>
                <a:lnTo>
                  <a:pt x="542340" y="670221"/>
                </a:lnTo>
                <a:lnTo>
                  <a:pt x="580672" y="644384"/>
                </a:lnTo>
                <a:lnTo>
                  <a:pt x="615286" y="613981"/>
                </a:lnTo>
                <a:lnTo>
                  <a:pt x="645753" y="579440"/>
                </a:lnTo>
                <a:lnTo>
                  <a:pt x="671643" y="541189"/>
                </a:lnTo>
                <a:lnTo>
                  <a:pt x="692528" y="499657"/>
                </a:lnTo>
                <a:lnTo>
                  <a:pt x="707977" y="455273"/>
                </a:lnTo>
                <a:lnTo>
                  <a:pt x="717561" y="408466"/>
                </a:lnTo>
                <a:lnTo>
                  <a:pt x="720852" y="359663"/>
                </a:lnTo>
                <a:lnTo>
                  <a:pt x="717561" y="310861"/>
                </a:lnTo>
                <a:lnTo>
                  <a:pt x="707977" y="264054"/>
                </a:lnTo>
                <a:lnTo>
                  <a:pt x="692528" y="219670"/>
                </a:lnTo>
                <a:lnTo>
                  <a:pt x="671643" y="178138"/>
                </a:lnTo>
                <a:lnTo>
                  <a:pt x="645753" y="139887"/>
                </a:lnTo>
                <a:lnTo>
                  <a:pt x="615286" y="105346"/>
                </a:lnTo>
                <a:lnTo>
                  <a:pt x="580672" y="74943"/>
                </a:lnTo>
                <a:lnTo>
                  <a:pt x="542340" y="49106"/>
                </a:lnTo>
                <a:lnTo>
                  <a:pt x="500720" y="28265"/>
                </a:lnTo>
                <a:lnTo>
                  <a:pt x="456242" y="12848"/>
                </a:lnTo>
                <a:lnTo>
                  <a:pt x="409334" y="3283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11123" y="3473196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4">
                <a:moveTo>
                  <a:pt x="0" y="359663"/>
                </a:moveTo>
                <a:lnTo>
                  <a:pt x="3290" y="310861"/>
                </a:lnTo>
                <a:lnTo>
                  <a:pt x="12874" y="264054"/>
                </a:lnTo>
                <a:lnTo>
                  <a:pt x="28323" y="219670"/>
                </a:lnTo>
                <a:lnTo>
                  <a:pt x="49208" y="178138"/>
                </a:lnTo>
                <a:lnTo>
                  <a:pt x="75098" y="139887"/>
                </a:lnTo>
                <a:lnTo>
                  <a:pt x="105565" y="105346"/>
                </a:lnTo>
                <a:lnTo>
                  <a:pt x="140179" y="74943"/>
                </a:lnTo>
                <a:lnTo>
                  <a:pt x="178511" y="49106"/>
                </a:lnTo>
                <a:lnTo>
                  <a:pt x="220131" y="28265"/>
                </a:lnTo>
                <a:lnTo>
                  <a:pt x="264609" y="12848"/>
                </a:lnTo>
                <a:lnTo>
                  <a:pt x="311517" y="3283"/>
                </a:lnTo>
                <a:lnTo>
                  <a:pt x="360426" y="0"/>
                </a:lnTo>
                <a:lnTo>
                  <a:pt x="409334" y="3283"/>
                </a:lnTo>
                <a:lnTo>
                  <a:pt x="456242" y="12848"/>
                </a:lnTo>
                <a:lnTo>
                  <a:pt x="500720" y="28265"/>
                </a:lnTo>
                <a:lnTo>
                  <a:pt x="542340" y="49106"/>
                </a:lnTo>
                <a:lnTo>
                  <a:pt x="580672" y="74943"/>
                </a:lnTo>
                <a:lnTo>
                  <a:pt x="615286" y="105346"/>
                </a:lnTo>
                <a:lnTo>
                  <a:pt x="645753" y="139887"/>
                </a:lnTo>
                <a:lnTo>
                  <a:pt x="671643" y="178138"/>
                </a:lnTo>
                <a:lnTo>
                  <a:pt x="692528" y="219670"/>
                </a:lnTo>
                <a:lnTo>
                  <a:pt x="707977" y="264054"/>
                </a:lnTo>
                <a:lnTo>
                  <a:pt x="717561" y="310861"/>
                </a:lnTo>
                <a:lnTo>
                  <a:pt x="720852" y="359663"/>
                </a:lnTo>
                <a:lnTo>
                  <a:pt x="717561" y="408466"/>
                </a:lnTo>
                <a:lnTo>
                  <a:pt x="707977" y="455273"/>
                </a:lnTo>
                <a:lnTo>
                  <a:pt x="692528" y="499657"/>
                </a:lnTo>
                <a:lnTo>
                  <a:pt x="671643" y="541189"/>
                </a:lnTo>
                <a:lnTo>
                  <a:pt x="645753" y="579440"/>
                </a:lnTo>
                <a:lnTo>
                  <a:pt x="615286" y="613981"/>
                </a:lnTo>
                <a:lnTo>
                  <a:pt x="580672" y="644384"/>
                </a:lnTo>
                <a:lnTo>
                  <a:pt x="542340" y="670221"/>
                </a:lnTo>
                <a:lnTo>
                  <a:pt x="500720" y="691062"/>
                </a:lnTo>
                <a:lnTo>
                  <a:pt x="456242" y="706479"/>
                </a:lnTo>
                <a:lnTo>
                  <a:pt x="409334" y="716044"/>
                </a:lnTo>
                <a:lnTo>
                  <a:pt x="360426" y="719327"/>
                </a:lnTo>
                <a:lnTo>
                  <a:pt x="311517" y="716044"/>
                </a:lnTo>
                <a:lnTo>
                  <a:pt x="264609" y="706479"/>
                </a:lnTo>
                <a:lnTo>
                  <a:pt x="220131" y="691062"/>
                </a:lnTo>
                <a:lnTo>
                  <a:pt x="178511" y="670221"/>
                </a:lnTo>
                <a:lnTo>
                  <a:pt x="140179" y="644384"/>
                </a:lnTo>
                <a:lnTo>
                  <a:pt x="105565" y="613981"/>
                </a:lnTo>
                <a:lnTo>
                  <a:pt x="75098" y="579440"/>
                </a:lnTo>
                <a:lnTo>
                  <a:pt x="49208" y="541189"/>
                </a:lnTo>
                <a:lnTo>
                  <a:pt x="28323" y="499657"/>
                </a:lnTo>
                <a:lnTo>
                  <a:pt x="12874" y="455273"/>
                </a:lnTo>
                <a:lnTo>
                  <a:pt x="3290" y="408466"/>
                </a:lnTo>
                <a:lnTo>
                  <a:pt x="0" y="359663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5675" y="2776982"/>
            <a:ext cx="231775" cy="1308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fontAlgn="auto">
              <a:spcBef>
                <a:spcPts val="236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115567" y="4251959"/>
            <a:ext cx="2952115" cy="855344"/>
          </a:xfrm>
          <a:custGeom>
            <a:avLst/>
            <a:gdLst/>
            <a:ahLst/>
            <a:cxnLst/>
            <a:rect l="l" t="t" r="r" b="b"/>
            <a:pathLst>
              <a:path w="2952115" h="855345">
                <a:moveTo>
                  <a:pt x="2951987" y="0"/>
                </a:moveTo>
                <a:lnTo>
                  <a:pt x="427481" y="0"/>
                </a:lnTo>
                <a:lnTo>
                  <a:pt x="0" y="427481"/>
                </a:lnTo>
                <a:lnTo>
                  <a:pt x="427481" y="854963"/>
                </a:lnTo>
                <a:lnTo>
                  <a:pt x="2951987" y="854963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31339" y="4298569"/>
            <a:ext cx="1732914" cy="699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 fontAlgn="auto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prstClr val="black"/>
                </a:solidFill>
                <a:latin typeface="Calibri"/>
                <a:cs typeface="Calibri"/>
              </a:rPr>
              <a:t>MAN</a:t>
            </a:r>
            <a:r>
              <a:rPr sz="2400" b="1" spc="25" dirty="0">
                <a:solidFill>
                  <a:prstClr val="black"/>
                </a:solidFill>
                <a:latin typeface="Calibri"/>
                <a:cs typeface="Calibri"/>
              </a:rPr>
              <a:t>A</a:t>
            </a:r>
            <a:r>
              <a:rPr sz="2400" b="1" spc="-5" dirty="0">
                <a:solidFill>
                  <a:prstClr val="black"/>
                </a:solidFill>
                <a:latin typeface="Calibri"/>
                <a:cs typeface="Calibri"/>
              </a:rPr>
              <a:t>JEMEN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  <a:p>
            <a:pPr marL="2540" algn="ctr" fontAlgn="auto">
              <a:lnSpc>
                <a:spcPts val="2640"/>
              </a:lnSpc>
              <a:spcBef>
                <a:spcPts val="0"/>
              </a:spcBef>
              <a:spcAft>
                <a:spcPts val="0"/>
              </a:spcAft>
            </a:pPr>
            <a:r>
              <a:rPr sz="2400" b="1" spc="-10" dirty="0">
                <a:solidFill>
                  <a:prstClr val="black"/>
                </a:solidFill>
                <a:latin typeface="Calibri"/>
                <a:cs typeface="Calibri"/>
              </a:rPr>
              <a:t>KINERJA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611123" y="4314444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4">
                <a:moveTo>
                  <a:pt x="360426" y="0"/>
                </a:moveTo>
                <a:lnTo>
                  <a:pt x="311517" y="3283"/>
                </a:lnTo>
                <a:lnTo>
                  <a:pt x="264609" y="12848"/>
                </a:lnTo>
                <a:lnTo>
                  <a:pt x="220131" y="28265"/>
                </a:lnTo>
                <a:lnTo>
                  <a:pt x="178511" y="49106"/>
                </a:lnTo>
                <a:lnTo>
                  <a:pt x="140179" y="74943"/>
                </a:lnTo>
                <a:lnTo>
                  <a:pt x="105565" y="105346"/>
                </a:lnTo>
                <a:lnTo>
                  <a:pt x="75098" y="139887"/>
                </a:lnTo>
                <a:lnTo>
                  <a:pt x="49208" y="178138"/>
                </a:lnTo>
                <a:lnTo>
                  <a:pt x="28323" y="219670"/>
                </a:lnTo>
                <a:lnTo>
                  <a:pt x="12874" y="264054"/>
                </a:lnTo>
                <a:lnTo>
                  <a:pt x="3290" y="310861"/>
                </a:lnTo>
                <a:lnTo>
                  <a:pt x="0" y="359663"/>
                </a:lnTo>
                <a:lnTo>
                  <a:pt x="3290" y="408466"/>
                </a:lnTo>
                <a:lnTo>
                  <a:pt x="12874" y="455273"/>
                </a:lnTo>
                <a:lnTo>
                  <a:pt x="28323" y="499657"/>
                </a:lnTo>
                <a:lnTo>
                  <a:pt x="49208" y="541189"/>
                </a:lnTo>
                <a:lnTo>
                  <a:pt x="75098" y="579440"/>
                </a:lnTo>
                <a:lnTo>
                  <a:pt x="105565" y="613981"/>
                </a:lnTo>
                <a:lnTo>
                  <a:pt x="140179" y="644384"/>
                </a:lnTo>
                <a:lnTo>
                  <a:pt x="178511" y="670221"/>
                </a:lnTo>
                <a:lnTo>
                  <a:pt x="220131" y="691062"/>
                </a:lnTo>
                <a:lnTo>
                  <a:pt x="264609" y="706479"/>
                </a:lnTo>
                <a:lnTo>
                  <a:pt x="311517" y="716044"/>
                </a:lnTo>
                <a:lnTo>
                  <a:pt x="360426" y="719327"/>
                </a:lnTo>
                <a:lnTo>
                  <a:pt x="409334" y="716044"/>
                </a:lnTo>
                <a:lnTo>
                  <a:pt x="456242" y="706479"/>
                </a:lnTo>
                <a:lnTo>
                  <a:pt x="500720" y="691062"/>
                </a:lnTo>
                <a:lnTo>
                  <a:pt x="542340" y="670221"/>
                </a:lnTo>
                <a:lnTo>
                  <a:pt x="580672" y="644384"/>
                </a:lnTo>
                <a:lnTo>
                  <a:pt x="615286" y="613981"/>
                </a:lnTo>
                <a:lnTo>
                  <a:pt x="645753" y="579440"/>
                </a:lnTo>
                <a:lnTo>
                  <a:pt x="671643" y="541189"/>
                </a:lnTo>
                <a:lnTo>
                  <a:pt x="692528" y="499657"/>
                </a:lnTo>
                <a:lnTo>
                  <a:pt x="707977" y="455273"/>
                </a:lnTo>
                <a:lnTo>
                  <a:pt x="717561" y="408466"/>
                </a:lnTo>
                <a:lnTo>
                  <a:pt x="720852" y="359663"/>
                </a:lnTo>
                <a:lnTo>
                  <a:pt x="717561" y="310861"/>
                </a:lnTo>
                <a:lnTo>
                  <a:pt x="707977" y="264054"/>
                </a:lnTo>
                <a:lnTo>
                  <a:pt x="692528" y="219670"/>
                </a:lnTo>
                <a:lnTo>
                  <a:pt x="671643" y="178138"/>
                </a:lnTo>
                <a:lnTo>
                  <a:pt x="645753" y="139887"/>
                </a:lnTo>
                <a:lnTo>
                  <a:pt x="615286" y="105346"/>
                </a:lnTo>
                <a:lnTo>
                  <a:pt x="580672" y="74943"/>
                </a:lnTo>
                <a:lnTo>
                  <a:pt x="542340" y="49106"/>
                </a:lnTo>
                <a:lnTo>
                  <a:pt x="500720" y="28265"/>
                </a:lnTo>
                <a:lnTo>
                  <a:pt x="456242" y="12848"/>
                </a:lnTo>
                <a:lnTo>
                  <a:pt x="409334" y="3283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11123" y="4314444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4">
                <a:moveTo>
                  <a:pt x="0" y="359663"/>
                </a:moveTo>
                <a:lnTo>
                  <a:pt x="3290" y="310861"/>
                </a:lnTo>
                <a:lnTo>
                  <a:pt x="12874" y="264054"/>
                </a:lnTo>
                <a:lnTo>
                  <a:pt x="28323" y="219670"/>
                </a:lnTo>
                <a:lnTo>
                  <a:pt x="49208" y="178138"/>
                </a:lnTo>
                <a:lnTo>
                  <a:pt x="75098" y="139887"/>
                </a:lnTo>
                <a:lnTo>
                  <a:pt x="105565" y="105346"/>
                </a:lnTo>
                <a:lnTo>
                  <a:pt x="140179" y="74943"/>
                </a:lnTo>
                <a:lnTo>
                  <a:pt x="178511" y="49106"/>
                </a:lnTo>
                <a:lnTo>
                  <a:pt x="220131" y="28265"/>
                </a:lnTo>
                <a:lnTo>
                  <a:pt x="264609" y="12848"/>
                </a:lnTo>
                <a:lnTo>
                  <a:pt x="311517" y="3283"/>
                </a:lnTo>
                <a:lnTo>
                  <a:pt x="360426" y="0"/>
                </a:lnTo>
                <a:lnTo>
                  <a:pt x="409334" y="3283"/>
                </a:lnTo>
                <a:lnTo>
                  <a:pt x="456242" y="12848"/>
                </a:lnTo>
                <a:lnTo>
                  <a:pt x="500720" y="28265"/>
                </a:lnTo>
                <a:lnTo>
                  <a:pt x="542340" y="49106"/>
                </a:lnTo>
                <a:lnTo>
                  <a:pt x="580672" y="74943"/>
                </a:lnTo>
                <a:lnTo>
                  <a:pt x="615286" y="105346"/>
                </a:lnTo>
                <a:lnTo>
                  <a:pt x="645753" y="139887"/>
                </a:lnTo>
                <a:lnTo>
                  <a:pt x="671643" y="178138"/>
                </a:lnTo>
                <a:lnTo>
                  <a:pt x="692528" y="219670"/>
                </a:lnTo>
                <a:lnTo>
                  <a:pt x="707977" y="264054"/>
                </a:lnTo>
                <a:lnTo>
                  <a:pt x="717561" y="310861"/>
                </a:lnTo>
                <a:lnTo>
                  <a:pt x="720852" y="359663"/>
                </a:lnTo>
                <a:lnTo>
                  <a:pt x="717561" y="408466"/>
                </a:lnTo>
                <a:lnTo>
                  <a:pt x="707977" y="455273"/>
                </a:lnTo>
                <a:lnTo>
                  <a:pt x="692528" y="499657"/>
                </a:lnTo>
                <a:lnTo>
                  <a:pt x="671643" y="541189"/>
                </a:lnTo>
                <a:lnTo>
                  <a:pt x="645753" y="579440"/>
                </a:lnTo>
                <a:lnTo>
                  <a:pt x="615286" y="613981"/>
                </a:lnTo>
                <a:lnTo>
                  <a:pt x="580672" y="644384"/>
                </a:lnTo>
                <a:lnTo>
                  <a:pt x="542340" y="670221"/>
                </a:lnTo>
                <a:lnTo>
                  <a:pt x="500720" y="691062"/>
                </a:lnTo>
                <a:lnTo>
                  <a:pt x="456242" y="706479"/>
                </a:lnTo>
                <a:lnTo>
                  <a:pt x="409334" y="716044"/>
                </a:lnTo>
                <a:lnTo>
                  <a:pt x="360426" y="719327"/>
                </a:lnTo>
                <a:lnTo>
                  <a:pt x="311517" y="716044"/>
                </a:lnTo>
                <a:lnTo>
                  <a:pt x="264609" y="706479"/>
                </a:lnTo>
                <a:lnTo>
                  <a:pt x="220131" y="691062"/>
                </a:lnTo>
                <a:lnTo>
                  <a:pt x="178511" y="670221"/>
                </a:lnTo>
                <a:lnTo>
                  <a:pt x="140179" y="644384"/>
                </a:lnTo>
                <a:lnTo>
                  <a:pt x="105565" y="613981"/>
                </a:lnTo>
                <a:lnTo>
                  <a:pt x="75098" y="579440"/>
                </a:lnTo>
                <a:lnTo>
                  <a:pt x="49208" y="541189"/>
                </a:lnTo>
                <a:lnTo>
                  <a:pt x="28323" y="499657"/>
                </a:lnTo>
                <a:lnTo>
                  <a:pt x="12874" y="455273"/>
                </a:lnTo>
                <a:lnTo>
                  <a:pt x="3290" y="408466"/>
                </a:lnTo>
                <a:lnTo>
                  <a:pt x="0" y="359663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55675" y="4406138"/>
            <a:ext cx="23177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115567" y="5247132"/>
            <a:ext cx="2952115" cy="647700"/>
          </a:xfrm>
          <a:custGeom>
            <a:avLst/>
            <a:gdLst/>
            <a:ahLst/>
            <a:cxnLst/>
            <a:rect l="l" t="t" r="r" b="b"/>
            <a:pathLst>
              <a:path w="2952115" h="647700">
                <a:moveTo>
                  <a:pt x="2951987" y="0"/>
                </a:moveTo>
                <a:lnTo>
                  <a:pt x="323850" y="0"/>
                </a:lnTo>
                <a:lnTo>
                  <a:pt x="0" y="323850"/>
                </a:lnTo>
                <a:lnTo>
                  <a:pt x="323850" y="647700"/>
                </a:lnTo>
                <a:lnTo>
                  <a:pt x="2951987" y="647700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584197" y="5369052"/>
            <a:ext cx="217868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spc="-5" dirty="0">
                <a:solidFill>
                  <a:prstClr val="black"/>
                </a:solidFill>
                <a:latin typeface="Calibri"/>
                <a:cs typeface="Calibri"/>
              </a:rPr>
              <a:t>DISIPLIN </a:t>
            </a:r>
            <a:r>
              <a:rPr sz="2400" b="1" dirty="0">
                <a:solidFill>
                  <a:prstClr val="black"/>
                </a:solidFill>
                <a:latin typeface="Calibri"/>
                <a:cs typeface="Calibri"/>
              </a:rPr>
              <a:t>&amp;</a:t>
            </a:r>
            <a:r>
              <a:rPr sz="2400" b="1" spc="-1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prstClr val="black"/>
                </a:solidFill>
                <a:latin typeface="Calibri"/>
                <a:cs typeface="Calibri"/>
              </a:rPr>
              <a:t>ETIKA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611123" y="5247132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4">
                <a:moveTo>
                  <a:pt x="360426" y="0"/>
                </a:moveTo>
                <a:lnTo>
                  <a:pt x="311517" y="3283"/>
                </a:lnTo>
                <a:lnTo>
                  <a:pt x="264609" y="12848"/>
                </a:lnTo>
                <a:lnTo>
                  <a:pt x="220131" y="28265"/>
                </a:lnTo>
                <a:lnTo>
                  <a:pt x="178511" y="49106"/>
                </a:lnTo>
                <a:lnTo>
                  <a:pt x="140179" y="74943"/>
                </a:lnTo>
                <a:lnTo>
                  <a:pt x="105565" y="105346"/>
                </a:lnTo>
                <a:lnTo>
                  <a:pt x="75098" y="139887"/>
                </a:lnTo>
                <a:lnTo>
                  <a:pt x="49208" y="178138"/>
                </a:lnTo>
                <a:lnTo>
                  <a:pt x="28323" y="219670"/>
                </a:lnTo>
                <a:lnTo>
                  <a:pt x="12874" y="264054"/>
                </a:lnTo>
                <a:lnTo>
                  <a:pt x="3290" y="310861"/>
                </a:lnTo>
                <a:lnTo>
                  <a:pt x="0" y="359664"/>
                </a:lnTo>
                <a:lnTo>
                  <a:pt x="3290" y="408469"/>
                </a:lnTo>
                <a:lnTo>
                  <a:pt x="12874" y="455278"/>
                </a:lnTo>
                <a:lnTo>
                  <a:pt x="28323" y="499663"/>
                </a:lnTo>
                <a:lnTo>
                  <a:pt x="49208" y="541194"/>
                </a:lnTo>
                <a:lnTo>
                  <a:pt x="75098" y="579445"/>
                </a:lnTo>
                <a:lnTo>
                  <a:pt x="105565" y="613986"/>
                </a:lnTo>
                <a:lnTo>
                  <a:pt x="140179" y="644388"/>
                </a:lnTo>
                <a:lnTo>
                  <a:pt x="178511" y="670224"/>
                </a:lnTo>
                <a:lnTo>
                  <a:pt x="220131" y="691064"/>
                </a:lnTo>
                <a:lnTo>
                  <a:pt x="264609" y="706480"/>
                </a:lnTo>
                <a:lnTo>
                  <a:pt x="311517" y="716044"/>
                </a:lnTo>
                <a:lnTo>
                  <a:pt x="360426" y="719328"/>
                </a:lnTo>
                <a:lnTo>
                  <a:pt x="409334" y="716044"/>
                </a:lnTo>
                <a:lnTo>
                  <a:pt x="456242" y="706480"/>
                </a:lnTo>
                <a:lnTo>
                  <a:pt x="500720" y="691064"/>
                </a:lnTo>
                <a:lnTo>
                  <a:pt x="542340" y="670224"/>
                </a:lnTo>
                <a:lnTo>
                  <a:pt x="580672" y="644388"/>
                </a:lnTo>
                <a:lnTo>
                  <a:pt x="615286" y="613986"/>
                </a:lnTo>
                <a:lnTo>
                  <a:pt x="645753" y="579445"/>
                </a:lnTo>
                <a:lnTo>
                  <a:pt x="671643" y="541194"/>
                </a:lnTo>
                <a:lnTo>
                  <a:pt x="692528" y="499663"/>
                </a:lnTo>
                <a:lnTo>
                  <a:pt x="707977" y="455278"/>
                </a:lnTo>
                <a:lnTo>
                  <a:pt x="717561" y="408469"/>
                </a:lnTo>
                <a:lnTo>
                  <a:pt x="720852" y="359664"/>
                </a:lnTo>
                <a:lnTo>
                  <a:pt x="717561" y="310861"/>
                </a:lnTo>
                <a:lnTo>
                  <a:pt x="707977" y="264054"/>
                </a:lnTo>
                <a:lnTo>
                  <a:pt x="692528" y="219670"/>
                </a:lnTo>
                <a:lnTo>
                  <a:pt x="671643" y="178138"/>
                </a:lnTo>
                <a:lnTo>
                  <a:pt x="645753" y="139887"/>
                </a:lnTo>
                <a:lnTo>
                  <a:pt x="615286" y="105346"/>
                </a:lnTo>
                <a:lnTo>
                  <a:pt x="580672" y="74943"/>
                </a:lnTo>
                <a:lnTo>
                  <a:pt x="542340" y="49106"/>
                </a:lnTo>
                <a:lnTo>
                  <a:pt x="500720" y="28265"/>
                </a:lnTo>
                <a:lnTo>
                  <a:pt x="456242" y="12848"/>
                </a:lnTo>
                <a:lnTo>
                  <a:pt x="409334" y="3283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11123" y="5247132"/>
            <a:ext cx="721360" cy="719455"/>
          </a:xfrm>
          <a:custGeom>
            <a:avLst/>
            <a:gdLst/>
            <a:ahLst/>
            <a:cxnLst/>
            <a:rect l="l" t="t" r="r" b="b"/>
            <a:pathLst>
              <a:path w="721360" h="719454">
                <a:moveTo>
                  <a:pt x="0" y="359664"/>
                </a:moveTo>
                <a:lnTo>
                  <a:pt x="3290" y="310861"/>
                </a:lnTo>
                <a:lnTo>
                  <a:pt x="12874" y="264054"/>
                </a:lnTo>
                <a:lnTo>
                  <a:pt x="28323" y="219670"/>
                </a:lnTo>
                <a:lnTo>
                  <a:pt x="49208" y="178138"/>
                </a:lnTo>
                <a:lnTo>
                  <a:pt x="75098" y="139887"/>
                </a:lnTo>
                <a:lnTo>
                  <a:pt x="105565" y="105346"/>
                </a:lnTo>
                <a:lnTo>
                  <a:pt x="140179" y="74943"/>
                </a:lnTo>
                <a:lnTo>
                  <a:pt x="178511" y="49106"/>
                </a:lnTo>
                <a:lnTo>
                  <a:pt x="220131" y="28265"/>
                </a:lnTo>
                <a:lnTo>
                  <a:pt x="264609" y="12848"/>
                </a:lnTo>
                <a:lnTo>
                  <a:pt x="311517" y="3283"/>
                </a:lnTo>
                <a:lnTo>
                  <a:pt x="360426" y="0"/>
                </a:lnTo>
                <a:lnTo>
                  <a:pt x="409334" y="3283"/>
                </a:lnTo>
                <a:lnTo>
                  <a:pt x="456242" y="12848"/>
                </a:lnTo>
                <a:lnTo>
                  <a:pt x="500720" y="28265"/>
                </a:lnTo>
                <a:lnTo>
                  <a:pt x="542340" y="49106"/>
                </a:lnTo>
                <a:lnTo>
                  <a:pt x="580672" y="74943"/>
                </a:lnTo>
                <a:lnTo>
                  <a:pt x="615286" y="105346"/>
                </a:lnTo>
                <a:lnTo>
                  <a:pt x="645753" y="139887"/>
                </a:lnTo>
                <a:lnTo>
                  <a:pt x="671643" y="178138"/>
                </a:lnTo>
                <a:lnTo>
                  <a:pt x="692528" y="219670"/>
                </a:lnTo>
                <a:lnTo>
                  <a:pt x="707977" y="264054"/>
                </a:lnTo>
                <a:lnTo>
                  <a:pt x="717561" y="310861"/>
                </a:lnTo>
                <a:lnTo>
                  <a:pt x="720852" y="359664"/>
                </a:lnTo>
                <a:lnTo>
                  <a:pt x="717561" y="408469"/>
                </a:lnTo>
                <a:lnTo>
                  <a:pt x="707977" y="455278"/>
                </a:lnTo>
                <a:lnTo>
                  <a:pt x="692528" y="499663"/>
                </a:lnTo>
                <a:lnTo>
                  <a:pt x="671643" y="541194"/>
                </a:lnTo>
                <a:lnTo>
                  <a:pt x="645753" y="579445"/>
                </a:lnTo>
                <a:lnTo>
                  <a:pt x="615286" y="613986"/>
                </a:lnTo>
                <a:lnTo>
                  <a:pt x="580672" y="644388"/>
                </a:lnTo>
                <a:lnTo>
                  <a:pt x="542340" y="670224"/>
                </a:lnTo>
                <a:lnTo>
                  <a:pt x="500720" y="691064"/>
                </a:lnTo>
                <a:lnTo>
                  <a:pt x="456242" y="706480"/>
                </a:lnTo>
                <a:lnTo>
                  <a:pt x="409334" y="716044"/>
                </a:lnTo>
                <a:lnTo>
                  <a:pt x="360426" y="719328"/>
                </a:lnTo>
                <a:lnTo>
                  <a:pt x="311517" y="716044"/>
                </a:lnTo>
                <a:lnTo>
                  <a:pt x="264609" y="706480"/>
                </a:lnTo>
                <a:lnTo>
                  <a:pt x="220131" y="691064"/>
                </a:lnTo>
                <a:lnTo>
                  <a:pt x="178511" y="670224"/>
                </a:lnTo>
                <a:lnTo>
                  <a:pt x="140179" y="644388"/>
                </a:lnTo>
                <a:lnTo>
                  <a:pt x="105565" y="613986"/>
                </a:lnTo>
                <a:lnTo>
                  <a:pt x="75098" y="579445"/>
                </a:lnTo>
                <a:lnTo>
                  <a:pt x="49208" y="541194"/>
                </a:lnTo>
                <a:lnTo>
                  <a:pt x="28323" y="499663"/>
                </a:lnTo>
                <a:lnTo>
                  <a:pt x="12874" y="455278"/>
                </a:lnTo>
                <a:lnTo>
                  <a:pt x="3290" y="408469"/>
                </a:lnTo>
                <a:lnTo>
                  <a:pt x="0" y="359664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115567" y="6038088"/>
            <a:ext cx="2952115" cy="649605"/>
          </a:xfrm>
          <a:custGeom>
            <a:avLst/>
            <a:gdLst/>
            <a:ahLst/>
            <a:cxnLst/>
            <a:rect l="l" t="t" r="r" b="b"/>
            <a:pathLst>
              <a:path w="2952115" h="649604">
                <a:moveTo>
                  <a:pt x="2951987" y="0"/>
                </a:moveTo>
                <a:lnTo>
                  <a:pt x="324612" y="0"/>
                </a:lnTo>
                <a:lnTo>
                  <a:pt x="0" y="324612"/>
                </a:lnTo>
                <a:lnTo>
                  <a:pt x="324612" y="649224"/>
                </a:lnTo>
                <a:lnTo>
                  <a:pt x="2951987" y="649224"/>
                </a:lnTo>
                <a:lnTo>
                  <a:pt x="2951987" y="0"/>
                </a:lnTo>
                <a:close/>
              </a:path>
            </a:pathLst>
          </a:custGeom>
          <a:ln w="12192">
            <a:solidFill>
              <a:srgbClr val="4AACC5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090166" y="6161532"/>
            <a:ext cx="1163320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spc="-5" dirty="0">
                <a:solidFill>
                  <a:prstClr val="black"/>
                </a:solidFill>
                <a:latin typeface="Calibri"/>
                <a:cs typeface="Calibri"/>
              </a:rPr>
              <a:t>PENSIUN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11123" y="6038088"/>
            <a:ext cx="721360" cy="721360"/>
          </a:xfrm>
          <a:custGeom>
            <a:avLst/>
            <a:gdLst/>
            <a:ahLst/>
            <a:cxnLst/>
            <a:rect l="l" t="t" r="r" b="b"/>
            <a:pathLst>
              <a:path w="721360" h="721359">
                <a:moveTo>
                  <a:pt x="360426" y="0"/>
                </a:moveTo>
                <a:lnTo>
                  <a:pt x="311517" y="3290"/>
                </a:lnTo>
                <a:lnTo>
                  <a:pt x="264609" y="12874"/>
                </a:lnTo>
                <a:lnTo>
                  <a:pt x="220131" y="28323"/>
                </a:lnTo>
                <a:lnTo>
                  <a:pt x="178511" y="49208"/>
                </a:lnTo>
                <a:lnTo>
                  <a:pt x="140179" y="75098"/>
                </a:lnTo>
                <a:lnTo>
                  <a:pt x="105565" y="105565"/>
                </a:lnTo>
                <a:lnTo>
                  <a:pt x="75098" y="140179"/>
                </a:lnTo>
                <a:lnTo>
                  <a:pt x="49208" y="178511"/>
                </a:lnTo>
                <a:lnTo>
                  <a:pt x="28323" y="220131"/>
                </a:lnTo>
                <a:lnTo>
                  <a:pt x="12874" y="264609"/>
                </a:lnTo>
                <a:lnTo>
                  <a:pt x="3290" y="311517"/>
                </a:lnTo>
                <a:lnTo>
                  <a:pt x="0" y="360426"/>
                </a:lnTo>
                <a:lnTo>
                  <a:pt x="3290" y="409334"/>
                </a:lnTo>
                <a:lnTo>
                  <a:pt x="12874" y="456242"/>
                </a:lnTo>
                <a:lnTo>
                  <a:pt x="28323" y="500720"/>
                </a:lnTo>
                <a:lnTo>
                  <a:pt x="49208" y="542340"/>
                </a:lnTo>
                <a:lnTo>
                  <a:pt x="75098" y="580672"/>
                </a:lnTo>
                <a:lnTo>
                  <a:pt x="105565" y="615286"/>
                </a:lnTo>
                <a:lnTo>
                  <a:pt x="140179" y="645753"/>
                </a:lnTo>
                <a:lnTo>
                  <a:pt x="178511" y="671643"/>
                </a:lnTo>
                <a:lnTo>
                  <a:pt x="220131" y="692528"/>
                </a:lnTo>
                <a:lnTo>
                  <a:pt x="264609" y="707977"/>
                </a:lnTo>
                <a:lnTo>
                  <a:pt x="311517" y="717561"/>
                </a:lnTo>
                <a:lnTo>
                  <a:pt x="360426" y="720852"/>
                </a:lnTo>
                <a:lnTo>
                  <a:pt x="409334" y="717561"/>
                </a:lnTo>
                <a:lnTo>
                  <a:pt x="456242" y="707977"/>
                </a:lnTo>
                <a:lnTo>
                  <a:pt x="500720" y="692528"/>
                </a:lnTo>
                <a:lnTo>
                  <a:pt x="542340" y="671643"/>
                </a:lnTo>
                <a:lnTo>
                  <a:pt x="580672" y="645753"/>
                </a:lnTo>
                <a:lnTo>
                  <a:pt x="615286" y="615286"/>
                </a:lnTo>
                <a:lnTo>
                  <a:pt x="645753" y="580672"/>
                </a:lnTo>
                <a:lnTo>
                  <a:pt x="671643" y="542340"/>
                </a:lnTo>
                <a:lnTo>
                  <a:pt x="692528" y="500720"/>
                </a:lnTo>
                <a:lnTo>
                  <a:pt x="707977" y="456242"/>
                </a:lnTo>
                <a:lnTo>
                  <a:pt x="717561" y="409334"/>
                </a:lnTo>
                <a:lnTo>
                  <a:pt x="720852" y="360426"/>
                </a:lnTo>
                <a:lnTo>
                  <a:pt x="717561" y="311517"/>
                </a:lnTo>
                <a:lnTo>
                  <a:pt x="707977" y="264609"/>
                </a:lnTo>
                <a:lnTo>
                  <a:pt x="692528" y="220131"/>
                </a:lnTo>
                <a:lnTo>
                  <a:pt x="671643" y="178511"/>
                </a:lnTo>
                <a:lnTo>
                  <a:pt x="645753" y="140179"/>
                </a:lnTo>
                <a:lnTo>
                  <a:pt x="615286" y="105565"/>
                </a:lnTo>
                <a:lnTo>
                  <a:pt x="580672" y="75098"/>
                </a:lnTo>
                <a:lnTo>
                  <a:pt x="542340" y="49208"/>
                </a:lnTo>
                <a:lnTo>
                  <a:pt x="500720" y="28323"/>
                </a:lnTo>
                <a:lnTo>
                  <a:pt x="456242" y="12874"/>
                </a:lnTo>
                <a:lnTo>
                  <a:pt x="409334" y="3290"/>
                </a:lnTo>
                <a:lnTo>
                  <a:pt x="3604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11123" y="6038088"/>
            <a:ext cx="721360" cy="721360"/>
          </a:xfrm>
          <a:custGeom>
            <a:avLst/>
            <a:gdLst/>
            <a:ahLst/>
            <a:cxnLst/>
            <a:rect l="l" t="t" r="r" b="b"/>
            <a:pathLst>
              <a:path w="721360" h="721359">
                <a:moveTo>
                  <a:pt x="0" y="360426"/>
                </a:moveTo>
                <a:lnTo>
                  <a:pt x="3290" y="311517"/>
                </a:lnTo>
                <a:lnTo>
                  <a:pt x="12874" y="264609"/>
                </a:lnTo>
                <a:lnTo>
                  <a:pt x="28323" y="220131"/>
                </a:lnTo>
                <a:lnTo>
                  <a:pt x="49208" y="178511"/>
                </a:lnTo>
                <a:lnTo>
                  <a:pt x="75098" y="140179"/>
                </a:lnTo>
                <a:lnTo>
                  <a:pt x="105565" y="105565"/>
                </a:lnTo>
                <a:lnTo>
                  <a:pt x="140179" y="75098"/>
                </a:lnTo>
                <a:lnTo>
                  <a:pt x="178511" y="49208"/>
                </a:lnTo>
                <a:lnTo>
                  <a:pt x="220131" y="28323"/>
                </a:lnTo>
                <a:lnTo>
                  <a:pt x="264609" y="12874"/>
                </a:lnTo>
                <a:lnTo>
                  <a:pt x="311517" y="3290"/>
                </a:lnTo>
                <a:lnTo>
                  <a:pt x="360426" y="0"/>
                </a:lnTo>
                <a:lnTo>
                  <a:pt x="409334" y="3290"/>
                </a:lnTo>
                <a:lnTo>
                  <a:pt x="456242" y="12874"/>
                </a:lnTo>
                <a:lnTo>
                  <a:pt x="500720" y="28323"/>
                </a:lnTo>
                <a:lnTo>
                  <a:pt x="542340" y="49208"/>
                </a:lnTo>
                <a:lnTo>
                  <a:pt x="580672" y="75098"/>
                </a:lnTo>
                <a:lnTo>
                  <a:pt x="615286" y="105565"/>
                </a:lnTo>
                <a:lnTo>
                  <a:pt x="645753" y="140179"/>
                </a:lnTo>
                <a:lnTo>
                  <a:pt x="671643" y="178511"/>
                </a:lnTo>
                <a:lnTo>
                  <a:pt x="692528" y="220131"/>
                </a:lnTo>
                <a:lnTo>
                  <a:pt x="707977" y="264609"/>
                </a:lnTo>
                <a:lnTo>
                  <a:pt x="717561" y="311517"/>
                </a:lnTo>
                <a:lnTo>
                  <a:pt x="720852" y="360426"/>
                </a:lnTo>
                <a:lnTo>
                  <a:pt x="717561" y="409334"/>
                </a:lnTo>
                <a:lnTo>
                  <a:pt x="707977" y="456242"/>
                </a:lnTo>
                <a:lnTo>
                  <a:pt x="692528" y="500720"/>
                </a:lnTo>
                <a:lnTo>
                  <a:pt x="671643" y="542340"/>
                </a:lnTo>
                <a:lnTo>
                  <a:pt x="645753" y="580672"/>
                </a:lnTo>
                <a:lnTo>
                  <a:pt x="615286" y="615286"/>
                </a:lnTo>
                <a:lnTo>
                  <a:pt x="580672" y="645753"/>
                </a:lnTo>
                <a:lnTo>
                  <a:pt x="542340" y="671643"/>
                </a:lnTo>
                <a:lnTo>
                  <a:pt x="500720" y="692528"/>
                </a:lnTo>
                <a:lnTo>
                  <a:pt x="456242" y="707977"/>
                </a:lnTo>
                <a:lnTo>
                  <a:pt x="409334" y="717561"/>
                </a:lnTo>
                <a:lnTo>
                  <a:pt x="360426" y="720852"/>
                </a:lnTo>
                <a:lnTo>
                  <a:pt x="311517" y="717561"/>
                </a:lnTo>
                <a:lnTo>
                  <a:pt x="264609" y="707977"/>
                </a:lnTo>
                <a:lnTo>
                  <a:pt x="220131" y="692528"/>
                </a:lnTo>
                <a:lnTo>
                  <a:pt x="178511" y="671643"/>
                </a:lnTo>
                <a:lnTo>
                  <a:pt x="140179" y="645753"/>
                </a:lnTo>
                <a:lnTo>
                  <a:pt x="105565" y="615286"/>
                </a:lnTo>
                <a:lnTo>
                  <a:pt x="75098" y="580672"/>
                </a:lnTo>
                <a:lnTo>
                  <a:pt x="49208" y="542340"/>
                </a:lnTo>
                <a:lnTo>
                  <a:pt x="28323" y="500720"/>
                </a:lnTo>
                <a:lnTo>
                  <a:pt x="12874" y="456242"/>
                </a:lnTo>
                <a:lnTo>
                  <a:pt x="3290" y="409334"/>
                </a:lnTo>
                <a:lnTo>
                  <a:pt x="0" y="360426"/>
                </a:lnTo>
                <a:close/>
              </a:path>
            </a:pathLst>
          </a:custGeom>
          <a:ln w="12192">
            <a:solidFill>
              <a:srgbClr val="385D89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55675" y="5338470"/>
            <a:ext cx="232410" cy="1313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6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fontAlgn="auto">
              <a:spcBef>
                <a:spcPts val="240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7</a:t>
            </a:r>
            <a:endParaRPr sz="32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0200">
              <a:lnSpc>
                <a:spcPct val="100000"/>
              </a:lnSpc>
            </a:pPr>
            <a:r>
              <a:rPr sz="3200" spc="15" dirty="0">
                <a:solidFill>
                  <a:srgbClr val="FF0000"/>
                </a:solidFill>
              </a:rPr>
              <a:t>A. </a:t>
            </a:r>
            <a:r>
              <a:rPr sz="3200" dirty="0">
                <a:solidFill>
                  <a:srgbClr val="FF0000"/>
                </a:solidFill>
              </a:rPr>
              <a:t>MANAJEMEN</a:t>
            </a:r>
            <a:r>
              <a:rPr sz="3200" spc="110" dirty="0">
                <a:solidFill>
                  <a:srgbClr val="FF0000"/>
                </a:solidFill>
              </a:rPr>
              <a:t> </a:t>
            </a:r>
            <a:r>
              <a:rPr sz="3200" spc="-5" dirty="0">
                <a:solidFill>
                  <a:srgbClr val="FF0000"/>
                </a:solidFill>
              </a:rPr>
              <a:t>PNS</a:t>
            </a:r>
            <a:endParaRPr sz="3200"/>
          </a:p>
        </p:txBody>
      </p:sp>
      <p:sp>
        <p:nvSpPr>
          <p:cNvPr id="36" name="object 36"/>
          <p:cNvSpPr txBox="1"/>
          <p:nvPr/>
        </p:nvSpPr>
        <p:spPr>
          <a:xfrm>
            <a:off x="4067555" y="912875"/>
            <a:ext cx="4537075" cy="647700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86360" marR="217170" fontAlgn="auto">
              <a:spcBef>
                <a:spcPts val="220"/>
              </a:spcBef>
              <a:spcAft>
                <a:spcPts val="0"/>
              </a:spcAft>
            </a:pPr>
            <a:r>
              <a:rPr i="1" spc="-5" dirty="0">
                <a:solidFill>
                  <a:srgbClr val="FFFFFF"/>
                </a:solidFill>
                <a:latin typeface="Calibri"/>
                <a:cs typeface="Calibri"/>
              </a:rPr>
              <a:t>BASED ON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KEBUTUHAN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(ANJAB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&amp; ABK)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untuk  JANGKA 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WAKTU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r>
              <a:rPr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THN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067555" y="1691639"/>
            <a:ext cx="4537075" cy="864235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86360" fontAlgn="auto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SEBAGAI HAK </a:t>
            </a:r>
            <a:r>
              <a:rPr spc="-30" dirty="0">
                <a:solidFill>
                  <a:srgbClr val="FFFFFF"/>
                </a:solidFill>
                <a:latin typeface="Calibri"/>
                <a:cs typeface="Calibri"/>
              </a:rPr>
              <a:t>PEGAWAI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ASN,</a:t>
            </a:r>
            <a:r>
              <a:rPr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BENTUK2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86360" marR="138430" fontAlgn="auto">
              <a:spcBef>
                <a:spcPts val="0"/>
              </a:spcBef>
              <a:spcAft>
                <a:spcPts val="0"/>
              </a:spcAft>
            </a:pP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PENGEMBANGAN </a:t>
            </a:r>
            <a:r>
              <a:rPr spc="-15" dirty="0">
                <a:solidFill>
                  <a:srgbClr val="FFFFFF"/>
                </a:solidFill>
                <a:latin typeface="Calibri"/>
                <a:cs typeface="Calibri"/>
              </a:rPr>
              <a:t>KOMPETENSI,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PERTUKARAN  </a:t>
            </a:r>
            <a:r>
              <a:rPr spc="-30" dirty="0">
                <a:solidFill>
                  <a:srgbClr val="FFFFFF"/>
                </a:solidFill>
                <a:latin typeface="Calibri"/>
                <a:cs typeface="Calibri"/>
              </a:rPr>
              <a:t>PNS-SWASTA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067555" y="2685288"/>
            <a:ext cx="4537075" cy="647700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86360" fontAlgn="auto">
              <a:spcBef>
                <a:spcPts val="1310"/>
              </a:spcBef>
              <a:spcAft>
                <a:spcPts val="0"/>
              </a:spcAft>
            </a:pP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BASIS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KARIR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TERBUKA</a:t>
            </a:r>
            <a:r>
              <a:rPr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srgbClr val="FFFFFF"/>
                </a:solidFill>
                <a:latin typeface="Calibri"/>
                <a:cs typeface="Calibri"/>
              </a:rPr>
              <a:t>(KOMPETISI)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067555" y="3464052"/>
            <a:ext cx="4537075" cy="647700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28575" rIns="0" bIns="0" rtlCol="0">
            <a:spAutoFit/>
          </a:bodyPr>
          <a:lstStyle/>
          <a:p>
            <a:pPr marL="86360" marR="537210" fontAlgn="auto">
              <a:spcBef>
                <a:spcPts val="225"/>
              </a:spcBef>
              <a:spcAft>
                <a:spcPts val="0"/>
              </a:spcAft>
            </a:pP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BERDASARKAN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BEBAN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KERJA, 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TANGGUNG  </a:t>
            </a:r>
            <a:r>
              <a:rPr spc="-40" dirty="0">
                <a:solidFill>
                  <a:srgbClr val="FFFFFF"/>
                </a:solidFill>
                <a:latin typeface="Calibri"/>
                <a:cs typeface="Calibri"/>
              </a:rPr>
              <a:t>JAWAB, </a:t>
            </a:r>
            <a:r>
              <a:rPr spc="-20" dirty="0">
                <a:solidFill>
                  <a:srgbClr val="FFFFFF"/>
                </a:solidFill>
                <a:latin typeface="Calibri"/>
                <a:cs typeface="Calibri"/>
              </a:rPr>
              <a:t>RESIKO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PEKERJAAN </a:t>
            </a: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KINERJA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067555" y="4242815"/>
            <a:ext cx="4537075" cy="864235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86360" marR="230504" fontAlgn="auto">
              <a:lnSpc>
                <a:spcPts val="2160"/>
              </a:lnSpc>
              <a:spcBef>
                <a:spcPts val="70"/>
              </a:spcBef>
              <a:spcAft>
                <a:spcPts val="0"/>
              </a:spcAft>
            </a:pPr>
            <a:r>
              <a:rPr i="1" spc="-5" dirty="0">
                <a:solidFill>
                  <a:srgbClr val="FFFFFF"/>
                </a:solidFill>
                <a:latin typeface="Calibri"/>
                <a:cs typeface="Calibri"/>
              </a:rPr>
              <a:t>POSITION </a:t>
            </a:r>
            <a:r>
              <a:rPr i="1" dirty="0">
                <a:solidFill>
                  <a:srgbClr val="FFFFFF"/>
                </a:solidFill>
                <a:latin typeface="Calibri"/>
                <a:cs typeface="Calibri"/>
              </a:rPr>
              <a:t>&amp; </a:t>
            </a:r>
            <a:r>
              <a:rPr i="1" spc="-5" dirty="0">
                <a:solidFill>
                  <a:srgbClr val="FFFFFF"/>
                </a:solidFill>
                <a:latin typeface="Calibri"/>
                <a:cs typeface="Calibri"/>
              </a:rPr>
              <a:t>PERFORMANCE BASED </a:t>
            </a:r>
            <a:r>
              <a:rPr i="1" spc="-25" dirty="0">
                <a:solidFill>
                  <a:srgbClr val="FFFFFF"/>
                </a:solidFill>
                <a:latin typeface="Calibri"/>
                <a:cs typeface="Calibri"/>
              </a:rPr>
              <a:t>SALARY/  </a:t>
            </a:r>
            <a:r>
              <a:rPr i="1" spc="-15" dirty="0">
                <a:solidFill>
                  <a:srgbClr val="FFFFFF"/>
                </a:solidFill>
                <a:latin typeface="Calibri"/>
                <a:cs typeface="Calibri"/>
              </a:rPr>
              <a:t>PROMOTION</a:t>
            </a:r>
            <a:r>
              <a:rPr spc="-15" dirty="0">
                <a:solidFill>
                  <a:srgbClr val="FFFFFF"/>
                </a:solidFill>
                <a:latin typeface="Calibri"/>
                <a:cs typeface="Calibri"/>
              </a:rPr>
              <a:t>,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SANKSI </a:t>
            </a:r>
            <a:r>
              <a:rPr spc="-75" dirty="0">
                <a:solidFill>
                  <a:srgbClr val="FFFFFF"/>
                </a:solidFill>
                <a:latin typeface="Calibri"/>
                <a:cs typeface="Calibri"/>
              </a:rPr>
              <a:t>ATAS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TDK </a:t>
            </a:r>
            <a:r>
              <a:rPr spc="-30" dirty="0">
                <a:solidFill>
                  <a:srgbClr val="FFFFFF"/>
                </a:solidFill>
                <a:latin typeface="Calibri"/>
                <a:cs typeface="Calibri"/>
              </a:rPr>
              <a:t>TERCAPAINYA 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KINERJA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067555" y="5242559"/>
            <a:ext cx="4537075" cy="647700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167005" rIns="0" bIns="0" rtlCol="0">
            <a:spAutoFit/>
          </a:bodyPr>
          <a:lstStyle/>
          <a:p>
            <a:pPr marL="86360" fontAlgn="auto">
              <a:spcBef>
                <a:spcPts val="1315"/>
              </a:spcBef>
              <a:spcAft>
                <a:spcPts val="0"/>
              </a:spcAft>
            </a:pP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RINCIAN </a:t>
            </a:r>
            <a:r>
              <a:rPr spc="-25" dirty="0">
                <a:solidFill>
                  <a:srgbClr val="FFFFFF"/>
                </a:solidFill>
                <a:latin typeface="Calibri"/>
                <a:cs typeface="Calibri"/>
              </a:rPr>
              <a:t>KODE </a:t>
            </a:r>
            <a:r>
              <a:rPr spc="-5" dirty="0">
                <a:solidFill>
                  <a:srgbClr val="FFFFFF"/>
                </a:solidFill>
                <a:latin typeface="Calibri"/>
                <a:cs typeface="Calibri"/>
              </a:rPr>
              <a:t>ETIK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PROFESI DAN</a:t>
            </a:r>
            <a:r>
              <a:rPr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FFFFFF"/>
                </a:solidFill>
                <a:latin typeface="Calibri"/>
                <a:cs typeface="Calibri"/>
              </a:rPr>
              <a:t>SANKSI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067555" y="6035040"/>
            <a:ext cx="4537075" cy="647700"/>
          </a:xfrm>
          <a:prstGeom prst="rect">
            <a:avLst/>
          </a:prstGeom>
          <a:solidFill>
            <a:srgbClr val="0000CC"/>
          </a:solidFill>
          <a:ln w="12192">
            <a:solidFill>
              <a:srgbClr val="385D89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86360" fontAlgn="auto">
              <a:spcBef>
                <a:spcPts val="1310"/>
              </a:spcBef>
              <a:spcAft>
                <a:spcPts val="0"/>
              </a:spcAft>
            </a:pPr>
            <a:r>
              <a:rPr spc="-25" dirty="0">
                <a:solidFill>
                  <a:srgbClr val="FFFFFF"/>
                </a:solidFill>
                <a:latin typeface="Calibri"/>
                <a:cs typeface="Calibri"/>
              </a:rPr>
              <a:t>SEMANGAT </a:t>
            </a:r>
            <a:r>
              <a:rPr i="1" spc="-35" dirty="0">
                <a:solidFill>
                  <a:srgbClr val="FFFFFF"/>
                </a:solidFill>
                <a:latin typeface="Calibri"/>
                <a:cs typeface="Calibri"/>
              </a:rPr>
              <a:t>FULLY</a:t>
            </a:r>
            <a:r>
              <a:rPr i="1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i="1" spc="-5" dirty="0">
                <a:solidFill>
                  <a:srgbClr val="FFFFFF"/>
                </a:solidFill>
                <a:latin typeface="Calibri"/>
                <a:cs typeface="Calibri"/>
              </a:rPr>
              <a:t>FUNDED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134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0385" rIns="0" bIns="0" rtlCol="0">
            <a:spAutoFit/>
          </a:bodyPr>
          <a:lstStyle/>
          <a:p>
            <a:pPr marL="99695">
              <a:lnSpc>
                <a:spcPct val="100000"/>
              </a:lnSpc>
            </a:pPr>
            <a:r>
              <a:rPr sz="3200" dirty="0">
                <a:solidFill>
                  <a:srgbClr val="FF0000"/>
                </a:solidFill>
              </a:rPr>
              <a:t>B. </a:t>
            </a:r>
            <a:r>
              <a:rPr sz="3200" spc="5" dirty="0">
                <a:solidFill>
                  <a:srgbClr val="FF0000"/>
                </a:solidFill>
              </a:rPr>
              <a:t>MANAJEMEN</a:t>
            </a:r>
            <a:r>
              <a:rPr sz="3200" spc="-95" dirty="0">
                <a:solidFill>
                  <a:srgbClr val="FF0000"/>
                </a:solidFill>
              </a:rPr>
              <a:t> </a:t>
            </a:r>
            <a:r>
              <a:rPr sz="3200" spc="-5" dirty="0">
                <a:solidFill>
                  <a:srgbClr val="FF0000"/>
                </a:solidFill>
              </a:rPr>
              <a:t>PPPK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396240" y="819911"/>
            <a:ext cx="8425180" cy="1744980"/>
          </a:xfrm>
          <a:custGeom>
            <a:avLst/>
            <a:gdLst/>
            <a:ahLst/>
            <a:cxnLst/>
            <a:rect l="l" t="t" r="r" b="b"/>
            <a:pathLst>
              <a:path w="8425180" h="1744980">
                <a:moveTo>
                  <a:pt x="8133841" y="0"/>
                </a:moveTo>
                <a:lnTo>
                  <a:pt x="290842" y="0"/>
                </a:lnTo>
                <a:lnTo>
                  <a:pt x="243666" y="3805"/>
                </a:lnTo>
                <a:lnTo>
                  <a:pt x="198913" y="14823"/>
                </a:lnTo>
                <a:lnTo>
                  <a:pt x="157183" y="32455"/>
                </a:lnTo>
                <a:lnTo>
                  <a:pt x="119074" y="56103"/>
                </a:lnTo>
                <a:lnTo>
                  <a:pt x="85185" y="85169"/>
                </a:lnTo>
                <a:lnTo>
                  <a:pt x="56115" y="119054"/>
                </a:lnTo>
                <a:lnTo>
                  <a:pt x="32463" y="157161"/>
                </a:lnTo>
                <a:lnTo>
                  <a:pt x="14827" y="198892"/>
                </a:lnTo>
                <a:lnTo>
                  <a:pt x="3806" y="243647"/>
                </a:lnTo>
                <a:lnTo>
                  <a:pt x="0" y="290829"/>
                </a:lnTo>
                <a:lnTo>
                  <a:pt x="0" y="1454150"/>
                </a:lnTo>
                <a:lnTo>
                  <a:pt x="3806" y="1501332"/>
                </a:lnTo>
                <a:lnTo>
                  <a:pt x="14827" y="1546087"/>
                </a:lnTo>
                <a:lnTo>
                  <a:pt x="32463" y="1587818"/>
                </a:lnTo>
                <a:lnTo>
                  <a:pt x="56115" y="1625925"/>
                </a:lnTo>
                <a:lnTo>
                  <a:pt x="85185" y="1659810"/>
                </a:lnTo>
                <a:lnTo>
                  <a:pt x="119074" y="1688876"/>
                </a:lnTo>
                <a:lnTo>
                  <a:pt x="157183" y="1712524"/>
                </a:lnTo>
                <a:lnTo>
                  <a:pt x="198913" y="1730156"/>
                </a:lnTo>
                <a:lnTo>
                  <a:pt x="243666" y="1741174"/>
                </a:lnTo>
                <a:lnTo>
                  <a:pt x="290842" y="1744979"/>
                </a:lnTo>
                <a:lnTo>
                  <a:pt x="8133841" y="1744979"/>
                </a:lnTo>
                <a:lnTo>
                  <a:pt x="8181024" y="1741174"/>
                </a:lnTo>
                <a:lnTo>
                  <a:pt x="8225779" y="1730156"/>
                </a:lnTo>
                <a:lnTo>
                  <a:pt x="8267510" y="1712524"/>
                </a:lnTo>
                <a:lnTo>
                  <a:pt x="8305617" y="1688876"/>
                </a:lnTo>
                <a:lnTo>
                  <a:pt x="8339502" y="1659810"/>
                </a:lnTo>
                <a:lnTo>
                  <a:pt x="8368568" y="1625925"/>
                </a:lnTo>
                <a:lnTo>
                  <a:pt x="8392216" y="1587818"/>
                </a:lnTo>
                <a:lnTo>
                  <a:pt x="8409848" y="1546087"/>
                </a:lnTo>
                <a:lnTo>
                  <a:pt x="8420866" y="1501332"/>
                </a:lnTo>
                <a:lnTo>
                  <a:pt x="8424671" y="1454150"/>
                </a:lnTo>
                <a:lnTo>
                  <a:pt x="8424671" y="290829"/>
                </a:lnTo>
                <a:lnTo>
                  <a:pt x="8420866" y="243647"/>
                </a:lnTo>
                <a:lnTo>
                  <a:pt x="8409848" y="198892"/>
                </a:lnTo>
                <a:lnTo>
                  <a:pt x="8392216" y="157161"/>
                </a:lnTo>
                <a:lnTo>
                  <a:pt x="8368568" y="119054"/>
                </a:lnTo>
                <a:lnTo>
                  <a:pt x="8339502" y="85169"/>
                </a:lnTo>
                <a:lnTo>
                  <a:pt x="8305617" y="56103"/>
                </a:lnTo>
                <a:lnTo>
                  <a:pt x="8267510" y="32455"/>
                </a:lnTo>
                <a:lnTo>
                  <a:pt x="8225779" y="14823"/>
                </a:lnTo>
                <a:lnTo>
                  <a:pt x="8181024" y="3805"/>
                </a:lnTo>
                <a:lnTo>
                  <a:pt x="8133841" y="0"/>
                </a:lnTo>
                <a:close/>
              </a:path>
            </a:pathLst>
          </a:custGeom>
          <a:solidFill>
            <a:srgbClr val="E6DFEB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56866" y="854075"/>
            <a:ext cx="6149340" cy="1670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20" dirty="0">
                <a:solidFill>
                  <a:prstClr val="black"/>
                </a:solidFill>
                <a:latin typeface="Calibri"/>
                <a:cs typeface="Calibri"/>
              </a:rPr>
              <a:t>Tahapan: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perencanaan,  pengumuman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lowongan,</a:t>
            </a:r>
            <a:r>
              <a:rPr spc="114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pelamaran,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fontAlgn="auto">
              <a:spcBef>
                <a:spcPts val="0"/>
              </a:spcBef>
              <a:spcAft>
                <a:spcPts val="0"/>
              </a:spcAf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seleksi,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pengumuman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hasil seleksi, dan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 pengangkatan.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Berdasarkan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kompetensi,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kualifikasi,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dan</a:t>
            </a:r>
            <a:r>
              <a:rPr spc="8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kebutuhan.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Pengangkatan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oleh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Keputusan</a:t>
            </a:r>
            <a:r>
              <a:rPr spc="3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PPK.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Perjanjian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kerja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minimal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1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tahun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dan dapat</a:t>
            </a:r>
            <a:r>
              <a:rPr spc="12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diperpanjang.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PPPK </a:t>
            </a:r>
            <a:r>
              <a:rPr b="1" dirty="0">
                <a:solidFill>
                  <a:srgbClr val="FF0000"/>
                </a:solidFill>
                <a:latin typeface="Calibri"/>
                <a:cs typeface="Calibri"/>
              </a:rPr>
              <a:t>tidak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dapat </a:t>
            </a:r>
            <a:r>
              <a:rPr b="1" spc="-10" dirty="0">
                <a:solidFill>
                  <a:srgbClr val="FF0000"/>
                </a:solidFill>
                <a:latin typeface="Calibri"/>
                <a:cs typeface="Calibri"/>
              </a:rPr>
              <a:t>diangkat secara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otomatis menjadi calon</a:t>
            </a:r>
            <a:r>
              <a:rPr b="1" spc="-9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FF0000"/>
                </a:solidFill>
                <a:latin typeface="Calibri"/>
                <a:cs typeface="Calibri"/>
              </a:rPr>
              <a:t>PNS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67868" y="963167"/>
            <a:ext cx="1728470" cy="1297305"/>
          </a:xfrm>
          <a:custGeom>
            <a:avLst/>
            <a:gdLst/>
            <a:ahLst/>
            <a:cxnLst/>
            <a:rect l="l" t="t" r="r" b="b"/>
            <a:pathLst>
              <a:path w="1728470" h="1297305">
                <a:moveTo>
                  <a:pt x="1512062" y="0"/>
                </a:moveTo>
                <a:lnTo>
                  <a:pt x="216153" y="0"/>
                </a:lnTo>
                <a:lnTo>
                  <a:pt x="166591" y="5708"/>
                </a:lnTo>
                <a:lnTo>
                  <a:pt x="121094" y="21969"/>
                </a:lnTo>
                <a:lnTo>
                  <a:pt x="80960" y="47486"/>
                </a:lnTo>
                <a:lnTo>
                  <a:pt x="47486" y="80960"/>
                </a:lnTo>
                <a:lnTo>
                  <a:pt x="21969" y="121094"/>
                </a:lnTo>
                <a:lnTo>
                  <a:pt x="5708" y="166591"/>
                </a:lnTo>
                <a:lnTo>
                  <a:pt x="0" y="216154"/>
                </a:lnTo>
                <a:lnTo>
                  <a:pt x="0" y="1080770"/>
                </a:lnTo>
                <a:lnTo>
                  <a:pt x="5708" y="1130332"/>
                </a:lnTo>
                <a:lnTo>
                  <a:pt x="21969" y="1175829"/>
                </a:lnTo>
                <a:lnTo>
                  <a:pt x="47486" y="1215963"/>
                </a:lnTo>
                <a:lnTo>
                  <a:pt x="80960" y="1249437"/>
                </a:lnTo>
                <a:lnTo>
                  <a:pt x="121094" y="1274954"/>
                </a:lnTo>
                <a:lnTo>
                  <a:pt x="166591" y="1291215"/>
                </a:lnTo>
                <a:lnTo>
                  <a:pt x="216153" y="1296924"/>
                </a:lnTo>
                <a:lnTo>
                  <a:pt x="1512062" y="1296924"/>
                </a:lnTo>
                <a:lnTo>
                  <a:pt x="1561624" y="1291215"/>
                </a:lnTo>
                <a:lnTo>
                  <a:pt x="1607121" y="1274954"/>
                </a:lnTo>
                <a:lnTo>
                  <a:pt x="1647255" y="1249437"/>
                </a:lnTo>
                <a:lnTo>
                  <a:pt x="1680729" y="1215963"/>
                </a:lnTo>
                <a:lnTo>
                  <a:pt x="1706246" y="1175829"/>
                </a:lnTo>
                <a:lnTo>
                  <a:pt x="1722507" y="1130332"/>
                </a:lnTo>
                <a:lnTo>
                  <a:pt x="1728215" y="1080770"/>
                </a:lnTo>
                <a:lnTo>
                  <a:pt x="1728215" y="216154"/>
                </a:lnTo>
                <a:lnTo>
                  <a:pt x="1722507" y="166591"/>
                </a:lnTo>
                <a:lnTo>
                  <a:pt x="1706246" y="121094"/>
                </a:lnTo>
                <a:lnTo>
                  <a:pt x="1680729" y="80960"/>
                </a:lnTo>
                <a:lnTo>
                  <a:pt x="1647255" y="47486"/>
                </a:lnTo>
                <a:lnTo>
                  <a:pt x="1607121" y="21969"/>
                </a:lnTo>
                <a:lnTo>
                  <a:pt x="1561624" y="5708"/>
                </a:lnTo>
                <a:lnTo>
                  <a:pt x="1512062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7868" y="963167"/>
            <a:ext cx="1728470" cy="1297305"/>
          </a:xfrm>
          <a:custGeom>
            <a:avLst/>
            <a:gdLst/>
            <a:ahLst/>
            <a:cxnLst/>
            <a:rect l="l" t="t" r="r" b="b"/>
            <a:pathLst>
              <a:path w="1728470" h="1297305">
                <a:moveTo>
                  <a:pt x="0" y="216154"/>
                </a:moveTo>
                <a:lnTo>
                  <a:pt x="5708" y="166591"/>
                </a:lnTo>
                <a:lnTo>
                  <a:pt x="21969" y="121094"/>
                </a:lnTo>
                <a:lnTo>
                  <a:pt x="47486" y="80960"/>
                </a:lnTo>
                <a:lnTo>
                  <a:pt x="80960" y="47486"/>
                </a:lnTo>
                <a:lnTo>
                  <a:pt x="121094" y="21969"/>
                </a:lnTo>
                <a:lnTo>
                  <a:pt x="166591" y="5708"/>
                </a:lnTo>
                <a:lnTo>
                  <a:pt x="216153" y="0"/>
                </a:lnTo>
                <a:lnTo>
                  <a:pt x="1512062" y="0"/>
                </a:lnTo>
                <a:lnTo>
                  <a:pt x="1561624" y="5708"/>
                </a:lnTo>
                <a:lnTo>
                  <a:pt x="1607121" y="21969"/>
                </a:lnTo>
                <a:lnTo>
                  <a:pt x="1647255" y="47486"/>
                </a:lnTo>
                <a:lnTo>
                  <a:pt x="1680729" y="80960"/>
                </a:lnTo>
                <a:lnTo>
                  <a:pt x="1706246" y="121094"/>
                </a:lnTo>
                <a:lnTo>
                  <a:pt x="1722507" y="166591"/>
                </a:lnTo>
                <a:lnTo>
                  <a:pt x="1728215" y="216154"/>
                </a:lnTo>
                <a:lnTo>
                  <a:pt x="1728215" y="1080770"/>
                </a:lnTo>
                <a:lnTo>
                  <a:pt x="1722507" y="1130332"/>
                </a:lnTo>
                <a:lnTo>
                  <a:pt x="1706246" y="1175829"/>
                </a:lnTo>
                <a:lnTo>
                  <a:pt x="1680729" y="1215963"/>
                </a:lnTo>
                <a:lnTo>
                  <a:pt x="1647255" y="1249437"/>
                </a:lnTo>
                <a:lnTo>
                  <a:pt x="1607121" y="1274954"/>
                </a:lnTo>
                <a:lnTo>
                  <a:pt x="1561624" y="1291215"/>
                </a:lnTo>
                <a:lnTo>
                  <a:pt x="1512062" y="1296924"/>
                </a:lnTo>
                <a:lnTo>
                  <a:pt x="216153" y="1296924"/>
                </a:lnTo>
                <a:lnTo>
                  <a:pt x="166591" y="1291215"/>
                </a:lnTo>
                <a:lnTo>
                  <a:pt x="121094" y="1274954"/>
                </a:lnTo>
                <a:lnTo>
                  <a:pt x="80960" y="1249437"/>
                </a:lnTo>
                <a:lnTo>
                  <a:pt x="47486" y="1215963"/>
                </a:lnTo>
                <a:lnTo>
                  <a:pt x="21969" y="1175829"/>
                </a:lnTo>
                <a:lnTo>
                  <a:pt x="5708" y="1130332"/>
                </a:lnTo>
                <a:lnTo>
                  <a:pt x="0" y="1080770"/>
                </a:lnTo>
                <a:lnTo>
                  <a:pt x="0" y="216154"/>
                </a:lnTo>
                <a:close/>
              </a:path>
            </a:pathLst>
          </a:custGeom>
          <a:ln w="12192">
            <a:solidFill>
              <a:srgbClr val="5C4676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2503" y="1409065"/>
            <a:ext cx="141922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spc="-45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en</a:t>
            </a:r>
            <a:r>
              <a:rPr sz="2400" b="1" spc="-35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adaan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96240" y="2636520"/>
            <a:ext cx="8425180" cy="1409700"/>
          </a:xfrm>
          <a:custGeom>
            <a:avLst/>
            <a:gdLst/>
            <a:ahLst/>
            <a:cxnLst/>
            <a:rect l="l" t="t" r="r" b="b"/>
            <a:pathLst>
              <a:path w="8425180" h="1409700">
                <a:moveTo>
                  <a:pt x="8189721" y="0"/>
                </a:moveTo>
                <a:lnTo>
                  <a:pt x="234962" y="0"/>
                </a:lnTo>
                <a:lnTo>
                  <a:pt x="187608" y="4771"/>
                </a:lnTo>
                <a:lnTo>
                  <a:pt x="143503" y="18458"/>
                </a:lnTo>
                <a:lnTo>
                  <a:pt x="103591" y="40116"/>
                </a:lnTo>
                <a:lnTo>
                  <a:pt x="68818" y="68802"/>
                </a:lnTo>
                <a:lnTo>
                  <a:pt x="40127" y="103571"/>
                </a:lnTo>
                <a:lnTo>
                  <a:pt x="18464" y="143482"/>
                </a:lnTo>
                <a:lnTo>
                  <a:pt x="4773" y="187589"/>
                </a:lnTo>
                <a:lnTo>
                  <a:pt x="0" y="234950"/>
                </a:lnTo>
                <a:lnTo>
                  <a:pt x="0" y="1174749"/>
                </a:lnTo>
                <a:lnTo>
                  <a:pt x="4773" y="1222110"/>
                </a:lnTo>
                <a:lnTo>
                  <a:pt x="18464" y="1266217"/>
                </a:lnTo>
                <a:lnTo>
                  <a:pt x="40127" y="1306128"/>
                </a:lnTo>
                <a:lnTo>
                  <a:pt x="68818" y="1340897"/>
                </a:lnTo>
                <a:lnTo>
                  <a:pt x="103591" y="1369583"/>
                </a:lnTo>
                <a:lnTo>
                  <a:pt x="143503" y="1391241"/>
                </a:lnTo>
                <a:lnTo>
                  <a:pt x="187608" y="1404928"/>
                </a:lnTo>
                <a:lnTo>
                  <a:pt x="234962" y="1409699"/>
                </a:lnTo>
                <a:lnTo>
                  <a:pt x="8189721" y="1409699"/>
                </a:lnTo>
                <a:lnTo>
                  <a:pt x="8237082" y="1404928"/>
                </a:lnTo>
                <a:lnTo>
                  <a:pt x="8281189" y="1391241"/>
                </a:lnTo>
                <a:lnTo>
                  <a:pt x="8321100" y="1369583"/>
                </a:lnTo>
                <a:lnTo>
                  <a:pt x="8355869" y="1340897"/>
                </a:lnTo>
                <a:lnTo>
                  <a:pt x="8384555" y="1306128"/>
                </a:lnTo>
                <a:lnTo>
                  <a:pt x="8406213" y="1266217"/>
                </a:lnTo>
                <a:lnTo>
                  <a:pt x="8419900" y="1222110"/>
                </a:lnTo>
                <a:lnTo>
                  <a:pt x="8424671" y="1174749"/>
                </a:lnTo>
                <a:lnTo>
                  <a:pt x="8424671" y="234950"/>
                </a:lnTo>
                <a:lnTo>
                  <a:pt x="8419900" y="187589"/>
                </a:lnTo>
                <a:lnTo>
                  <a:pt x="8406213" y="143482"/>
                </a:lnTo>
                <a:lnTo>
                  <a:pt x="8384555" y="103571"/>
                </a:lnTo>
                <a:lnTo>
                  <a:pt x="8355869" y="68802"/>
                </a:lnTo>
                <a:lnTo>
                  <a:pt x="8321100" y="40116"/>
                </a:lnTo>
                <a:lnTo>
                  <a:pt x="8281189" y="18458"/>
                </a:lnTo>
                <a:lnTo>
                  <a:pt x="8237082" y="4771"/>
                </a:lnTo>
                <a:lnTo>
                  <a:pt x="8189721" y="0"/>
                </a:lnTo>
                <a:close/>
              </a:path>
            </a:pathLst>
          </a:custGeom>
          <a:solidFill>
            <a:srgbClr val="E6DFEB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40355" y="2778252"/>
            <a:ext cx="6023610" cy="1122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Perjanjian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kerja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tingkat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individu dan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tingkat</a:t>
            </a:r>
            <a:r>
              <a:rPr spc="14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unit/organisasi.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marR="50673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Sebagai dasar perpanjangan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perjanjian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kerja,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pemberian  tunjangan, dan pengembangan</a:t>
            </a:r>
            <a:r>
              <a:rPr spc="1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kompetensi.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Pemberhentian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jika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tidak mencapai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target</a:t>
            </a:r>
            <a:r>
              <a:rPr spc="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kinerja.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67868" y="2781300"/>
            <a:ext cx="1728470" cy="1120140"/>
          </a:xfrm>
          <a:custGeom>
            <a:avLst/>
            <a:gdLst/>
            <a:ahLst/>
            <a:cxnLst/>
            <a:rect l="l" t="t" r="r" b="b"/>
            <a:pathLst>
              <a:path w="1728470" h="1120139">
                <a:moveTo>
                  <a:pt x="1541526" y="0"/>
                </a:moveTo>
                <a:lnTo>
                  <a:pt x="186689" y="0"/>
                </a:lnTo>
                <a:lnTo>
                  <a:pt x="137062" y="6667"/>
                </a:lnTo>
                <a:lnTo>
                  <a:pt x="92467" y="25484"/>
                </a:lnTo>
                <a:lnTo>
                  <a:pt x="54683" y="54673"/>
                </a:lnTo>
                <a:lnTo>
                  <a:pt x="25490" y="92455"/>
                </a:lnTo>
                <a:lnTo>
                  <a:pt x="6669" y="137054"/>
                </a:lnTo>
                <a:lnTo>
                  <a:pt x="0" y="186689"/>
                </a:lnTo>
                <a:lnTo>
                  <a:pt x="0" y="933450"/>
                </a:lnTo>
                <a:lnTo>
                  <a:pt x="6669" y="983085"/>
                </a:lnTo>
                <a:lnTo>
                  <a:pt x="25490" y="1027684"/>
                </a:lnTo>
                <a:lnTo>
                  <a:pt x="54683" y="1065466"/>
                </a:lnTo>
                <a:lnTo>
                  <a:pt x="92467" y="1094655"/>
                </a:lnTo>
                <a:lnTo>
                  <a:pt x="137062" y="1113472"/>
                </a:lnTo>
                <a:lnTo>
                  <a:pt x="186689" y="1120139"/>
                </a:lnTo>
                <a:lnTo>
                  <a:pt x="1541526" y="1120139"/>
                </a:lnTo>
                <a:lnTo>
                  <a:pt x="1591161" y="1113472"/>
                </a:lnTo>
                <a:lnTo>
                  <a:pt x="1635760" y="1094655"/>
                </a:lnTo>
                <a:lnTo>
                  <a:pt x="1673542" y="1065466"/>
                </a:lnTo>
                <a:lnTo>
                  <a:pt x="1702731" y="1027683"/>
                </a:lnTo>
                <a:lnTo>
                  <a:pt x="1721548" y="983085"/>
                </a:lnTo>
                <a:lnTo>
                  <a:pt x="1728215" y="933450"/>
                </a:lnTo>
                <a:lnTo>
                  <a:pt x="1728215" y="186689"/>
                </a:lnTo>
                <a:lnTo>
                  <a:pt x="1721548" y="137054"/>
                </a:lnTo>
                <a:lnTo>
                  <a:pt x="1702731" y="92456"/>
                </a:lnTo>
                <a:lnTo>
                  <a:pt x="1673542" y="54673"/>
                </a:lnTo>
                <a:lnTo>
                  <a:pt x="1635759" y="25484"/>
                </a:lnTo>
                <a:lnTo>
                  <a:pt x="1591161" y="6667"/>
                </a:lnTo>
                <a:lnTo>
                  <a:pt x="1541526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67868" y="2781300"/>
            <a:ext cx="1728470" cy="1120140"/>
          </a:xfrm>
          <a:custGeom>
            <a:avLst/>
            <a:gdLst/>
            <a:ahLst/>
            <a:cxnLst/>
            <a:rect l="l" t="t" r="r" b="b"/>
            <a:pathLst>
              <a:path w="1728470" h="1120139">
                <a:moveTo>
                  <a:pt x="0" y="186689"/>
                </a:moveTo>
                <a:lnTo>
                  <a:pt x="6669" y="137054"/>
                </a:lnTo>
                <a:lnTo>
                  <a:pt x="25490" y="92455"/>
                </a:lnTo>
                <a:lnTo>
                  <a:pt x="54683" y="54673"/>
                </a:lnTo>
                <a:lnTo>
                  <a:pt x="92467" y="25484"/>
                </a:lnTo>
                <a:lnTo>
                  <a:pt x="137062" y="6667"/>
                </a:lnTo>
                <a:lnTo>
                  <a:pt x="186689" y="0"/>
                </a:lnTo>
                <a:lnTo>
                  <a:pt x="1541526" y="0"/>
                </a:lnTo>
                <a:lnTo>
                  <a:pt x="1591161" y="6667"/>
                </a:lnTo>
                <a:lnTo>
                  <a:pt x="1635759" y="25484"/>
                </a:lnTo>
                <a:lnTo>
                  <a:pt x="1673542" y="54673"/>
                </a:lnTo>
                <a:lnTo>
                  <a:pt x="1702731" y="92456"/>
                </a:lnTo>
                <a:lnTo>
                  <a:pt x="1721548" y="137054"/>
                </a:lnTo>
                <a:lnTo>
                  <a:pt x="1728215" y="186689"/>
                </a:lnTo>
                <a:lnTo>
                  <a:pt x="1728215" y="933450"/>
                </a:lnTo>
                <a:lnTo>
                  <a:pt x="1721548" y="983085"/>
                </a:lnTo>
                <a:lnTo>
                  <a:pt x="1702731" y="1027683"/>
                </a:lnTo>
                <a:lnTo>
                  <a:pt x="1673542" y="1065466"/>
                </a:lnTo>
                <a:lnTo>
                  <a:pt x="1635760" y="1094655"/>
                </a:lnTo>
                <a:lnTo>
                  <a:pt x="1591161" y="1113472"/>
                </a:lnTo>
                <a:lnTo>
                  <a:pt x="1541526" y="1120139"/>
                </a:lnTo>
                <a:lnTo>
                  <a:pt x="186689" y="1120139"/>
                </a:lnTo>
                <a:lnTo>
                  <a:pt x="137062" y="1113472"/>
                </a:lnTo>
                <a:lnTo>
                  <a:pt x="92467" y="1094655"/>
                </a:lnTo>
                <a:lnTo>
                  <a:pt x="54683" y="1065466"/>
                </a:lnTo>
                <a:lnTo>
                  <a:pt x="25490" y="1027684"/>
                </a:lnTo>
                <a:lnTo>
                  <a:pt x="6669" y="983085"/>
                </a:lnTo>
                <a:lnTo>
                  <a:pt x="0" y="933450"/>
                </a:lnTo>
                <a:lnTo>
                  <a:pt x="0" y="186689"/>
                </a:lnTo>
                <a:close/>
              </a:path>
            </a:pathLst>
          </a:custGeom>
          <a:ln w="12192">
            <a:solidFill>
              <a:srgbClr val="5C4676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37108" y="2956559"/>
            <a:ext cx="1187450" cy="759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6685" marR="5080" indent="-134620" fontAlgn="auto">
              <a:spcBef>
                <a:spcPts val="0"/>
              </a:spcBef>
              <a:spcAft>
                <a:spcPts val="0"/>
              </a:spcAft>
            </a:pPr>
            <a:r>
              <a:rPr sz="2400" b="1" spc="-45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enilaian  Kinerja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96240" y="4869179"/>
            <a:ext cx="8425180" cy="1728470"/>
          </a:xfrm>
          <a:custGeom>
            <a:avLst/>
            <a:gdLst/>
            <a:ahLst/>
            <a:cxnLst/>
            <a:rect l="l" t="t" r="r" b="b"/>
            <a:pathLst>
              <a:path w="8425180" h="1728470">
                <a:moveTo>
                  <a:pt x="8136635" y="0"/>
                </a:moveTo>
                <a:lnTo>
                  <a:pt x="288036" y="0"/>
                </a:lnTo>
                <a:lnTo>
                  <a:pt x="241314" y="3768"/>
                </a:lnTo>
                <a:lnTo>
                  <a:pt x="196993" y="14679"/>
                </a:lnTo>
                <a:lnTo>
                  <a:pt x="155665" y="32140"/>
                </a:lnTo>
                <a:lnTo>
                  <a:pt x="117924" y="55558"/>
                </a:lnTo>
                <a:lnTo>
                  <a:pt x="84362" y="84343"/>
                </a:lnTo>
                <a:lnTo>
                  <a:pt x="55573" y="117902"/>
                </a:lnTo>
                <a:lnTo>
                  <a:pt x="32149" y="155643"/>
                </a:lnTo>
                <a:lnTo>
                  <a:pt x="14684" y="196973"/>
                </a:lnTo>
                <a:lnTo>
                  <a:pt x="3769" y="241302"/>
                </a:lnTo>
                <a:lnTo>
                  <a:pt x="0" y="288036"/>
                </a:lnTo>
                <a:lnTo>
                  <a:pt x="0" y="1440180"/>
                </a:lnTo>
                <a:lnTo>
                  <a:pt x="3769" y="1486901"/>
                </a:lnTo>
                <a:lnTo>
                  <a:pt x="14684" y="1531222"/>
                </a:lnTo>
                <a:lnTo>
                  <a:pt x="32149" y="1572550"/>
                </a:lnTo>
                <a:lnTo>
                  <a:pt x="55573" y="1610291"/>
                </a:lnTo>
                <a:lnTo>
                  <a:pt x="84362" y="1643853"/>
                </a:lnTo>
                <a:lnTo>
                  <a:pt x="117924" y="1672642"/>
                </a:lnTo>
                <a:lnTo>
                  <a:pt x="155665" y="1696066"/>
                </a:lnTo>
                <a:lnTo>
                  <a:pt x="196993" y="1713531"/>
                </a:lnTo>
                <a:lnTo>
                  <a:pt x="241314" y="1724446"/>
                </a:lnTo>
                <a:lnTo>
                  <a:pt x="288036" y="1728216"/>
                </a:lnTo>
                <a:lnTo>
                  <a:pt x="8136635" y="1728216"/>
                </a:lnTo>
                <a:lnTo>
                  <a:pt x="8183369" y="1724446"/>
                </a:lnTo>
                <a:lnTo>
                  <a:pt x="8227698" y="1713531"/>
                </a:lnTo>
                <a:lnTo>
                  <a:pt x="8269028" y="1696066"/>
                </a:lnTo>
                <a:lnTo>
                  <a:pt x="8306769" y="1672642"/>
                </a:lnTo>
                <a:lnTo>
                  <a:pt x="8340328" y="1643853"/>
                </a:lnTo>
                <a:lnTo>
                  <a:pt x="8369113" y="1610291"/>
                </a:lnTo>
                <a:lnTo>
                  <a:pt x="8392531" y="1572550"/>
                </a:lnTo>
                <a:lnTo>
                  <a:pt x="8409992" y="1531222"/>
                </a:lnTo>
                <a:lnTo>
                  <a:pt x="8420903" y="1486901"/>
                </a:lnTo>
                <a:lnTo>
                  <a:pt x="8424671" y="1440180"/>
                </a:lnTo>
                <a:lnTo>
                  <a:pt x="8424671" y="288036"/>
                </a:lnTo>
                <a:lnTo>
                  <a:pt x="8420903" y="241302"/>
                </a:lnTo>
                <a:lnTo>
                  <a:pt x="8409992" y="196973"/>
                </a:lnTo>
                <a:lnTo>
                  <a:pt x="8392531" y="155643"/>
                </a:lnTo>
                <a:lnTo>
                  <a:pt x="8369113" y="117902"/>
                </a:lnTo>
                <a:lnTo>
                  <a:pt x="8340328" y="84343"/>
                </a:lnTo>
                <a:lnTo>
                  <a:pt x="8306769" y="55558"/>
                </a:lnTo>
                <a:lnTo>
                  <a:pt x="8269028" y="32140"/>
                </a:lnTo>
                <a:lnTo>
                  <a:pt x="8227698" y="14679"/>
                </a:lnTo>
                <a:lnTo>
                  <a:pt x="8183369" y="3768"/>
                </a:lnTo>
                <a:lnTo>
                  <a:pt x="8136635" y="0"/>
                </a:lnTo>
                <a:close/>
              </a:path>
            </a:pathLst>
          </a:custGeom>
          <a:solidFill>
            <a:srgbClr val="E6DFEB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67868" y="4986528"/>
            <a:ext cx="1728470" cy="1511935"/>
          </a:xfrm>
          <a:custGeom>
            <a:avLst/>
            <a:gdLst/>
            <a:ahLst/>
            <a:cxnLst/>
            <a:rect l="l" t="t" r="r" b="b"/>
            <a:pathLst>
              <a:path w="1728470" h="1511935">
                <a:moveTo>
                  <a:pt x="1476248" y="0"/>
                </a:moveTo>
                <a:lnTo>
                  <a:pt x="251967" y="0"/>
                </a:lnTo>
                <a:lnTo>
                  <a:pt x="206677" y="4058"/>
                </a:lnTo>
                <a:lnTo>
                  <a:pt x="164049" y="15759"/>
                </a:lnTo>
                <a:lnTo>
                  <a:pt x="124796" y="34393"/>
                </a:lnTo>
                <a:lnTo>
                  <a:pt x="89629" y="59248"/>
                </a:lnTo>
                <a:lnTo>
                  <a:pt x="59261" y="89614"/>
                </a:lnTo>
                <a:lnTo>
                  <a:pt x="34401" y="124779"/>
                </a:lnTo>
                <a:lnTo>
                  <a:pt x="15764" y="164034"/>
                </a:lnTo>
                <a:lnTo>
                  <a:pt x="4059" y="206667"/>
                </a:lnTo>
                <a:lnTo>
                  <a:pt x="0" y="251968"/>
                </a:lnTo>
                <a:lnTo>
                  <a:pt x="0" y="1259840"/>
                </a:lnTo>
                <a:lnTo>
                  <a:pt x="4059" y="1305130"/>
                </a:lnTo>
                <a:lnTo>
                  <a:pt x="15764" y="1347758"/>
                </a:lnTo>
                <a:lnTo>
                  <a:pt x="34401" y="1387011"/>
                </a:lnTo>
                <a:lnTo>
                  <a:pt x="59261" y="1422178"/>
                </a:lnTo>
                <a:lnTo>
                  <a:pt x="89629" y="1452546"/>
                </a:lnTo>
                <a:lnTo>
                  <a:pt x="124796" y="1477406"/>
                </a:lnTo>
                <a:lnTo>
                  <a:pt x="164049" y="1496043"/>
                </a:lnTo>
                <a:lnTo>
                  <a:pt x="206677" y="1507748"/>
                </a:lnTo>
                <a:lnTo>
                  <a:pt x="251967" y="1511808"/>
                </a:lnTo>
                <a:lnTo>
                  <a:pt x="1476248" y="1511808"/>
                </a:lnTo>
                <a:lnTo>
                  <a:pt x="1521548" y="1507748"/>
                </a:lnTo>
                <a:lnTo>
                  <a:pt x="1564181" y="1496043"/>
                </a:lnTo>
                <a:lnTo>
                  <a:pt x="1603436" y="1477406"/>
                </a:lnTo>
                <a:lnTo>
                  <a:pt x="1638601" y="1452546"/>
                </a:lnTo>
                <a:lnTo>
                  <a:pt x="1668967" y="1422178"/>
                </a:lnTo>
                <a:lnTo>
                  <a:pt x="1693822" y="1387011"/>
                </a:lnTo>
                <a:lnTo>
                  <a:pt x="1712456" y="1347758"/>
                </a:lnTo>
                <a:lnTo>
                  <a:pt x="1724157" y="1305130"/>
                </a:lnTo>
                <a:lnTo>
                  <a:pt x="1728215" y="1259840"/>
                </a:lnTo>
                <a:lnTo>
                  <a:pt x="1728215" y="251968"/>
                </a:lnTo>
                <a:lnTo>
                  <a:pt x="1724157" y="206667"/>
                </a:lnTo>
                <a:lnTo>
                  <a:pt x="1712456" y="164034"/>
                </a:lnTo>
                <a:lnTo>
                  <a:pt x="1693822" y="124779"/>
                </a:lnTo>
                <a:lnTo>
                  <a:pt x="1668967" y="89614"/>
                </a:lnTo>
                <a:lnTo>
                  <a:pt x="1638601" y="59248"/>
                </a:lnTo>
                <a:lnTo>
                  <a:pt x="1603436" y="34393"/>
                </a:lnTo>
                <a:lnTo>
                  <a:pt x="1564181" y="15759"/>
                </a:lnTo>
                <a:lnTo>
                  <a:pt x="1521548" y="4058"/>
                </a:lnTo>
                <a:lnTo>
                  <a:pt x="1476248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67868" y="4986528"/>
            <a:ext cx="1728470" cy="1511935"/>
          </a:xfrm>
          <a:custGeom>
            <a:avLst/>
            <a:gdLst/>
            <a:ahLst/>
            <a:cxnLst/>
            <a:rect l="l" t="t" r="r" b="b"/>
            <a:pathLst>
              <a:path w="1728470" h="1511935">
                <a:moveTo>
                  <a:pt x="0" y="251968"/>
                </a:moveTo>
                <a:lnTo>
                  <a:pt x="4059" y="206667"/>
                </a:lnTo>
                <a:lnTo>
                  <a:pt x="15764" y="164034"/>
                </a:lnTo>
                <a:lnTo>
                  <a:pt x="34401" y="124779"/>
                </a:lnTo>
                <a:lnTo>
                  <a:pt x="59261" y="89614"/>
                </a:lnTo>
                <a:lnTo>
                  <a:pt x="89629" y="59248"/>
                </a:lnTo>
                <a:lnTo>
                  <a:pt x="124796" y="34393"/>
                </a:lnTo>
                <a:lnTo>
                  <a:pt x="164049" y="15759"/>
                </a:lnTo>
                <a:lnTo>
                  <a:pt x="206677" y="4058"/>
                </a:lnTo>
                <a:lnTo>
                  <a:pt x="251967" y="0"/>
                </a:lnTo>
                <a:lnTo>
                  <a:pt x="1476248" y="0"/>
                </a:lnTo>
                <a:lnTo>
                  <a:pt x="1521548" y="4058"/>
                </a:lnTo>
                <a:lnTo>
                  <a:pt x="1564181" y="15759"/>
                </a:lnTo>
                <a:lnTo>
                  <a:pt x="1603436" y="34393"/>
                </a:lnTo>
                <a:lnTo>
                  <a:pt x="1638601" y="59248"/>
                </a:lnTo>
                <a:lnTo>
                  <a:pt x="1668967" y="89614"/>
                </a:lnTo>
                <a:lnTo>
                  <a:pt x="1693822" y="124779"/>
                </a:lnTo>
                <a:lnTo>
                  <a:pt x="1712456" y="164034"/>
                </a:lnTo>
                <a:lnTo>
                  <a:pt x="1724157" y="206667"/>
                </a:lnTo>
                <a:lnTo>
                  <a:pt x="1728215" y="251968"/>
                </a:lnTo>
                <a:lnTo>
                  <a:pt x="1728215" y="1259840"/>
                </a:lnTo>
                <a:lnTo>
                  <a:pt x="1724157" y="1305130"/>
                </a:lnTo>
                <a:lnTo>
                  <a:pt x="1712456" y="1347758"/>
                </a:lnTo>
                <a:lnTo>
                  <a:pt x="1693822" y="1387011"/>
                </a:lnTo>
                <a:lnTo>
                  <a:pt x="1668967" y="1422178"/>
                </a:lnTo>
                <a:lnTo>
                  <a:pt x="1638601" y="1452546"/>
                </a:lnTo>
                <a:lnTo>
                  <a:pt x="1603436" y="1477406"/>
                </a:lnTo>
                <a:lnTo>
                  <a:pt x="1564181" y="1496043"/>
                </a:lnTo>
                <a:lnTo>
                  <a:pt x="1521548" y="1507748"/>
                </a:lnTo>
                <a:lnTo>
                  <a:pt x="1476248" y="1511808"/>
                </a:lnTo>
                <a:lnTo>
                  <a:pt x="251967" y="1511808"/>
                </a:lnTo>
                <a:lnTo>
                  <a:pt x="206677" y="1507748"/>
                </a:lnTo>
                <a:lnTo>
                  <a:pt x="164049" y="1496043"/>
                </a:lnTo>
                <a:lnTo>
                  <a:pt x="124796" y="1477406"/>
                </a:lnTo>
                <a:lnTo>
                  <a:pt x="89629" y="1452546"/>
                </a:lnTo>
                <a:lnTo>
                  <a:pt x="59261" y="1422178"/>
                </a:lnTo>
                <a:lnTo>
                  <a:pt x="34401" y="1387011"/>
                </a:lnTo>
                <a:lnTo>
                  <a:pt x="15764" y="1347758"/>
                </a:lnTo>
                <a:lnTo>
                  <a:pt x="4059" y="1305130"/>
                </a:lnTo>
                <a:lnTo>
                  <a:pt x="0" y="1259840"/>
                </a:lnTo>
                <a:lnTo>
                  <a:pt x="0" y="251968"/>
                </a:lnTo>
                <a:close/>
              </a:path>
            </a:pathLst>
          </a:custGeom>
          <a:ln w="12192">
            <a:solidFill>
              <a:srgbClr val="5C4676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74826" y="5540349"/>
            <a:ext cx="515620" cy="394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Hak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08431" y="4099559"/>
            <a:ext cx="8426450" cy="711835"/>
          </a:xfrm>
          <a:custGeom>
            <a:avLst/>
            <a:gdLst/>
            <a:ahLst/>
            <a:cxnLst/>
            <a:rect l="l" t="t" r="r" b="b"/>
            <a:pathLst>
              <a:path w="8426450" h="711835">
                <a:moveTo>
                  <a:pt x="8307578" y="0"/>
                </a:moveTo>
                <a:lnTo>
                  <a:pt x="118618" y="0"/>
                </a:lnTo>
                <a:lnTo>
                  <a:pt x="72448" y="9318"/>
                </a:lnTo>
                <a:lnTo>
                  <a:pt x="34744" y="34734"/>
                </a:lnTo>
                <a:lnTo>
                  <a:pt x="9322" y="72437"/>
                </a:lnTo>
                <a:lnTo>
                  <a:pt x="0" y="118617"/>
                </a:lnTo>
                <a:lnTo>
                  <a:pt x="0" y="593089"/>
                </a:lnTo>
                <a:lnTo>
                  <a:pt x="9322" y="639270"/>
                </a:lnTo>
                <a:lnTo>
                  <a:pt x="34744" y="676973"/>
                </a:lnTo>
                <a:lnTo>
                  <a:pt x="72448" y="702389"/>
                </a:lnTo>
                <a:lnTo>
                  <a:pt x="118618" y="711707"/>
                </a:lnTo>
                <a:lnTo>
                  <a:pt x="8307578" y="711707"/>
                </a:lnTo>
                <a:lnTo>
                  <a:pt x="8353758" y="702389"/>
                </a:lnTo>
                <a:lnTo>
                  <a:pt x="8391461" y="676973"/>
                </a:lnTo>
                <a:lnTo>
                  <a:pt x="8416877" y="639270"/>
                </a:lnTo>
                <a:lnTo>
                  <a:pt x="8426196" y="593089"/>
                </a:lnTo>
                <a:lnTo>
                  <a:pt x="8426196" y="118617"/>
                </a:lnTo>
                <a:lnTo>
                  <a:pt x="8416877" y="72437"/>
                </a:lnTo>
                <a:lnTo>
                  <a:pt x="8391461" y="34734"/>
                </a:lnTo>
                <a:lnTo>
                  <a:pt x="8353758" y="9318"/>
                </a:lnTo>
                <a:lnTo>
                  <a:pt x="8307578" y="0"/>
                </a:lnTo>
                <a:close/>
              </a:path>
            </a:pathLst>
          </a:custGeom>
          <a:solidFill>
            <a:srgbClr val="E6DFEB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55850" y="4166361"/>
            <a:ext cx="6292850" cy="2400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9554" marR="5080" fontAlgn="auto">
              <a:spcBef>
                <a:spcPts val="0"/>
              </a:spcBef>
              <a:spcAft>
                <a:spcPts val="0"/>
              </a:spcAf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PPPK wajib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mematuhi disiplin dan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akan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dijatuhi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hukuman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disiplin 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jika</a:t>
            </a:r>
            <a:r>
              <a:rPr spc="-6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melanggarnya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marR="805180" indent="-267970" fontAlgn="auto">
              <a:spcBef>
                <a:spcPts val="1425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Mendapatkan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gaji serta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tunjangan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yang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dibebankan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kpd 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APBN/APBD.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Diberikan kesempatan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untuk pengembangan</a:t>
            </a:r>
            <a:r>
              <a:rPr spc="3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kompetensi.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Dapat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diberikan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penghargaan.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  <a:p>
            <a:pPr marL="280670" marR="402590" indent="-267970" fontAlgn="auto">
              <a:spcBef>
                <a:spcPts val="0"/>
              </a:spcBef>
              <a:spcAft>
                <a:spcPts val="0"/>
              </a:spcAft>
              <a:buFont typeface="Wingdings"/>
              <a:buChar char=""/>
              <a:tabLst>
                <a:tab pos="281305" algn="l"/>
              </a:tabLst>
            </a:pP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Mendapatkan perlindungan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berupa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jaminan (hari </a:t>
            </a:r>
            <a:r>
              <a:rPr dirty="0">
                <a:solidFill>
                  <a:prstClr val="black"/>
                </a:solidFill>
                <a:latin typeface="Calibri"/>
                <a:cs typeface="Calibri"/>
              </a:rPr>
              <a:t>tua,  </a:t>
            </a:r>
            <a:r>
              <a:rPr spc="-15" dirty="0">
                <a:solidFill>
                  <a:prstClr val="black"/>
                </a:solidFill>
                <a:latin typeface="Calibri"/>
                <a:cs typeface="Calibri"/>
              </a:rPr>
              <a:t>kesehatan,  kecelakaan kerja,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kematian) </a:t>
            </a:r>
            <a:r>
              <a:rPr spc="-5" dirty="0">
                <a:solidFill>
                  <a:prstClr val="black"/>
                </a:solidFill>
                <a:latin typeface="Calibri"/>
                <a:cs typeface="Calibri"/>
              </a:rPr>
              <a:t>dan bantuan</a:t>
            </a:r>
            <a:r>
              <a:rPr spc="16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prstClr val="black"/>
                </a:solidFill>
                <a:latin typeface="Calibri"/>
                <a:cs typeface="Calibri"/>
              </a:rPr>
              <a:t>hukum</a:t>
            </a:r>
            <a:endParaRPr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67868" y="4201667"/>
            <a:ext cx="1728470" cy="495300"/>
          </a:xfrm>
          <a:custGeom>
            <a:avLst/>
            <a:gdLst/>
            <a:ahLst/>
            <a:cxnLst/>
            <a:rect l="l" t="t" r="r" b="b"/>
            <a:pathLst>
              <a:path w="1728470" h="495300">
                <a:moveTo>
                  <a:pt x="1645665" y="0"/>
                </a:moveTo>
                <a:lnTo>
                  <a:pt x="82550" y="0"/>
                </a:lnTo>
                <a:lnTo>
                  <a:pt x="50417" y="6486"/>
                </a:lnTo>
                <a:lnTo>
                  <a:pt x="24177" y="24177"/>
                </a:lnTo>
                <a:lnTo>
                  <a:pt x="6486" y="50417"/>
                </a:lnTo>
                <a:lnTo>
                  <a:pt x="0" y="82549"/>
                </a:lnTo>
                <a:lnTo>
                  <a:pt x="0" y="412749"/>
                </a:lnTo>
                <a:lnTo>
                  <a:pt x="6486" y="444882"/>
                </a:lnTo>
                <a:lnTo>
                  <a:pt x="24177" y="471122"/>
                </a:lnTo>
                <a:lnTo>
                  <a:pt x="50417" y="488813"/>
                </a:lnTo>
                <a:lnTo>
                  <a:pt x="82550" y="495299"/>
                </a:lnTo>
                <a:lnTo>
                  <a:pt x="1645665" y="495299"/>
                </a:lnTo>
                <a:lnTo>
                  <a:pt x="1677798" y="488813"/>
                </a:lnTo>
                <a:lnTo>
                  <a:pt x="1704038" y="471122"/>
                </a:lnTo>
                <a:lnTo>
                  <a:pt x="1721729" y="444882"/>
                </a:lnTo>
                <a:lnTo>
                  <a:pt x="1728215" y="412749"/>
                </a:lnTo>
                <a:lnTo>
                  <a:pt x="1728215" y="82549"/>
                </a:lnTo>
                <a:lnTo>
                  <a:pt x="1721729" y="50417"/>
                </a:lnTo>
                <a:lnTo>
                  <a:pt x="1704038" y="24177"/>
                </a:lnTo>
                <a:lnTo>
                  <a:pt x="1677798" y="6486"/>
                </a:lnTo>
                <a:lnTo>
                  <a:pt x="1645665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67868" y="4201667"/>
            <a:ext cx="1728470" cy="495300"/>
          </a:xfrm>
          <a:custGeom>
            <a:avLst/>
            <a:gdLst/>
            <a:ahLst/>
            <a:cxnLst/>
            <a:rect l="l" t="t" r="r" b="b"/>
            <a:pathLst>
              <a:path w="1728470" h="495300">
                <a:moveTo>
                  <a:pt x="0" y="82549"/>
                </a:moveTo>
                <a:lnTo>
                  <a:pt x="6486" y="50417"/>
                </a:lnTo>
                <a:lnTo>
                  <a:pt x="24177" y="24177"/>
                </a:lnTo>
                <a:lnTo>
                  <a:pt x="50417" y="6486"/>
                </a:lnTo>
                <a:lnTo>
                  <a:pt x="82550" y="0"/>
                </a:lnTo>
                <a:lnTo>
                  <a:pt x="1645665" y="0"/>
                </a:lnTo>
                <a:lnTo>
                  <a:pt x="1677798" y="6486"/>
                </a:lnTo>
                <a:lnTo>
                  <a:pt x="1704038" y="24177"/>
                </a:lnTo>
                <a:lnTo>
                  <a:pt x="1721729" y="50417"/>
                </a:lnTo>
                <a:lnTo>
                  <a:pt x="1728215" y="82549"/>
                </a:lnTo>
                <a:lnTo>
                  <a:pt x="1728215" y="412749"/>
                </a:lnTo>
                <a:lnTo>
                  <a:pt x="1721729" y="444882"/>
                </a:lnTo>
                <a:lnTo>
                  <a:pt x="1704038" y="471122"/>
                </a:lnTo>
                <a:lnTo>
                  <a:pt x="1677798" y="488813"/>
                </a:lnTo>
                <a:lnTo>
                  <a:pt x="1645665" y="495299"/>
                </a:lnTo>
                <a:lnTo>
                  <a:pt x="82550" y="495299"/>
                </a:lnTo>
                <a:lnTo>
                  <a:pt x="50417" y="488813"/>
                </a:lnTo>
                <a:lnTo>
                  <a:pt x="24177" y="471122"/>
                </a:lnTo>
                <a:lnTo>
                  <a:pt x="6486" y="444882"/>
                </a:lnTo>
                <a:lnTo>
                  <a:pt x="0" y="412749"/>
                </a:lnTo>
                <a:lnTo>
                  <a:pt x="0" y="82549"/>
                </a:lnTo>
                <a:close/>
              </a:path>
            </a:pathLst>
          </a:custGeom>
          <a:ln w="12192">
            <a:solidFill>
              <a:srgbClr val="5C4676"/>
            </a:solidFill>
          </a:ln>
        </p:spPr>
        <p:txBody>
          <a:bodyPr wrap="square" lIns="0" tIns="0" rIns="0" bIns="0" rtlCol="0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48664" y="4247642"/>
            <a:ext cx="965835" cy="393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fontAlgn="auto">
              <a:spcBef>
                <a:spcPts val="0"/>
              </a:spcBef>
              <a:spcAft>
                <a:spcPts val="0"/>
              </a:spcAft>
            </a:pPr>
            <a:r>
              <a:rPr sz="2400" b="1" spc="-5" dirty="0">
                <a:solidFill>
                  <a:srgbClr val="FFFFFF"/>
                </a:solidFill>
                <a:latin typeface="Calibri"/>
                <a:cs typeface="Calibri"/>
              </a:rPr>
              <a:t>Disip</a:t>
            </a:r>
            <a:r>
              <a:rPr sz="2400" b="1" dirty="0">
                <a:solidFill>
                  <a:srgbClr val="FFFFFF"/>
                </a:solidFill>
                <a:latin typeface="Calibri"/>
                <a:cs typeface="Calibri"/>
              </a:rPr>
              <a:t>lin</a:t>
            </a:r>
            <a:endParaRPr sz="240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59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9" name="AutoShape 10"/>
          <p:cNvSpPr>
            <a:spLocks noChangeArrowheads="1"/>
          </p:cNvSpPr>
          <p:nvPr/>
        </p:nvSpPr>
        <p:spPr bwMode="auto">
          <a:xfrm>
            <a:off x="3886200" y="2590800"/>
            <a:ext cx="1143000" cy="24177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AU" altLang="en-US" smtClean="0">
              <a:solidFill>
                <a:srgbClr val="000000"/>
              </a:solidFill>
              <a:latin typeface="Book Antiqua" pitchFamily="18" charset="0"/>
              <a:cs typeface="Arial" pitchFamily="34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30213" y="2103438"/>
            <a:ext cx="3348037" cy="3306762"/>
            <a:chOff x="430213" y="2103438"/>
            <a:chExt cx="3348037" cy="3306763"/>
          </a:xfrm>
        </p:grpSpPr>
        <p:sp>
          <p:nvSpPr>
            <p:cNvPr id="2" name="Text Box 9"/>
            <p:cNvSpPr txBox="1">
              <a:spLocks noChangeArrowheads="1"/>
            </p:cNvSpPr>
            <p:nvPr/>
          </p:nvSpPr>
          <p:spPr bwMode="auto">
            <a:xfrm>
              <a:off x="430213" y="2947988"/>
              <a:ext cx="3348037" cy="246221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PENETAPAN FORMASI  BERBASIS PANGKAT/ GOLONGAN RUANG :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GOL/RUANG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JUMLAH ALOKASI</a:t>
              </a:r>
            </a:p>
          </p:txBody>
        </p:sp>
        <p:sp>
          <p:nvSpPr>
            <p:cNvPr id="93193" name="Text Box 4"/>
            <p:cNvSpPr txBox="1">
              <a:spLocks noChangeArrowheads="1"/>
            </p:cNvSpPr>
            <p:nvPr/>
          </p:nvSpPr>
          <p:spPr bwMode="auto">
            <a:xfrm>
              <a:off x="430213" y="2103438"/>
              <a:ext cx="3348037" cy="830262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400" b="1" smtClean="0">
                  <a:solidFill>
                    <a:prstClr val="black"/>
                  </a:solidFill>
                  <a:latin typeface="Book Antiqua" pitchFamily="18" charset="0"/>
                  <a:cs typeface="Arial" pitchFamily="34" charset="0"/>
                </a:rPr>
                <a:t>KONDISI SEBELUMNYA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105400" y="1398588"/>
            <a:ext cx="3657600" cy="5164137"/>
            <a:chOff x="5105400" y="1398588"/>
            <a:chExt cx="3657600" cy="5164137"/>
          </a:xfrm>
        </p:grpSpPr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5105400" y="2238375"/>
              <a:ext cx="3656013" cy="4324350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PENETAPAN FORMASI BERBASIS JABATAN  :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id-ID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NAMA DAN JENIS </a:t>
              </a: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JABATAN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KUALIFIKASI PENDIDIKAN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GOL/RUANG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JUMLAH ALOKASI</a:t>
              </a:r>
            </a:p>
            <a:p>
              <a:pPr marL="457200" indent="-457200" fontAlgn="auto">
                <a:spcBef>
                  <a:spcPct val="50000"/>
                </a:spcBef>
                <a:spcAft>
                  <a:spcPts val="0"/>
                </a:spcAft>
                <a:buFontTx/>
                <a:buAutoNum type="alphaLcPeriod"/>
                <a:defRPr/>
              </a:pPr>
              <a:r>
                <a:rPr lang="en-US" sz="2200" b="1" dirty="0">
                  <a:solidFill>
                    <a:prstClr val="black"/>
                  </a:solidFill>
                  <a:latin typeface="Book Antiqua" panose="02040602050305030304" pitchFamily="18" charset="0"/>
                  <a:cs typeface="Arial" pitchFamily="34" charset="0"/>
                </a:rPr>
                <a:t>UNIT KERJA PENEMPATAN</a:t>
              </a:r>
            </a:p>
          </p:txBody>
        </p:sp>
        <p:sp>
          <p:nvSpPr>
            <p:cNvPr id="93191" name="Text Box 4"/>
            <p:cNvSpPr txBox="1">
              <a:spLocks noChangeArrowheads="1"/>
            </p:cNvSpPr>
            <p:nvPr/>
          </p:nvSpPr>
          <p:spPr bwMode="auto">
            <a:xfrm>
              <a:off x="5105400" y="1398588"/>
              <a:ext cx="3657600" cy="830997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400" b="1" smtClean="0">
                  <a:solidFill>
                    <a:prstClr val="black"/>
                  </a:solidFill>
                  <a:latin typeface="Book Antiqua" pitchFamily="18" charset="0"/>
                  <a:cs typeface="Arial" pitchFamily="34" charset="0"/>
                </a:rPr>
                <a:t>KONDISI PERUBAHAN</a:t>
              </a:r>
            </a:p>
          </p:txBody>
        </p:sp>
      </p:grpSp>
      <p:sp>
        <p:nvSpPr>
          <p:cNvPr id="167943" name="Text Box 4"/>
          <p:cNvSpPr txBox="1">
            <a:spLocks noChangeArrowheads="1"/>
          </p:cNvSpPr>
          <p:nvPr/>
        </p:nvSpPr>
        <p:spPr bwMode="auto">
          <a:xfrm>
            <a:off x="430213" y="420688"/>
            <a:ext cx="36576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en-US" altLang="en-US" sz="4000" b="1" dirty="0" smtClean="0">
                <a:solidFill>
                  <a:prstClr val="black"/>
                </a:solidFill>
                <a:latin typeface="Book Antiqua" pitchFamily="18" charset="0"/>
                <a:cs typeface="Arial" pitchFamily="34" charset="0"/>
              </a:rPr>
              <a:t>SISTEM </a:t>
            </a:r>
          </a:p>
          <a:p>
            <a:pPr algn="ctr" eaLnBrk="1" hangingPunct="1">
              <a:spcBef>
                <a:spcPct val="0"/>
              </a:spcBef>
            </a:pPr>
            <a:r>
              <a:rPr lang="en-US" altLang="en-US" sz="4000" b="1" dirty="0" smtClean="0">
                <a:solidFill>
                  <a:prstClr val="black"/>
                </a:solidFill>
                <a:latin typeface="Book Antiqua" pitchFamily="18" charset="0"/>
                <a:cs typeface="Arial" pitchFamily="34" charset="0"/>
              </a:rPr>
              <a:t>FORMASI</a:t>
            </a:r>
          </a:p>
        </p:txBody>
      </p:sp>
    </p:spTree>
    <p:extLst>
      <p:ext uri="{BB962C8B-B14F-4D97-AF65-F5344CB8AC3E}">
        <p14:creationId xmlns:p14="http://schemas.microsoft.com/office/powerpoint/2010/main" val="7644201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7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 animBg="1"/>
      <p:bldP spid="1679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7104" y="120254"/>
            <a:ext cx="8165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PENYUSUNAN </a:t>
            </a:r>
            <a:r>
              <a:rPr lang="en-US" sz="2800" dirty="0"/>
              <a:t>DAN PENETAPAN</a:t>
            </a:r>
            <a:r>
              <a:rPr lang="id-ID" sz="2800" dirty="0"/>
              <a:t> KEBUTUHAN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599187" y="983828"/>
            <a:ext cx="4215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000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Setiap Instansi Pemerintah</a:t>
            </a:r>
            <a:r>
              <a:rPr lang="en-US" sz="2000" dirty="0" smtClean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/>
              <a:t>menyusun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</a:t>
            </a:r>
            <a:r>
              <a:rPr lang="en-US" sz="2000" dirty="0" err="1"/>
              <a:t>jabatan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jumlah</a:t>
            </a:r>
            <a:r>
              <a:rPr lang="en-US" sz="2000" dirty="0"/>
              <a:t> PNS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b="1" dirty="0" err="1"/>
              <a:t>Anjab</a:t>
            </a:r>
            <a:r>
              <a:rPr lang="en-US" sz="2000" b="1" dirty="0"/>
              <a:t> </a:t>
            </a:r>
            <a:r>
              <a:rPr lang="en-US" sz="2000" dirty="0" err="1"/>
              <a:t>dan</a:t>
            </a:r>
            <a:r>
              <a:rPr lang="en-US" sz="2000" b="1" dirty="0"/>
              <a:t> ABK</a:t>
            </a:r>
            <a:r>
              <a:rPr lang="en-US" sz="2000" dirty="0"/>
              <a:t>, </a:t>
            </a:r>
            <a:r>
              <a:rPr lang="en-US" sz="2000" dirty="0" err="1"/>
              <a:t>peta</a:t>
            </a:r>
            <a:r>
              <a:rPr lang="en-US" sz="2000" dirty="0"/>
              <a:t> </a:t>
            </a:r>
            <a:r>
              <a:rPr lang="en-US" sz="2000" dirty="0" err="1"/>
              <a:t>jabatan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ketersediaan</a:t>
            </a:r>
            <a:r>
              <a:rPr lang="en-US" sz="2000" dirty="0"/>
              <a:t> </a:t>
            </a:r>
            <a:r>
              <a:rPr lang="en-US" sz="2000" dirty="0" err="1"/>
              <a:t>pegawai</a:t>
            </a:r>
            <a:r>
              <a:rPr lang="en-US" sz="2000" dirty="0"/>
              <a:t> 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 bwMode="auto">
          <a:xfrm>
            <a:off x="5164157" y="60938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fld id="{E56366D9-2B61-4D12-BD54-A30441B86953}" type="slidenum">
              <a:rPr lang="en-US" sz="1600" smtClean="0">
                <a:solidFill>
                  <a:schemeClr val="bg1"/>
                </a:solidFill>
              </a:rPr>
              <a:pPr/>
              <a:t>8</a:t>
            </a:fld>
            <a:endParaRPr lang="en-US" sz="1600" smtClean="0">
              <a:solidFill>
                <a:schemeClr val="bg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67357" y="760639"/>
            <a:ext cx="1701800" cy="712788"/>
          </a:xfrm>
          <a:prstGeom prst="roundRect">
            <a:avLst/>
          </a:prstGeom>
          <a:solidFill>
            <a:srgbClr val="7030A0"/>
          </a:solidFill>
          <a:ln/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/>
              <a:t>ANALISIS </a:t>
            </a:r>
            <a:r>
              <a:rPr lang="en-US" sz="2000" b="1" dirty="0"/>
              <a:t>JABATAN</a:t>
            </a:r>
          </a:p>
        </p:txBody>
      </p:sp>
      <p:sp>
        <p:nvSpPr>
          <p:cNvPr id="8" name="Diamond 7"/>
          <p:cNvSpPr/>
          <p:nvPr/>
        </p:nvSpPr>
        <p:spPr>
          <a:xfrm>
            <a:off x="5380056" y="1792591"/>
            <a:ext cx="1676400" cy="744537"/>
          </a:xfrm>
          <a:prstGeom prst="diamond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</a:rPr>
              <a:t>PETA JABATAN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80056" y="2821028"/>
            <a:ext cx="1701801" cy="711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/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/>
              <a:t>ANALISIS </a:t>
            </a:r>
            <a:r>
              <a:rPr lang="en-US" sz="2000" b="1" dirty="0"/>
              <a:t>BEBAN KERJA</a:t>
            </a:r>
          </a:p>
        </p:txBody>
      </p:sp>
      <p:sp>
        <p:nvSpPr>
          <p:cNvPr id="10" name="Rectangle 9"/>
          <p:cNvSpPr/>
          <p:nvPr/>
        </p:nvSpPr>
        <p:spPr>
          <a:xfrm>
            <a:off x="5501436" y="3820577"/>
            <a:ext cx="1524000" cy="65224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2">
                    <a:lumMod val="50000"/>
                  </a:schemeClr>
                </a:solidFill>
              </a:rPr>
              <a:t>KEBUTUHAN ASN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7135831" y="1983091"/>
            <a:ext cx="341313" cy="341312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ight Arrow 11"/>
          <p:cNvSpPr/>
          <p:nvPr/>
        </p:nvSpPr>
        <p:spPr>
          <a:xfrm rot="5400000">
            <a:off x="6080782" y="1464810"/>
            <a:ext cx="273050" cy="341313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ight Arrow 12"/>
          <p:cNvSpPr/>
          <p:nvPr/>
        </p:nvSpPr>
        <p:spPr>
          <a:xfrm rot="5400000">
            <a:off x="6077764" y="2515268"/>
            <a:ext cx="273050" cy="341313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ight Arrow 13"/>
          <p:cNvSpPr/>
          <p:nvPr/>
        </p:nvSpPr>
        <p:spPr>
          <a:xfrm rot="5400000">
            <a:off x="6100150" y="3522123"/>
            <a:ext cx="273050" cy="341313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TextBox 20"/>
          <p:cNvSpPr txBox="1">
            <a:spLocks noChangeArrowheads="1"/>
          </p:cNvSpPr>
          <p:nvPr/>
        </p:nvSpPr>
        <p:spPr bwMode="auto">
          <a:xfrm>
            <a:off x="6169045" y="2457325"/>
            <a:ext cx="9001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r>
              <a:rPr lang="en-US" sz="1600"/>
              <a:t>     ya</a:t>
            </a:r>
          </a:p>
        </p:txBody>
      </p:sp>
      <p:sp>
        <p:nvSpPr>
          <p:cNvPr id="17" name="TextBox 30"/>
          <p:cNvSpPr txBox="1">
            <a:spLocks noChangeArrowheads="1"/>
          </p:cNvSpPr>
          <p:nvPr/>
        </p:nvSpPr>
        <p:spPr bwMode="auto">
          <a:xfrm>
            <a:off x="7434903" y="1754971"/>
            <a:ext cx="190549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r>
              <a:rPr lang="en-US" sz="1600" dirty="0" smtClean="0"/>
              <a:t>Jam </a:t>
            </a:r>
            <a:r>
              <a:rPr lang="en-US" sz="1600" dirty="0" err="1"/>
              <a:t>Kerja</a:t>
            </a:r>
            <a:r>
              <a:rPr lang="en-US" sz="1600" dirty="0"/>
              <a:t> </a:t>
            </a:r>
            <a:r>
              <a:rPr lang="en-US" sz="1600" dirty="0" err="1"/>
              <a:t>Efektif</a:t>
            </a:r>
            <a:r>
              <a:rPr lang="en-US" sz="1600" dirty="0"/>
              <a:t> </a:t>
            </a:r>
            <a:r>
              <a:rPr lang="en-US" sz="1600" dirty="0" smtClean="0"/>
              <a:t> </a:t>
            </a:r>
          </a:p>
          <a:p>
            <a:r>
              <a:rPr lang="en-US" sz="1600" dirty="0" err="1" smtClean="0"/>
              <a:t>Pegawai</a:t>
            </a:r>
            <a:r>
              <a:rPr lang="en-US" sz="1600" dirty="0" smtClean="0"/>
              <a:t>: </a:t>
            </a:r>
          </a:p>
          <a:p>
            <a:r>
              <a:rPr lang="en-US" sz="1600" dirty="0" smtClean="0"/>
              <a:t>1250 Jam/</a:t>
            </a:r>
            <a:r>
              <a:rPr lang="en-US" sz="1600" dirty="0" err="1" smtClean="0"/>
              <a:t>tahun</a:t>
            </a:r>
            <a:endParaRPr lang="en-US" sz="1600" dirty="0"/>
          </a:p>
        </p:txBody>
      </p:sp>
      <p:sp>
        <p:nvSpPr>
          <p:cNvPr id="18" name="Right Arrow 17"/>
          <p:cNvSpPr/>
          <p:nvPr/>
        </p:nvSpPr>
        <p:spPr>
          <a:xfrm>
            <a:off x="7082805" y="4064834"/>
            <a:ext cx="341313" cy="341313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TextBox 20"/>
          <p:cNvSpPr txBox="1">
            <a:spLocks noChangeArrowheads="1"/>
          </p:cNvSpPr>
          <p:nvPr/>
        </p:nvSpPr>
        <p:spPr bwMode="auto">
          <a:xfrm>
            <a:off x="7477144" y="3917196"/>
            <a:ext cx="15144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just"/>
            <a:r>
              <a:rPr lang="en-US" sz="1600" dirty="0"/>
              <a:t>5 </a:t>
            </a:r>
            <a:r>
              <a:rPr lang="en-US" sz="1600" dirty="0" err="1" smtClean="0"/>
              <a:t>Tahun</a:t>
            </a:r>
            <a:r>
              <a:rPr lang="en-US" sz="1600" dirty="0" smtClean="0"/>
              <a:t> </a:t>
            </a:r>
            <a:r>
              <a:rPr lang="en-US" sz="1600" dirty="0" err="1" smtClean="0"/>
              <a:t>Dirinci</a:t>
            </a:r>
            <a:r>
              <a:rPr lang="en-US" sz="1600" dirty="0" smtClean="0"/>
              <a:t> per </a:t>
            </a:r>
            <a:r>
              <a:rPr lang="en-US" sz="1600" dirty="0" err="1" smtClean="0"/>
              <a:t>tahun</a:t>
            </a:r>
            <a:endParaRPr lang="en-US" sz="1600" dirty="0"/>
          </a:p>
        </p:txBody>
      </p:sp>
      <p:sp>
        <p:nvSpPr>
          <p:cNvPr id="21" name="Rectangle 20"/>
          <p:cNvSpPr/>
          <p:nvPr/>
        </p:nvSpPr>
        <p:spPr>
          <a:xfrm>
            <a:off x="5497969" y="4774470"/>
            <a:ext cx="1508124" cy="685799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2">
                    <a:lumMod val="50000"/>
                  </a:schemeClr>
                </a:solidFill>
              </a:rPr>
              <a:t>KEKURANGAN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380056" y="5757264"/>
            <a:ext cx="1725941" cy="761999"/>
          </a:xfrm>
          <a:prstGeom prst="round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FORMASI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</a:p>
          <a:p>
            <a:pPr algn="ctr"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PNS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3" name="Right Arrow 22"/>
          <p:cNvSpPr/>
          <p:nvPr/>
        </p:nvSpPr>
        <p:spPr>
          <a:xfrm rot="5400000">
            <a:off x="6128455" y="4462834"/>
            <a:ext cx="273050" cy="341313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6136609" y="5445628"/>
            <a:ext cx="273050" cy="341313"/>
          </a:xfrm>
          <a:prstGeom prst="rightArrow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082179" y="839441"/>
            <a:ext cx="13855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600" dirty="0" err="1" smtClean="0"/>
              <a:t>Permenpan</a:t>
            </a:r>
            <a:r>
              <a:rPr lang="en-US" sz="1600" dirty="0" smtClean="0"/>
              <a:t> </a:t>
            </a:r>
          </a:p>
          <a:p>
            <a:r>
              <a:rPr lang="en-US" sz="1600" dirty="0" smtClean="0"/>
              <a:t>No. 33/2011</a:t>
            </a:r>
            <a:endParaRPr lang="en-US" sz="1600" dirty="0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86159" y="2884240"/>
            <a:ext cx="13855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1600" dirty="0" err="1" smtClean="0"/>
              <a:t>Permenpan</a:t>
            </a:r>
            <a:r>
              <a:rPr lang="en-US" sz="1600" dirty="0" smtClean="0"/>
              <a:t> </a:t>
            </a:r>
          </a:p>
          <a:p>
            <a:r>
              <a:rPr lang="en-US" sz="1600" dirty="0" smtClean="0"/>
              <a:t>No. 26/2011</a:t>
            </a:r>
            <a:endParaRPr lang="en-US" sz="1600" dirty="0"/>
          </a:p>
        </p:txBody>
      </p:sp>
      <p:sp>
        <p:nvSpPr>
          <p:cNvPr id="28" name="Rectangle 27"/>
          <p:cNvSpPr/>
          <p:nvPr/>
        </p:nvSpPr>
        <p:spPr>
          <a:xfrm>
            <a:off x="599187" y="4157008"/>
            <a:ext cx="4215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000" dirty="0"/>
              <a:t>Penetapan kebutuhan PNS secara nasional  </a:t>
            </a:r>
            <a:r>
              <a:rPr lang="id-ID" sz="2000" dirty="0" smtClean="0"/>
              <a:t>setiap </a:t>
            </a:r>
            <a:r>
              <a:rPr lang="id-ID" sz="2000" dirty="0"/>
              <a:t>tahun anggaran ditetapkan oleh Menteri</a:t>
            </a:r>
            <a:r>
              <a:rPr lang="en-US" sz="2000" dirty="0"/>
              <a:t>,</a:t>
            </a:r>
            <a:r>
              <a:rPr lang="id-ID" sz="2000" dirty="0"/>
              <a:t> setelah memperhatikan pendapat Menteri Keuangan dan pertimbangan </a:t>
            </a:r>
            <a:r>
              <a:rPr lang="en-US" sz="2000" dirty="0" err="1"/>
              <a:t>teknis</a:t>
            </a:r>
            <a:r>
              <a:rPr lang="en-US" sz="2000" dirty="0"/>
              <a:t> </a:t>
            </a:r>
            <a:r>
              <a:rPr lang="id-ID" sz="2000" dirty="0"/>
              <a:t>Kepala BKN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599188" y="2549499"/>
            <a:ext cx="4215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Mendukung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pencapaian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a typeface="Times New Roman" panose="02020603050405020304" pitchFamily="18" charset="0"/>
                <a:cs typeface="Arial" panose="020B0604020202020204" pitchFamily="34" charset="0"/>
              </a:rPr>
              <a:t>indikator</a:t>
            </a:r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a typeface="Times New Roman" panose="02020603050405020304" pitchFamily="18" charset="0"/>
                <a:cs typeface="Arial" panose="020B0604020202020204" pitchFamily="34" charset="0"/>
              </a:rPr>
              <a:t>keberhasilan</a:t>
            </a:r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a typeface="Times New Roman" panose="02020603050405020304" pitchFamily="18" charset="0"/>
                <a:cs typeface="Arial" panose="020B0604020202020204" pitchFamily="34" charset="0"/>
              </a:rPr>
              <a:t>sasaran</a:t>
            </a:r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ea typeface="Times New Roman" panose="02020603050405020304" pitchFamily="18" charset="0"/>
                <a:cs typeface="Arial" panose="020B0604020202020204" pitchFamily="34" charset="0"/>
              </a:rPr>
              <a:t>strategis</a:t>
            </a:r>
            <a:r>
              <a:rPr lang="en-US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yg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tertuang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dlm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Renstra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Instansi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sbg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turunan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RPJPN </a:t>
            </a:r>
            <a:r>
              <a:rPr lang="en-US" sz="2000" b="1" dirty="0" err="1" smtClean="0"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20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 RPJMN)</a:t>
            </a:r>
            <a:endParaRPr lang="en-US" sz="2000" b="1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68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7" t="10385" r="19013" b="6250"/>
          <a:stretch/>
        </p:blipFill>
        <p:spPr bwMode="auto">
          <a:xfrm>
            <a:off x="88900" y="190500"/>
            <a:ext cx="89408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16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2" t="19270" r="19584" b="6250"/>
          <a:stretch/>
        </p:blipFill>
        <p:spPr bwMode="auto">
          <a:xfrm>
            <a:off x="294250" y="1103142"/>
            <a:ext cx="8540750" cy="5602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04801" y="228600"/>
            <a:ext cx="8534400" cy="762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u="sng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PROSEDUR PENETAPAN KEBUTUHAN FORMASI</a:t>
            </a:r>
            <a:endParaRPr lang="en-US" sz="2400" b="1" u="sng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92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6569075" y="57150"/>
            <a:ext cx="2270125" cy="15446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2" name="object 2"/>
          <p:cNvSpPr/>
          <p:nvPr/>
        </p:nvSpPr>
        <p:spPr>
          <a:xfrm>
            <a:off x="3733800" y="1204913"/>
            <a:ext cx="5257800" cy="5500687"/>
          </a:xfrm>
          <a:custGeom>
            <a:avLst/>
            <a:gdLst/>
            <a:ahLst/>
            <a:cxnLst/>
            <a:rect l="l" t="t" r="r" b="b"/>
            <a:pathLst>
              <a:path w="5257800" h="5500370">
                <a:moveTo>
                  <a:pt x="2628900" y="5500116"/>
                </a:moveTo>
                <a:lnTo>
                  <a:pt x="2628900" y="4812792"/>
                </a:lnTo>
                <a:lnTo>
                  <a:pt x="0" y="4812792"/>
                </a:lnTo>
                <a:lnTo>
                  <a:pt x="0" y="687323"/>
                </a:lnTo>
                <a:lnTo>
                  <a:pt x="2628900" y="687323"/>
                </a:lnTo>
                <a:lnTo>
                  <a:pt x="2628900" y="0"/>
                </a:lnTo>
                <a:lnTo>
                  <a:pt x="5257800" y="2749295"/>
                </a:lnTo>
                <a:lnTo>
                  <a:pt x="2628900" y="5500116"/>
                </a:lnTo>
                <a:close/>
              </a:path>
            </a:pathLst>
          </a:custGeom>
          <a:solidFill>
            <a:srgbClr val="C00000">
              <a:alpha val="90199"/>
            </a:srgbClr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727450" y="1189038"/>
            <a:ext cx="5273675" cy="5532437"/>
          </a:xfrm>
          <a:custGeom>
            <a:avLst/>
            <a:gdLst/>
            <a:ahLst/>
            <a:cxnLst/>
            <a:rect l="l" t="t" r="r" b="b"/>
            <a:pathLst>
              <a:path w="5273040" h="5532755">
                <a:moveTo>
                  <a:pt x="2628900" y="703414"/>
                </a:moveTo>
                <a:lnTo>
                  <a:pt x="2628900" y="0"/>
                </a:lnTo>
                <a:lnTo>
                  <a:pt x="2644037" y="15836"/>
                </a:lnTo>
                <a:lnTo>
                  <a:pt x="2641600" y="15836"/>
                </a:lnTo>
                <a:lnTo>
                  <a:pt x="2630665" y="20218"/>
                </a:lnTo>
                <a:lnTo>
                  <a:pt x="2641600" y="31658"/>
                </a:lnTo>
                <a:lnTo>
                  <a:pt x="2641600" y="697064"/>
                </a:lnTo>
                <a:lnTo>
                  <a:pt x="2635250" y="697064"/>
                </a:lnTo>
                <a:lnTo>
                  <a:pt x="2628900" y="703414"/>
                </a:lnTo>
                <a:close/>
              </a:path>
              <a:path w="5273040" h="5532755">
                <a:moveTo>
                  <a:pt x="2641600" y="31658"/>
                </a:moveTo>
                <a:lnTo>
                  <a:pt x="2630665" y="20218"/>
                </a:lnTo>
                <a:lnTo>
                  <a:pt x="2641600" y="15836"/>
                </a:lnTo>
                <a:lnTo>
                  <a:pt x="2641600" y="31658"/>
                </a:lnTo>
                <a:close/>
              </a:path>
              <a:path w="5273040" h="5532755">
                <a:moveTo>
                  <a:pt x="5255358" y="2766129"/>
                </a:moveTo>
                <a:lnTo>
                  <a:pt x="2641600" y="31658"/>
                </a:lnTo>
                <a:lnTo>
                  <a:pt x="2641600" y="15836"/>
                </a:lnTo>
                <a:lnTo>
                  <a:pt x="2644037" y="15836"/>
                </a:lnTo>
                <a:lnTo>
                  <a:pt x="5268738" y="2761742"/>
                </a:lnTo>
                <a:lnTo>
                  <a:pt x="5259552" y="2761742"/>
                </a:lnTo>
                <a:lnTo>
                  <a:pt x="5255358" y="2766129"/>
                </a:lnTo>
                <a:close/>
              </a:path>
              <a:path w="5273040" h="5532755">
                <a:moveTo>
                  <a:pt x="2628900" y="4835207"/>
                </a:moveTo>
                <a:lnTo>
                  <a:pt x="0" y="4835207"/>
                </a:lnTo>
                <a:lnTo>
                  <a:pt x="0" y="697064"/>
                </a:lnTo>
                <a:lnTo>
                  <a:pt x="2628900" y="697064"/>
                </a:lnTo>
                <a:lnTo>
                  <a:pt x="2628900" y="703414"/>
                </a:lnTo>
                <a:lnTo>
                  <a:pt x="12700" y="703414"/>
                </a:lnTo>
                <a:lnTo>
                  <a:pt x="6350" y="709764"/>
                </a:lnTo>
                <a:lnTo>
                  <a:pt x="12700" y="709764"/>
                </a:lnTo>
                <a:lnTo>
                  <a:pt x="12700" y="4822507"/>
                </a:lnTo>
                <a:lnTo>
                  <a:pt x="6350" y="4822507"/>
                </a:lnTo>
                <a:lnTo>
                  <a:pt x="12700" y="4828857"/>
                </a:lnTo>
                <a:lnTo>
                  <a:pt x="2628900" y="4828857"/>
                </a:lnTo>
                <a:lnTo>
                  <a:pt x="2628900" y="4835207"/>
                </a:lnTo>
                <a:close/>
              </a:path>
              <a:path w="5273040" h="5532755">
                <a:moveTo>
                  <a:pt x="2641600" y="709764"/>
                </a:moveTo>
                <a:lnTo>
                  <a:pt x="12700" y="709764"/>
                </a:lnTo>
                <a:lnTo>
                  <a:pt x="12700" y="703414"/>
                </a:lnTo>
                <a:lnTo>
                  <a:pt x="2628900" y="703414"/>
                </a:lnTo>
                <a:lnTo>
                  <a:pt x="2635250" y="697064"/>
                </a:lnTo>
                <a:lnTo>
                  <a:pt x="2641600" y="697064"/>
                </a:lnTo>
                <a:lnTo>
                  <a:pt x="2641600" y="709764"/>
                </a:lnTo>
                <a:close/>
              </a:path>
              <a:path w="5273040" h="5532755">
                <a:moveTo>
                  <a:pt x="12700" y="709764"/>
                </a:moveTo>
                <a:lnTo>
                  <a:pt x="6350" y="709764"/>
                </a:lnTo>
                <a:lnTo>
                  <a:pt x="12700" y="703414"/>
                </a:lnTo>
                <a:lnTo>
                  <a:pt x="12700" y="709764"/>
                </a:lnTo>
                <a:close/>
              </a:path>
              <a:path w="5273040" h="5532755">
                <a:moveTo>
                  <a:pt x="5259552" y="2770517"/>
                </a:moveTo>
                <a:lnTo>
                  <a:pt x="5255358" y="2766129"/>
                </a:lnTo>
                <a:lnTo>
                  <a:pt x="5259552" y="2761742"/>
                </a:lnTo>
                <a:lnTo>
                  <a:pt x="5259552" y="2770517"/>
                </a:lnTo>
                <a:close/>
              </a:path>
              <a:path w="5273040" h="5532755">
                <a:moveTo>
                  <a:pt x="5268750" y="2770517"/>
                </a:moveTo>
                <a:lnTo>
                  <a:pt x="5259552" y="2770517"/>
                </a:lnTo>
                <a:lnTo>
                  <a:pt x="5259552" y="2761742"/>
                </a:lnTo>
                <a:lnTo>
                  <a:pt x="5268738" y="2761742"/>
                </a:lnTo>
                <a:lnTo>
                  <a:pt x="5272938" y="2766136"/>
                </a:lnTo>
                <a:lnTo>
                  <a:pt x="5268750" y="2770517"/>
                </a:lnTo>
                <a:close/>
              </a:path>
              <a:path w="5273040" h="5532755">
                <a:moveTo>
                  <a:pt x="2644037" y="5516435"/>
                </a:moveTo>
                <a:lnTo>
                  <a:pt x="2641600" y="5516435"/>
                </a:lnTo>
                <a:lnTo>
                  <a:pt x="2641600" y="5500601"/>
                </a:lnTo>
                <a:lnTo>
                  <a:pt x="5255358" y="2766129"/>
                </a:lnTo>
                <a:lnTo>
                  <a:pt x="5259552" y="2770517"/>
                </a:lnTo>
                <a:lnTo>
                  <a:pt x="5268750" y="2770517"/>
                </a:lnTo>
                <a:lnTo>
                  <a:pt x="2644037" y="5516435"/>
                </a:lnTo>
                <a:close/>
              </a:path>
              <a:path w="5273040" h="5532755">
                <a:moveTo>
                  <a:pt x="12700" y="4828857"/>
                </a:moveTo>
                <a:lnTo>
                  <a:pt x="6350" y="4822507"/>
                </a:lnTo>
                <a:lnTo>
                  <a:pt x="12700" y="4822507"/>
                </a:lnTo>
                <a:lnTo>
                  <a:pt x="12700" y="4828857"/>
                </a:lnTo>
                <a:close/>
              </a:path>
              <a:path w="5273040" h="5532755">
                <a:moveTo>
                  <a:pt x="2641600" y="4835207"/>
                </a:moveTo>
                <a:lnTo>
                  <a:pt x="2635250" y="4835207"/>
                </a:lnTo>
                <a:lnTo>
                  <a:pt x="2628900" y="4828857"/>
                </a:lnTo>
                <a:lnTo>
                  <a:pt x="12700" y="4828857"/>
                </a:lnTo>
                <a:lnTo>
                  <a:pt x="12700" y="4822507"/>
                </a:lnTo>
                <a:lnTo>
                  <a:pt x="2641600" y="4822507"/>
                </a:lnTo>
                <a:lnTo>
                  <a:pt x="2641600" y="4835207"/>
                </a:lnTo>
                <a:close/>
              </a:path>
              <a:path w="5273040" h="5532755">
                <a:moveTo>
                  <a:pt x="2628900" y="5532272"/>
                </a:moveTo>
                <a:lnTo>
                  <a:pt x="2628900" y="4828857"/>
                </a:lnTo>
                <a:lnTo>
                  <a:pt x="2635250" y="4835207"/>
                </a:lnTo>
                <a:lnTo>
                  <a:pt x="2641600" y="4835207"/>
                </a:lnTo>
                <a:lnTo>
                  <a:pt x="2641600" y="5500601"/>
                </a:lnTo>
                <a:lnTo>
                  <a:pt x="2630665" y="5512041"/>
                </a:lnTo>
                <a:lnTo>
                  <a:pt x="2641600" y="5516435"/>
                </a:lnTo>
                <a:lnTo>
                  <a:pt x="2644037" y="5516435"/>
                </a:lnTo>
                <a:lnTo>
                  <a:pt x="2628900" y="5532272"/>
                </a:lnTo>
                <a:close/>
              </a:path>
              <a:path w="5273040" h="5532755">
                <a:moveTo>
                  <a:pt x="2641600" y="5516435"/>
                </a:moveTo>
                <a:lnTo>
                  <a:pt x="2630665" y="5512041"/>
                </a:lnTo>
                <a:lnTo>
                  <a:pt x="2641600" y="5500601"/>
                </a:lnTo>
                <a:lnTo>
                  <a:pt x="2641600" y="5516435"/>
                </a:lnTo>
                <a:close/>
              </a:path>
            </a:pathLst>
          </a:custGeom>
          <a:solidFill>
            <a:srgbClr val="D0D7E8">
              <a:alpha val="90199"/>
            </a:srgbClr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52229" name="object 4"/>
          <p:cNvSpPr txBox="1">
            <a:spLocks noChangeArrowheads="1"/>
          </p:cNvSpPr>
          <p:nvPr/>
        </p:nvSpPr>
        <p:spPr bwMode="auto">
          <a:xfrm>
            <a:off x="3735388" y="1890713"/>
            <a:ext cx="3217862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241300" indent="-228600" eaLnBrk="0" hangingPunct="0">
              <a:spcBef>
                <a:spcPct val="20000"/>
              </a:spcBef>
              <a:buChar char="•"/>
              <a:tabLst>
                <a:tab pos="2413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413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413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413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413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13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13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13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13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Menghitung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Kebutuhan</a:t>
            </a:r>
            <a:endParaRPr lang="en-US" altLang="en-US" sz="2200" dirty="0" smtClean="0">
              <a:solidFill>
                <a:srgbClr val="000000"/>
              </a:solidFill>
              <a:cs typeface="Arial" pitchFamily="34" charset="0"/>
            </a:endParaRPr>
          </a:p>
          <a:p>
            <a:pPr eaLnBrk="1" hangingPunct="1">
              <a:spcBef>
                <a:spcPts val="475"/>
              </a:spcBef>
            </a:pP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Memetakan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JF yang 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dibutuhkan</a:t>
            </a:r>
            <a:endParaRPr lang="en-US" altLang="en-US" sz="2200" dirty="0" smtClean="0">
              <a:solidFill>
                <a:srgbClr val="000000"/>
              </a:solidFill>
              <a:cs typeface="Arial" pitchFamily="34" charset="0"/>
            </a:endParaRPr>
          </a:p>
          <a:p>
            <a:pPr eaLnBrk="1" hangingPunct="1">
              <a:spcBef>
                <a:spcPts val="475"/>
              </a:spcBef>
            </a:pP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Memetakan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PNS yang 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Memenuhi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Syarat</a:t>
            </a:r>
            <a:endParaRPr lang="en-US" altLang="en-US" sz="2200" dirty="0" smtClean="0">
              <a:solidFill>
                <a:srgbClr val="000000"/>
              </a:solidFill>
              <a:cs typeface="Arial" pitchFamily="34" charset="0"/>
            </a:endParaRPr>
          </a:p>
          <a:p>
            <a:pPr eaLnBrk="1" hangingPunct="1">
              <a:spcBef>
                <a:spcPts val="475"/>
              </a:spcBef>
            </a:pP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Menyampaikan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Usulan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Kebutuhan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JF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ke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Men.PANRB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tembusan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 BKN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dan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Instansi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Pembina</a:t>
            </a:r>
            <a:endParaRPr lang="en-US" altLang="en-US" sz="2200" dirty="0" smtClean="0">
              <a:solidFill>
                <a:srgbClr val="000000"/>
              </a:solidFill>
              <a:cs typeface="Arial" pitchFamily="34" charset="0"/>
            </a:endParaRPr>
          </a:p>
          <a:p>
            <a:pPr eaLnBrk="1" hangingPunct="1">
              <a:spcBef>
                <a:spcPts val="475"/>
              </a:spcBef>
            </a:pP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Menetapkan</a:t>
            </a:r>
            <a:r>
              <a:rPr lang="en-US" altLang="en-US" sz="2200" dirty="0" smtClean="0">
                <a:solidFill>
                  <a:srgbClr val="FFFFFF"/>
                </a:solidFill>
                <a:cs typeface="Arial" pitchFamily="34" charset="0"/>
              </a:rPr>
              <a:t> SK </a:t>
            </a: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Inpassing</a:t>
            </a:r>
            <a:endParaRPr lang="en-US" altLang="en-US" sz="2200" dirty="0" smtClean="0">
              <a:solidFill>
                <a:srgbClr val="000000"/>
              </a:solidFill>
              <a:cs typeface="Arial" pitchFamily="34" charset="0"/>
            </a:endParaRPr>
          </a:p>
          <a:p>
            <a:pPr eaLnBrk="1" hangingPunct="1">
              <a:spcBef>
                <a:spcPts val="475"/>
              </a:spcBef>
            </a:pPr>
            <a:r>
              <a:rPr lang="en-US" altLang="en-US" sz="2200" dirty="0" err="1" smtClean="0">
                <a:solidFill>
                  <a:srgbClr val="FFFFFF"/>
                </a:solidFill>
                <a:cs typeface="Arial" pitchFamily="34" charset="0"/>
              </a:rPr>
              <a:t>Pelaporan</a:t>
            </a:r>
            <a:endParaRPr lang="en-US" altLang="en-US" sz="2200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8600" y="1204913"/>
            <a:ext cx="3505200" cy="5195887"/>
          </a:xfrm>
          <a:custGeom>
            <a:avLst/>
            <a:gdLst/>
            <a:ahLst/>
            <a:cxnLst/>
            <a:rect l="l" t="t" r="r" b="b"/>
            <a:pathLst>
              <a:path w="3505200" h="5500370">
                <a:moveTo>
                  <a:pt x="2921508" y="5500116"/>
                </a:moveTo>
                <a:lnTo>
                  <a:pt x="583692" y="5500116"/>
                </a:lnTo>
                <a:lnTo>
                  <a:pt x="535851" y="5498179"/>
                </a:lnTo>
                <a:lnTo>
                  <a:pt x="489069" y="5492470"/>
                </a:lnTo>
                <a:lnTo>
                  <a:pt x="443498" y="5483139"/>
                </a:lnTo>
                <a:lnTo>
                  <a:pt x="399287" y="5470337"/>
                </a:lnTo>
                <a:lnTo>
                  <a:pt x="356589" y="5454214"/>
                </a:lnTo>
                <a:lnTo>
                  <a:pt x="315552" y="5434922"/>
                </a:lnTo>
                <a:lnTo>
                  <a:pt x="276329" y="5412610"/>
                </a:lnTo>
                <a:lnTo>
                  <a:pt x="239069" y="5387431"/>
                </a:lnTo>
                <a:lnTo>
                  <a:pt x="203924" y="5359534"/>
                </a:lnTo>
                <a:lnTo>
                  <a:pt x="171045" y="5329070"/>
                </a:lnTo>
                <a:lnTo>
                  <a:pt x="140581" y="5296191"/>
                </a:lnTo>
                <a:lnTo>
                  <a:pt x="112684" y="5261046"/>
                </a:lnTo>
                <a:lnTo>
                  <a:pt x="87505" y="5223786"/>
                </a:lnTo>
                <a:lnTo>
                  <a:pt x="65193" y="5184563"/>
                </a:lnTo>
                <a:lnTo>
                  <a:pt x="45901" y="5143526"/>
                </a:lnTo>
                <a:lnTo>
                  <a:pt x="29778" y="5100828"/>
                </a:lnTo>
                <a:lnTo>
                  <a:pt x="16976" y="5056617"/>
                </a:lnTo>
                <a:lnTo>
                  <a:pt x="7645" y="5011046"/>
                </a:lnTo>
                <a:lnTo>
                  <a:pt x="1936" y="4964264"/>
                </a:lnTo>
                <a:lnTo>
                  <a:pt x="0" y="4916424"/>
                </a:lnTo>
                <a:lnTo>
                  <a:pt x="0" y="583691"/>
                </a:lnTo>
                <a:lnTo>
                  <a:pt x="1936" y="535782"/>
                </a:lnTo>
                <a:lnTo>
                  <a:pt x="7645" y="488939"/>
                </a:lnTo>
                <a:lnTo>
                  <a:pt x="16976" y="443313"/>
                </a:lnTo>
                <a:lnTo>
                  <a:pt x="29778" y="399056"/>
                </a:lnTo>
                <a:lnTo>
                  <a:pt x="45901" y="356317"/>
                </a:lnTo>
                <a:lnTo>
                  <a:pt x="65193" y="315248"/>
                </a:lnTo>
                <a:lnTo>
                  <a:pt x="87505" y="276000"/>
                </a:lnTo>
                <a:lnTo>
                  <a:pt x="112684" y="238722"/>
                </a:lnTo>
                <a:lnTo>
                  <a:pt x="140581" y="203566"/>
                </a:lnTo>
                <a:lnTo>
                  <a:pt x="171045" y="170683"/>
                </a:lnTo>
                <a:lnTo>
                  <a:pt x="203924" y="140223"/>
                </a:lnTo>
                <a:lnTo>
                  <a:pt x="239069" y="112337"/>
                </a:lnTo>
                <a:lnTo>
                  <a:pt x="276329" y="87175"/>
                </a:lnTo>
                <a:lnTo>
                  <a:pt x="315552" y="64889"/>
                </a:lnTo>
                <a:lnTo>
                  <a:pt x="356589" y="45630"/>
                </a:lnTo>
                <a:lnTo>
                  <a:pt x="399288" y="29547"/>
                </a:lnTo>
                <a:lnTo>
                  <a:pt x="443498" y="16792"/>
                </a:lnTo>
                <a:lnTo>
                  <a:pt x="489069" y="7515"/>
                </a:lnTo>
                <a:lnTo>
                  <a:pt x="535851" y="1867"/>
                </a:lnTo>
                <a:lnTo>
                  <a:pt x="583692" y="0"/>
                </a:lnTo>
                <a:lnTo>
                  <a:pt x="2921508" y="0"/>
                </a:lnTo>
                <a:lnTo>
                  <a:pt x="2969348" y="1867"/>
                </a:lnTo>
                <a:lnTo>
                  <a:pt x="3016130" y="7515"/>
                </a:lnTo>
                <a:lnTo>
                  <a:pt x="3061701" y="16792"/>
                </a:lnTo>
                <a:lnTo>
                  <a:pt x="3105912" y="29547"/>
                </a:lnTo>
                <a:lnTo>
                  <a:pt x="3148610" y="45630"/>
                </a:lnTo>
                <a:lnTo>
                  <a:pt x="3189647" y="64889"/>
                </a:lnTo>
                <a:lnTo>
                  <a:pt x="3228870" y="87175"/>
                </a:lnTo>
                <a:lnTo>
                  <a:pt x="3266130" y="112337"/>
                </a:lnTo>
                <a:lnTo>
                  <a:pt x="3301275" y="140223"/>
                </a:lnTo>
                <a:lnTo>
                  <a:pt x="3334154" y="170683"/>
                </a:lnTo>
                <a:lnTo>
                  <a:pt x="3364618" y="203566"/>
                </a:lnTo>
                <a:lnTo>
                  <a:pt x="3392515" y="238722"/>
                </a:lnTo>
                <a:lnTo>
                  <a:pt x="3417694" y="276000"/>
                </a:lnTo>
                <a:lnTo>
                  <a:pt x="3440006" y="315248"/>
                </a:lnTo>
                <a:lnTo>
                  <a:pt x="3459298" y="356317"/>
                </a:lnTo>
                <a:lnTo>
                  <a:pt x="3475421" y="399056"/>
                </a:lnTo>
                <a:lnTo>
                  <a:pt x="3488223" y="443313"/>
                </a:lnTo>
                <a:lnTo>
                  <a:pt x="3497554" y="488939"/>
                </a:lnTo>
                <a:lnTo>
                  <a:pt x="3503263" y="535782"/>
                </a:lnTo>
                <a:lnTo>
                  <a:pt x="3505200" y="583691"/>
                </a:lnTo>
                <a:lnTo>
                  <a:pt x="3505200" y="4916424"/>
                </a:lnTo>
                <a:lnTo>
                  <a:pt x="3503263" y="4964264"/>
                </a:lnTo>
                <a:lnTo>
                  <a:pt x="3497554" y="5011046"/>
                </a:lnTo>
                <a:lnTo>
                  <a:pt x="3488223" y="5056617"/>
                </a:lnTo>
                <a:lnTo>
                  <a:pt x="3475421" y="5100828"/>
                </a:lnTo>
                <a:lnTo>
                  <a:pt x="3459298" y="5143526"/>
                </a:lnTo>
                <a:lnTo>
                  <a:pt x="3440006" y="5184563"/>
                </a:lnTo>
                <a:lnTo>
                  <a:pt x="3417694" y="5223786"/>
                </a:lnTo>
                <a:lnTo>
                  <a:pt x="3392515" y="5261046"/>
                </a:lnTo>
                <a:lnTo>
                  <a:pt x="3364618" y="5296191"/>
                </a:lnTo>
                <a:lnTo>
                  <a:pt x="3334154" y="5329070"/>
                </a:lnTo>
                <a:lnTo>
                  <a:pt x="3301275" y="5359534"/>
                </a:lnTo>
                <a:lnTo>
                  <a:pt x="3266130" y="5387431"/>
                </a:lnTo>
                <a:lnTo>
                  <a:pt x="3228870" y="5412610"/>
                </a:lnTo>
                <a:lnTo>
                  <a:pt x="3189647" y="5434922"/>
                </a:lnTo>
                <a:lnTo>
                  <a:pt x="3148610" y="5454214"/>
                </a:lnTo>
                <a:lnTo>
                  <a:pt x="3105912" y="5470337"/>
                </a:lnTo>
                <a:lnTo>
                  <a:pt x="3061701" y="5483139"/>
                </a:lnTo>
                <a:lnTo>
                  <a:pt x="3016130" y="5492470"/>
                </a:lnTo>
                <a:lnTo>
                  <a:pt x="2969348" y="5498179"/>
                </a:lnTo>
                <a:lnTo>
                  <a:pt x="2921508" y="5500116"/>
                </a:lnTo>
                <a:close/>
              </a:path>
            </a:pathLst>
          </a:custGeom>
          <a:solidFill>
            <a:srgbClr val="006FC0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22250" y="1198563"/>
            <a:ext cx="3517900" cy="5511800"/>
          </a:xfrm>
          <a:custGeom>
            <a:avLst/>
            <a:gdLst/>
            <a:ahLst/>
            <a:cxnLst/>
            <a:rect l="l" t="t" r="r" b="b"/>
            <a:pathLst>
              <a:path w="3517900" h="5511800">
                <a:moveTo>
                  <a:pt x="3060700" y="12700"/>
                </a:moveTo>
                <a:lnTo>
                  <a:pt x="457200" y="12700"/>
                </a:lnTo>
                <a:lnTo>
                  <a:pt x="471551" y="0"/>
                </a:lnTo>
                <a:lnTo>
                  <a:pt x="3046349" y="0"/>
                </a:lnTo>
                <a:lnTo>
                  <a:pt x="3060700" y="12700"/>
                </a:lnTo>
                <a:close/>
              </a:path>
              <a:path w="3517900" h="5511800">
                <a:moveTo>
                  <a:pt x="459981" y="25400"/>
                </a:moveTo>
                <a:lnTo>
                  <a:pt x="414947" y="25400"/>
                </a:lnTo>
                <a:lnTo>
                  <a:pt x="428891" y="12700"/>
                </a:lnTo>
                <a:lnTo>
                  <a:pt x="474167" y="12700"/>
                </a:lnTo>
                <a:lnTo>
                  <a:pt x="459981" y="25400"/>
                </a:lnTo>
                <a:close/>
              </a:path>
              <a:path w="3517900" h="5511800">
                <a:moveTo>
                  <a:pt x="3102952" y="25400"/>
                </a:moveTo>
                <a:lnTo>
                  <a:pt x="3057918" y="25400"/>
                </a:lnTo>
                <a:lnTo>
                  <a:pt x="3043720" y="12700"/>
                </a:lnTo>
                <a:lnTo>
                  <a:pt x="3089008" y="12700"/>
                </a:lnTo>
                <a:lnTo>
                  <a:pt x="3102952" y="25400"/>
                </a:lnTo>
                <a:close/>
              </a:path>
              <a:path w="3517900" h="5511800">
                <a:moveTo>
                  <a:pt x="418642" y="38100"/>
                </a:moveTo>
                <a:lnTo>
                  <a:pt x="374015" y="38100"/>
                </a:lnTo>
                <a:lnTo>
                  <a:pt x="387502" y="25400"/>
                </a:lnTo>
                <a:lnTo>
                  <a:pt x="432434" y="25400"/>
                </a:lnTo>
                <a:lnTo>
                  <a:pt x="418642" y="38100"/>
                </a:lnTo>
                <a:close/>
              </a:path>
              <a:path w="3517900" h="5511800">
                <a:moveTo>
                  <a:pt x="3143885" y="38100"/>
                </a:moveTo>
                <a:lnTo>
                  <a:pt x="3099257" y="38100"/>
                </a:lnTo>
                <a:lnTo>
                  <a:pt x="3085465" y="25400"/>
                </a:lnTo>
                <a:lnTo>
                  <a:pt x="3130397" y="25400"/>
                </a:lnTo>
                <a:lnTo>
                  <a:pt x="3143885" y="38100"/>
                </a:lnTo>
                <a:close/>
              </a:path>
              <a:path w="3517900" h="5511800">
                <a:moveTo>
                  <a:pt x="378599" y="50800"/>
                </a:moveTo>
                <a:lnTo>
                  <a:pt x="347522" y="50800"/>
                </a:lnTo>
                <a:lnTo>
                  <a:pt x="360680" y="38100"/>
                </a:lnTo>
                <a:lnTo>
                  <a:pt x="391947" y="38100"/>
                </a:lnTo>
                <a:lnTo>
                  <a:pt x="378599" y="50800"/>
                </a:lnTo>
                <a:close/>
              </a:path>
              <a:path w="3517900" h="5511800">
                <a:moveTo>
                  <a:pt x="3170377" y="50800"/>
                </a:moveTo>
                <a:lnTo>
                  <a:pt x="3139300" y="50800"/>
                </a:lnTo>
                <a:lnTo>
                  <a:pt x="3125952" y="38100"/>
                </a:lnTo>
                <a:lnTo>
                  <a:pt x="3157207" y="38100"/>
                </a:lnTo>
                <a:lnTo>
                  <a:pt x="3170377" y="50800"/>
                </a:lnTo>
                <a:close/>
              </a:path>
              <a:path w="3517900" h="5511800">
                <a:moveTo>
                  <a:pt x="352679" y="63500"/>
                </a:moveTo>
                <a:lnTo>
                  <a:pt x="321703" y="63500"/>
                </a:lnTo>
                <a:lnTo>
                  <a:pt x="334530" y="50800"/>
                </a:lnTo>
                <a:lnTo>
                  <a:pt x="365709" y="50800"/>
                </a:lnTo>
                <a:lnTo>
                  <a:pt x="352679" y="63500"/>
                </a:lnTo>
                <a:close/>
              </a:path>
              <a:path w="3517900" h="5511800">
                <a:moveTo>
                  <a:pt x="3196196" y="63500"/>
                </a:moveTo>
                <a:lnTo>
                  <a:pt x="3165221" y="63500"/>
                </a:lnTo>
                <a:lnTo>
                  <a:pt x="3152190" y="50800"/>
                </a:lnTo>
                <a:lnTo>
                  <a:pt x="3183369" y="50800"/>
                </a:lnTo>
                <a:lnTo>
                  <a:pt x="3196196" y="63500"/>
                </a:lnTo>
                <a:close/>
              </a:path>
              <a:path w="3517900" h="5511800">
                <a:moveTo>
                  <a:pt x="315048" y="76200"/>
                </a:moveTo>
                <a:lnTo>
                  <a:pt x="296595" y="76200"/>
                </a:lnTo>
                <a:lnTo>
                  <a:pt x="309054" y="63500"/>
                </a:lnTo>
                <a:lnTo>
                  <a:pt x="327558" y="63500"/>
                </a:lnTo>
                <a:lnTo>
                  <a:pt x="315048" y="76200"/>
                </a:lnTo>
                <a:close/>
              </a:path>
              <a:path w="3517900" h="5511800">
                <a:moveTo>
                  <a:pt x="3221304" y="76200"/>
                </a:moveTo>
                <a:lnTo>
                  <a:pt x="3202838" y="76200"/>
                </a:lnTo>
                <a:lnTo>
                  <a:pt x="3190341" y="63500"/>
                </a:lnTo>
                <a:lnTo>
                  <a:pt x="3208832" y="63500"/>
                </a:lnTo>
                <a:lnTo>
                  <a:pt x="3221304" y="76200"/>
                </a:lnTo>
                <a:close/>
              </a:path>
              <a:path w="3517900" h="5511800">
                <a:moveTo>
                  <a:pt x="302869" y="88900"/>
                </a:moveTo>
                <a:lnTo>
                  <a:pt x="272249" y="88900"/>
                </a:lnTo>
                <a:lnTo>
                  <a:pt x="284327" y="76200"/>
                </a:lnTo>
                <a:lnTo>
                  <a:pt x="315188" y="76200"/>
                </a:lnTo>
                <a:lnTo>
                  <a:pt x="302869" y="88900"/>
                </a:lnTo>
                <a:close/>
              </a:path>
              <a:path w="3517900" h="5511800">
                <a:moveTo>
                  <a:pt x="3245650" y="88900"/>
                </a:moveTo>
                <a:lnTo>
                  <a:pt x="3215030" y="88900"/>
                </a:lnTo>
                <a:lnTo>
                  <a:pt x="3202711" y="76200"/>
                </a:lnTo>
                <a:lnTo>
                  <a:pt x="3233572" y="76200"/>
                </a:lnTo>
                <a:lnTo>
                  <a:pt x="3245650" y="88900"/>
                </a:lnTo>
                <a:close/>
              </a:path>
              <a:path w="3517900" h="5511800">
                <a:moveTo>
                  <a:pt x="255981" y="114300"/>
                </a:moveTo>
                <a:lnTo>
                  <a:pt x="237210" y="114300"/>
                </a:lnTo>
                <a:lnTo>
                  <a:pt x="248691" y="101600"/>
                </a:lnTo>
                <a:lnTo>
                  <a:pt x="260362" y="88900"/>
                </a:lnTo>
                <a:lnTo>
                  <a:pt x="290982" y="88900"/>
                </a:lnTo>
                <a:lnTo>
                  <a:pt x="279044" y="101600"/>
                </a:lnTo>
                <a:lnTo>
                  <a:pt x="267538" y="101600"/>
                </a:lnTo>
                <a:lnTo>
                  <a:pt x="255981" y="114300"/>
                </a:lnTo>
                <a:close/>
              </a:path>
              <a:path w="3517900" h="5511800">
                <a:moveTo>
                  <a:pt x="3280689" y="114300"/>
                </a:moveTo>
                <a:lnTo>
                  <a:pt x="3261918" y="114300"/>
                </a:lnTo>
                <a:lnTo>
                  <a:pt x="3250361" y="101600"/>
                </a:lnTo>
                <a:lnTo>
                  <a:pt x="3238855" y="101600"/>
                </a:lnTo>
                <a:lnTo>
                  <a:pt x="3226904" y="88900"/>
                </a:lnTo>
                <a:lnTo>
                  <a:pt x="3257537" y="88900"/>
                </a:lnTo>
                <a:lnTo>
                  <a:pt x="3269208" y="101600"/>
                </a:lnTo>
                <a:lnTo>
                  <a:pt x="3280689" y="114300"/>
                </a:lnTo>
                <a:close/>
              </a:path>
              <a:path w="3517900" h="5511800">
                <a:moveTo>
                  <a:pt x="212344" y="152400"/>
                </a:moveTo>
                <a:lnTo>
                  <a:pt x="193484" y="152400"/>
                </a:lnTo>
                <a:lnTo>
                  <a:pt x="204076" y="139700"/>
                </a:lnTo>
                <a:lnTo>
                  <a:pt x="214909" y="127000"/>
                </a:lnTo>
                <a:lnTo>
                  <a:pt x="225958" y="114300"/>
                </a:lnTo>
                <a:lnTo>
                  <a:pt x="256108" y="114300"/>
                </a:lnTo>
                <a:lnTo>
                  <a:pt x="244754" y="127000"/>
                </a:lnTo>
                <a:lnTo>
                  <a:pt x="233857" y="127000"/>
                </a:lnTo>
                <a:lnTo>
                  <a:pt x="222935" y="139700"/>
                </a:lnTo>
                <a:lnTo>
                  <a:pt x="212344" y="152400"/>
                </a:lnTo>
                <a:close/>
              </a:path>
              <a:path w="3517900" h="5511800">
                <a:moveTo>
                  <a:pt x="3324415" y="152400"/>
                </a:moveTo>
                <a:lnTo>
                  <a:pt x="3305555" y="152400"/>
                </a:lnTo>
                <a:lnTo>
                  <a:pt x="3294849" y="139700"/>
                </a:lnTo>
                <a:lnTo>
                  <a:pt x="3284042" y="127000"/>
                </a:lnTo>
                <a:lnTo>
                  <a:pt x="3273132" y="127000"/>
                </a:lnTo>
                <a:lnTo>
                  <a:pt x="3261791" y="114300"/>
                </a:lnTo>
                <a:lnTo>
                  <a:pt x="3291941" y="114300"/>
                </a:lnTo>
                <a:lnTo>
                  <a:pt x="3302990" y="127000"/>
                </a:lnTo>
                <a:lnTo>
                  <a:pt x="3313823" y="139700"/>
                </a:lnTo>
                <a:lnTo>
                  <a:pt x="3324415" y="152400"/>
                </a:lnTo>
                <a:close/>
              </a:path>
              <a:path w="3517900" h="5511800">
                <a:moveTo>
                  <a:pt x="153555" y="203200"/>
                </a:moveTo>
                <a:lnTo>
                  <a:pt x="144005" y="203200"/>
                </a:lnTo>
                <a:lnTo>
                  <a:pt x="153415" y="190500"/>
                </a:lnTo>
                <a:lnTo>
                  <a:pt x="163068" y="177800"/>
                </a:lnTo>
                <a:lnTo>
                  <a:pt x="172974" y="165100"/>
                </a:lnTo>
                <a:lnTo>
                  <a:pt x="183108" y="152400"/>
                </a:lnTo>
                <a:lnTo>
                  <a:pt x="202082" y="152400"/>
                </a:lnTo>
                <a:lnTo>
                  <a:pt x="191820" y="165100"/>
                </a:lnTo>
                <a:lnTo>
                  <a:pt x="181902" y="177800"/>
                </a:lnTo>
                <a:lnTo>
                  <a:pt x="172211" y="190500"/>
                </a:lnTo>
                <a:lnTo>
                  <a:pt x="162864" y="190500"/>
                </a:lnTo>
                <a:lnTo>
                  <a:pt x="153555" y="203200"/>
                </a:lnTo>
                <a:close/>
              </a:path>
              <a:path w="3517900" h="5511800">
                <a:moveTo>
                  <a:pt x="3373882" y="203200"/>
                </a:moveTo>
                <a:lnTo>
                  <a:pt x="3364344" y="203200"/>
                </a:lnTo>
                <a:lnTo>
                  <a:pt x="3355035" y="190500"/>
                </a:lnTo>
                <a:lnTo>
                  <a:pt x="3345688" y="190500"/>
                </a:lnTo>
                <a:lnTo>
                  <a:pt x="3335896" y="177800"/>
                </a:lnTo>
                <a:lnTo>
                  <a:pt x="3325977" y="165100"/>
                </a:lnTo>
                <a:lnTo>
                  <a:pt x="3315817" y="152400"/>
                </a:lnTo>
                <a:lnTo>
                  <a:pt x="3334791" y="152400"/>
                </a:lnTo>
                <a:lnTo>
                  <a:pt x="3344926" y="165100"/>
                </a:lnTo>
                <a:lnTo>
                  <a:pt x="3354832" y="177800"/>
                </a:lnTo>
                <a:lnTo>
                  <a:pt x="3364484" y="190500"/>
                </a:lnTo>
                <a:lnTo>
                  <a:pt x="3373882" y="203200"/>
                </a:lnTo>
                <a:close/>
              </a:path>
              <a:path w="3517900" h="5511800">
                <a:moveTo>
                  <a:pt x="162864" y="5308600"/>
                </a:moveTo>
                <a:lnTo>
                  <a:pt x="144005" y="5308600"/>
                </a:lnTo>
                <a:lnTo>
                  <a:pt x="134861" y="5295900"/>
                </a:lnTo>
                <a:lnTo>
                  <a:pt x="108953" y="5257800"/>
                </a:lnTo>
                <a:lnTo>
                  <a:pt x="85496" y="5219700"/>
                </a:lnTo>
                <a:lnTo>
                  <a:pt x="64604" y="5181600"/>
                </a:lnTo>
                <a:lnTo>
                  <a:pt x="46405" y="5143500"/>
                </a:lnTo>
                <a:lnTo>
                  <a:pt x="31026" y="5105400"/>
                </a:lnTo>
                <a:lnTo>
                  <a:pt x="18592" y="5067300"/>
                </a:lnTo>
                <a:lnTo>
                  <a:pt x="12001" y="5029200"/>
                </a:lnTo>
                <a:lnTo>
                  <a:pt x="9220" y="5016500"/>
                </a:lnTo>
                <a:lnTo>
                  <a:pt x="3047" y="4978400"/>
                </a:lnTo>
                <a:lnTo>
                  <a:pt x="190" y="4927600"/>
                </a:lnTo>
                <a:lnTo>
                  <a:pt x="0" y="4914900"/>
                </a:lnTo>
                <a:lnTo>
                  <a:pt x="0" y="584200"/>
                </a:lnTo>
                <a:lnTo>
                  <a:pt x="190" y="571500"/>
                </a:lnTo>
                <a:lnTo>
                  <a:pt x="761" y="558800"/>
                </a:lnTo>
                <a:lnTo>
                  <a:pt x="1714" y="533400"/>
                </a:lnTo>
                <a:lnTo>
                  <a:pt x="6807" y="495300"/>
                </a:lnTo>
                <a:lnTo>
                  <a:pt x="15125" y="457200"/>
                </a:lnTo>
                <a:lnTo>
                  <a:pt x="18592" y="431800"/>
                </a:lnTo>
                <a:lnTo>
                  <a:pt x="31026" y="393700"/>
                </a:lnTo>
                <a:lnTo>
                  <a:pt x="46405" y="355600"/>
                </a:lnTo>
                <a:lnTo>
                  <a:pt x="64604" y="317500"/>
                </a:lnTo>
                <a:lnTo>
                  <a:pt x="85496" y="279400"/>
                </a:lnTo>
                <a:lnTo>
                  <a:pt x="108953" y="241300"/>
                </a:lnTo>
                <a:lnTo>
                  <a:pt x="134861" y="203200"/>
                </a:lnTo>
                <a:lnTo>
                  <a:pt x="153657" y="203200"/>
                </a:lnTo>
                <a:lnTo>
                  <a:pt x="144602" y="215900"/>
                </a:lnTo>
                <a:lnTo>
                  <a:pt x="135902" y="228600"/>
                </a:lnTo>
                <a:lnTo>
                  <a:pt x="127457" y="241300"/>
                </a:lnTo>
                <a:lnTo>
                  <a:pt x="119265" y="254000"/>
                </a:lnTo>
                <a:lnTo>
                  <a:pt x="111340" y="266700"/>
                </a:lnTo>
                <a:lnTo>
                  <a:pt x="103771" y="266700"/>
                </a:lnTo>
                <a:lnTo>
                  <a:pt x="96316" y="279400"/>
                </a:lnTo>
                <a:lnTo>
                  <a:pt x="89217" y="292100"/>
                </a:lnTo>
                <a:lnTo>
                  <a:pt x="82397" y="304800"/>
                </a:lnTo>
                <a:lnTo>
                  <a:pt x="75882" y="317500"/>
                </a:lnTo>
                <a:lnTo>
                  <a:pt x="69646" y="330200"/>
                </a:lnTo>
                <a:lnTo>
                  <a:pt x="63715" y="342900"/>
                </a:lnTo>
                <a:lnTo>
                  <a:pt x="58077" y="355600"/>
                </a:lnTo>
                <a:lnTo>
                  <a:pt x="52755" y="368300"/>
                </a:lnTo>
                <a:lnTo>
                  <a:pt x="47739" y="381000"/>
                </a:lnTo>
                <a:lnTo>
                  <a:pt x="43040" y="393700"/>
                </a:lnTo>
                <a:lnTo>
                  <a:pt x="38658" y="406400"/>
                </a:lnTo>
                <a:lnTo>
                  <a:pt x="34594" y="431800"/>
                </a:lnTo>
                <a:lnTo>
                  <a:pt x="30873" y="444500"/>
                </a:lnTo>
                <a:lnTo>
                  <a:pt x="27482" y="457200"/>
                </a:lnTo>
                <a:lnTo>
                  <a:pt x="24422" y="469900"/>
                </a:lnTo>
                <a:lnTo>
                  <a:pt x="21717" y="482600"/>
                </a:lnTo>
                <a:lnTo>
                  <a:pt x="19342" y="495300"/>
                </a:lnTo>
                <a:lnTo>
                  <a:pt x="17335" y="508000"/>
                </a:lnTo>
                <a:lnTo>
                  <a:pt x="15671" y="520700"/>
                </a:lnTo>
                <a:lnTo>
                  <a:pt x="15036" y="533400"/>
                </a:lnTo>
                <a:lnTo>
                  <a:pt x="14389" y="533400"/>
                </a:lnTo>
                <a:lnTo>
                  <a:pt x="13449" y="558800"/>
                </a:lnTo>
                <a:lnTo>
                  <a:pt x="12890" y="571500"/>
                </a:lnTo>
                <a:lnTo>
                  <a:pt x="12700" y="584200"/>
                </a:lnTo>
                <a:lnTo>
                  <a:pt x="12700" y="4914900"/>
                </a:lnTo>
                <a:lnTo>
                  <a:pt x="12890" y="4927600"/>
                </a:lnTo>
                <a:lnTo>
                  <a:pt x="13449" y="4940300"/>
                </a:lnTo>
                <a:lnTo>
                  <a:pt x="14389" y="4965700"/>
                </a:lnTo>
                <a:lnTo>
                  <a:pt x="15697" y="4978400"/>
                </a:lnTo>
                <a:lnTo>
                  <a:pt x="17348" y="4991100"/>
                </a:lnTo>
                <a:lnTo>
                  <a:pt x="19367" y="5003800"/>
                </a:lnTo>
                <a:lnTo>
                  <a:pt x="21742" y="5016500"/>
                </a:lnTo>
                <a:lnTo>
                  <a:pt x="24460" y="5029200"/>
                </a:lnTo>
                <a:lnTo>
                  <a:pt x="27508" y="5041900"/>
                </a:lnTo>
                <a:lnTo>
                  <a:pt x="30911" y="5054600"/>
                </a:lnTo>
                <a:lnTo>
                  <a:pt x="34645" y="5080000"/>
                </a:lnTo>
                <a:lnTo>
                  <a:pt x="38696" y="5092700"/>
                </a:lnTo>
                <a:lnTo>
                  <a:pt x="43091" y="5105400"/>
                </a:lnTo>
                <a:lnTo>
                  <a:pt x="47790" y="5118100"/>
                </a:lnTo>
                <a:lnTo>
                  <a:pt x="52806" y="5130800"/>
                </a:lnTo>
                <a:lnTo>
                  <a:pt x="58140" y="5143500"/>
                </a:lnTo>
                <a:lnTo>
                  <a:pt x="63779" y="5156200"/>
                </a:lnTo>
                <a:lnTo>
                  <a:pt x="69710" y="5168900"/>
                </a:lnTo>
                <a:lnTo>
                  <a:pt x="75946" y="5181600"/>
                </a:lnTo>
                <a:lnTo>
                  <a:pt x="82473" y="5194300"/>
                </a:lnTo>
                <a:lnTo>
                  <a:pt x="89293" y="5207000"/>
                </a:lnTo>
                <a:lnTo>
                  <a:pt x="96393" y="5219700"/>
                </a:lnTo>
                <a:lnTo>
                  <a:pt x="103771" y="5232400"/>
                </a:lnTo>
                <a:lnTo>
                  <a:pt x="111429" y="5245100"/>
                </a:lnTo>
                <a:lnTo>
                  <a:pt x="119265" y="5245100"/>
                </a:lnTo>
                <a:lnTo>
                  <a:pt x="127546" y="5257800"/>
                </a:lnTo>
                <a:lnTo>
                  <a:pt x="135991" y="5270500"/>
                </a:lnTo>
                <a:lnTo>
                  <a:pt x="144703" y="5283200"/>
                </a:lnTo>
                <a:lnTo>
                  <a:pt x="153657" y="5295900"/>
                </a:lnTo>
                <a:lnTo>
                  <a:pt x="162864" y="5308600"/>
                </a:lnTo>
                <a:close/>
              </a:path>
              <a:path w="3517900" h="5511800">
                <a:moveTo>
                  <a:pt x="3503523" y="546100"/>
                </a:moveTo>
                <a:lnTo>
                  <a:pt x="3502202" y="520700"/>
                </a:lnTo>
                <a:lnTo>
                  <a:pt x="3500551" y="508000"/>
                </a:lnTo>
                <a:lnTo>
                  <a:pt x="3498532" y="495300"/>
                </a:lnTo>
                <a:lnTo>
                  <a:pt x="3496157" y="482600"/>
                </a:lnTo>
                <a:lnTo>
                  <a:pt x="3493439" y="469900"/>
                </a:lnTo>
                <a:lnTo>
                  <a:pt x="3490379" y="457200"/>
                </a:lnTo>
                <a:lnTo>
                  <a:pt x="3486988" y="444500"/>
                </a:lnTo>
                <a:lnTo>
                  <a:pt x="3483254" y="431800"/>
                </a:lnTo>
                <a:lnTo>
                  <a:pt x="3479203" y="406400"/>
                </a:lnTo>
                <a:lnTo>
                  <a:pt x="3474808" y="393700"/>
                </a:lnTo>
                <a:lnTo>
                  <a:pt x="3470109" y="381000"/>
                </a:lnTo>
                <a:lnTo>
                  <a:pt x="3465093" y="368300"/>
                </a:lnTo>
                <a:lnTo>
                  <a:pt x="3459759" y="355600"/>
                </a:lnTo>
                <a:lnTo>
                  <a:pt x="3454120" y="342900"/>
                </a:lnTo>
                <a:lnTo>
                  <a:pt x="3448189" y="330200"/>
                </a:lnTo>
                <a:lnTo>
                  <a:pt x="3441954" y="317500"/>
                </a:lnTo>
                <a:lnTo>
                  <a:pt x="3435426" y="304800"/>
                </a:lnTo>
                <a:lnTo>
                  <a:pt x="3428606" y="292100"/>
                </a:lnTo>
                <a:lnTo>
                  <a:pt x="3421507" y="279400"/>
                </a:lnTo>
                <a:lnTo>
                  <a:pt x="3414128" y="266700"/>
                </a:lnTo>
                <a:lnTo>
                  <a:pt x="3406559" y="266700"/>
                </a:lnTo>
                <a:lnTo>
                  <a:pt x="3398545" y="254000"/>
                </a:lnTo>
                <a:lnTo>
                  <a:pt x="3390353" y="241300"/>
                </a:lnTo>
                <a:lnTo>
                  <a:pt x="3381908" y="228600"/>
                </a:lnTo>
                <a:lnTo>
                  <a:pt x="3373196" y="215900"/>
                </a:lnTo>
                <a:lnTo>
                  <a:pt x="3364242" y="203200"/>
                </a:lnTo>
                <a:lnTo>
                  <a:pt x="3383038" y="203200"/>
                </a:lnTo>
                <a:lnTo>
                  <a:pt x="3391941" y="215900"/>
                </a:lnTo>
                <a:lnTo>
                  <a:pt x="3417036" y="254000"/>
                </a:lnTo>
                <a:lnTo>
                  <a:pt x="3439655" y="292100"/>
                </a:lnTo>
                <a:lnTo>
                  <a:pt x="3459657" y="330200"/>
                </a:lnTo>
                <a:lnTo>
                  <a:pt x="3476929" y="368300"/>
                </a:lnTo>
                <a:lnTo>
                  <a:pt x="3491344" y="406400"/>
                </a:lnTo>
                <a:lnTo>
                  <a:pt x="3502774" y="457200"/>
                </a:lnTo>
                <a:lnTo>
                  <a:pt x="3505898" y="469900"/>
                </a:lnTo>
                <a:lnTo>
                  <a:pt x="3513150" y="508000"/>
                </a:lnTo>
                <a:lnTo>
                  <a:pt x="3516172" y="533400"/>
                </a:lnTo>
                <a:lnTo>
                  <a:pt x="3503510" y="533400"/>
                </a:lnTo>
                <a:lnTo>
                  <a:pt x="3503523" y="546100"/>
                </a:lnTo>
                <a:close/>
              </a:path>
              <a:path w="3517900" h="5511800">
                <a:moveTo>
                  <a:pt x="14376" y="546100"/>
                </a:moveTo>
                <a:lnTo>
                  <a:pt x="14389" y="533400"/>
                </a:lnTo>
                <a:lnTo>
                  <a:pt x="15036" y="533400"/>
                </a:lnTo>
                <a:lnTo>
                  <a:pt x="14376" y="546100"/>
                </a:lnTo>
                <a:close/>
              </a:path>
              <a:path w="3517900" h="5511800">
                <a:moveTo>
                  <a:pt x="3373882" y="5308600"/>
                </a:moveTo>
                <a:lnTo>
                  <a:pt x="3355035" y="5308600"/>
                </a:lnTo>
                <a:lnTo>
                  <a:pt x="3364344" y="5295900"/>
                </a:lnTo>
                <a:lnTo>
                  <a:pt x="3373297" y="5283200"/>
                </a:lnTo>
                <a:lnTo>
                  <a:pt x="3381997" y="5270500"/>
                </a:lnTo>
                <a:lnTo>
                  <a:pt x="3390442" y="5257800"/>
                </a:lnTo>
                <a:lnTo>
                  <a:pt x="3398634" y="5245100"/>
                </a:lnTo>
                <a:lnTo>
                  <a:pt x="3406470" y="5245100"/>
                </a:lnTo>
                <a:lnTo>
                  <a:pt x="3414204" y="5232400"/>
                </a:lnTo>
                <a:lnTo>
                  <a:pt x="3421583" y="5219700"/>
                </a:lnTo>
                <a:lnTo>
                  <a:pt x="3428682" y="5207000"/>
                </a:lnTo>
                <a:lnTo>
                  <a:pt x="3435489" y="5194300"/>
                </a:lnTo>
                <a:lnTo>
                  <a:pt x="3442017" y="5181600"/>
                </a:lnTo>
                <a:lnTo>
                  <a:pt x="3448253" y="5168900"/>
                </a:lnTo>
                <a:lnTo>
                  <a:pt x="3454184" y="5156200"/>
                </a:lnTo>
                <a:lnTo>
                  <a:pt x="3459822" y="5143500"/>
                </a:lnTo>
                <a:lnTo>
                  <a:pt x="3465144" y="5130800"/>
                </a:lnTo>
                <a:lnTo>
                  <a:pt x="3470160" y="5118100"/>
                </a:lnTo>
                <a:lnTo>
                  <a:pt x="3474859" y="5105400"/>
                </a:lnTo>
                <a:lnTo>
                  <a:pt x="3479241" y="5092700"/>
                </a:lnTo>
                <a:lnTo>
                  <a:pt x="3483305" y="5080000"/>
                </a:lnTo>
                <a:lnTo>
                  <a:pt x="3487026" y="5054600"/>
                </a:lnTo>
                <a:lnTo>
                  <a:pt x="3490417" y="5041900"/>
                </a:lnTo>
                <a:lnTo>
                  <a:pt x="3493477" y="5029200"/>
                </a:lnTo>
                <a:lnTo>
                  <a:pt x="3496183" y="5016500"/>
                </a:lnTo>
                <a:lnTo>
                  <a:pt x="3498557" y="5003800"/>
                </a:lnTo>
                <a:lnTo>
                  <a:pt x="3500564" y="4991100"/>
                </a:lnTo>
                <a:lnTo>
                  <a:pt x="3502228" y="4978400"/>
                </a:lnTo>
                <a:lnTo>
                  <a:pt x="3503523" y="4965700"/>
                </a:lnTo>
                <a:lnTo>
                  <a:pt x="3504450" y="4940300"/>
                </a:lnTo>
                <a:lnTo>
                  <a:pt x="3505009" y="4927600"/>
                </a:lnTo>
                <a:lnTo>
                  <a:pt x="3505200" y="4914900"/>
                </a:lnTo>
                <a:lnTo>
                  <a:pt x="3505200" y="584200"/>
                </a:lnTo>
                <a:lnTo>
                  <a:pt x="3505009" y="571500"/>
                </a:lnTo>
                <a:lnTo>
                  <a:pt x="3504438" y="558800"/>
                </a:lnTo>
                <a:lnTo>
                  <a:pt x="3503510" y="533400"/>
                </a:lnTo>
                <a:lnTo>
                  <a:pt x="3516172" y="533400"/>
                </a:lnTo>
                <a:lnTo>
                  <a:pt x="3517125" y="558800"/>
                </a:lnTo>
                <a:lnTo>
                  <a:pt x="3517709" y="571500"/>
                </a:lnTo>
                <a:lnTo>
                  <a:pt x="3517900" y="584200"/>
                </a:lnTo>
                <a:lnTo>
                  <a:pt x="3517900" y="4914900"/>
                </a:lnTo>
                <a:lnTo>
                  <a:pt x="3517125" y="4953000"/>
                </a:lnTo>
                <a:lnTo>
                  <a:pt x="3513150" y="4991100"/>
                </a:lnTo>
                <a:lnTo>
                  <a:pt x="3505898" y="5029200"/>
                </a:lnTo>
                <a:lnTo>
                  <a:pt x="3502774" y="5054600"/>
                </a:lnTo>
                <a:lnTo>
                  <a:pt x="3491344" y="5092700"/>
                </a:lnTo>
                <a:lnTo>
                  <a:pt x="3476929" y="5130800"/>
                </a:lnTo>
                <a:lnTo>
                  <a:pt x="3459657" y="5168900"/>
                </a:lnTo>
                <a:lnTo>
                  <a:pt x="3439655" y="5207000"/>
                </a:lnTo>
                <a:lnTo>
                  <a:pt x="3417036" y="5245100"/>
                </a:lnTo>
                <a:lnTo>
                  <a:pt x="3391941" y="5283200"/>
                </a:lnTo>
                <a:lnTo>
                  <a:pt x="3383038" y="5295900"/>
                </a:lnTo>
                <a:lnTo>
                  <a:pt x="3373882" y="5308600"/>
                </a:lnTo>
                <a:close/>
              </a:path>
              <a:path w="3517900" h="5511800">
                <a:moveTo>
                  <a:pt x="212458" y="5359400"/>
                </a:moveTo>
                <a:lnTo>
                  <a:pt x="193484" y="5359400"/>
                </a:lnTo>
                <a:lnTo>
                  <a:pt x="183108" y="5346700"/>
                </a:lnTo>
                <a:lnTo>
                  <a:pt x="172974" y="5334000"/>
                </a:lnTo>
                <a:lnTo>
                  <a:pt x="163068" y="5321300"/>
                </a:lnTo>
                <a:lnTo>
                  <a:pt x="153415" y="5308600"/>
                </a:lnTo>
                <a:lnTo>
                  <a:pt x="162763" y="5308600"/>
                </a:lnTo>
                <a:lnTo>
                  <a:pt x="172313" y="5321300"/>
                </a:lnTo>
                <a:lnTo>
                  <a:pt x="181902" y="5321300"/>
                </a:lnTo>
                <a:lnTo>
                  <a:pt x="191922" y="5334000"/>
                </a:lnTo>
                <a:lnTo>
                  <a:pt x="202082" y="5346700"/>
                </a:lnTo>
                <a:lnTo>
                  <a:pt x="212458" y="5359400"/>
                </a:lnTo>
                <a:close/>
              </a:path>
              <a:path w="3517900" h="5511800">
                <a:moveTo>
                  <a:pt x="3324415" y="5359400"/>
                </a:moveTo>
                <a:lnTo>
                  <a:pt x="3305441" y="5359400"/>
                </a:lnTo>
                <a:lnTo>
                  <a:pt x="3315931" y="5346700"/>
                </a:lnTo>
                <a:lnTo>
                  <a:pt x="3326079" y="5334000"/>
                </a:lnTo>
                <a:lnTo>
                  <a:pt x="3335997" y="5321300"/>
                </a:lnTo>
                <a:lnTo>
                  <a:pt x="3345586" y="5321300"/>
                </a:lnTo>
                <a:lnTo>
                  <a:pt x="3355136" y="5308600"/>
                </a:lnTo>
                <a:lnTo>
                  <a:pt x="3364484" y="5308600"/>
                </a:lnTo>
                <a:lnTo>
                  <a:pt x="3354832" y="5321300"/>
                </a:lnTo>
                <a:lnTo>
                  <a:pt x="3344926" y="5334000"/>
                </a:lnTo>
                <a:lnTo>
                  <a:pt x="3334791" y="5346700"/>
                </a:lnTo>
                <a:lnTo>
                  <a:pt x="3324415" y="5359400"/>
                </a:lnTo>
                <a:close/>
              </a:path>
              <a:path w="3517900" h="5511800">
                <a:moveTo>
                  <a:pt x="244881" y="5384800"/>
                </a:moveTo>
                <a:lnTo>
                  <a:pt x="225958" y="5384800"/>
                </a:lnTo>
                <a:lnTo>
                  <a:pt x="214909" y="5372100"/>
                </a:lnTo>
                <a:lnTo>
                  <a:pt x="204076" y="5359400"/>
                </a:lnTo>
                <a:lnTo>
                  <a:pt x="222935" y="5359400"/>
                </a:lnTo>
                <a:lnTo>
                  <a:pt x="233857" y="5372100"/>
                </a:lnTo>
                <a:lnTo>
                  <a:pt x="244881" y="5384800"/>
                </a:lnTo>
                <a:close/>
              </a:path>
              <a:path w="3517900" h="5511800">
                <a:moveTo>
                  <a:pt x="3291941" y="5384800"/>
                </a:moveTo>
                <a:lnTo>
                  <a:pt x="3273018" y="5384800"/>
                </a:lnTo>
                <a:lnTo>
                  <a:pt x="3284156" y="5372100"/>
                </a:lnTo>
                <a:lnTo>
                  <a:pt x="3294964" y="5359400"/>
                </a:lnTo>
                <a:lnTo>
                  <a:pt x="3313823" y="5359400"/>
                </a:lnTo>
                <a:lnTo>
                  <a:pt x="3302990" y="5372100"/>
                </a:lnTo>
                <a:lnTo>
                  <a:pt x="3291941" y="5384800"/>
                </a:lnTo>
                <a:close/>
              </a:path>
              <a:path w="3517900" h="5511800">
                <a:moveTo>
                  <a:pt x="290982" y="5410200"/>
                </a:moveTo>
                <a:lnTo>
                  <a:pt x="260362" y="5410200"/>
                </a:lnTo>
                <a:lnTo>
                  <a:pt x="248691" y="5397500"/>
                </a:lnTo>
                <a:lnTo>
                  <a:pt x="237210" y="5384800"/>
                </a:lnTo>
                <a:lnTo>
                  <a:pt x="255981" y="5384800"/>
                </a:lnTo>
                <a:lnTo>
                  <a:pt x="267538" y="5397500"/>
                </a:lnTo>
                <a:lnTo>
                  <a:pt x="279044" y="5397500"/>
                </a:lnTo>
                <a:lnTo>
                  <a:pt x="290982" y="5410200"/>
                </a:lnTo>
                <a:close/>
              </a:path>
              <a:path w="3517900" h="5511800">
                <a:moveTo>
                  <a:pt x="3257537" y="5410200"/>
                </a:moveTo>
                <a:lnTo>
                  <a:pt x="3226904" y="5410200"/>
                </a:lnTo>
                <a:lnTo>
                  <a:pt x="3238855" y="5397500"/>
                </a:lnTo>
                <a:lnTo>
                  <a:pt x="3250361" y="5397500"/>
                </a:lnTo>
                <a:lnTo>
                  <a:pt x="3261918" y="5384800"/>
                </a:lnTo>
                <a:lnTo>
                  <a:pt x="3280689" y="5384800"/>
                </a:lnTo>
                <a:lnTo>
                  <a:pt x="3269208" y="5397500"/>
                </a:lnTo>
                <a:lnTo>
                  <a:pt x="3257537" y="5410200"/>
                </a:lnTo>
                <a:close/>
              </a:path>
              <a:path w="3517900" h="5511800">
                <a:moveTo>
                  <a:pt x="302996" y="5422900"/>
                </a:moveTo>
                <a:lnTo>
                  <a:pt x="284327" y="5422900"/>
                </a:lnTo>
                <a:lnTo>
                  <a:pt x="272249" y="5410200"/>
                </a:lnTo>
                <a:lnTo>
                  <a:pt x="290855" y="5410200"/>
                </a:lnTo>
                <a:lnTo>
                  <a:pt x="302996" y="5422900"/>
                </a:lnTo>
                <a:close/>
              </a:path>
              <a:path w="3517900" h="5511800">
                <a:moveTo>
                  <a:pt x="3233572" y="5422900"/>
                </a:moveTo>
                <a:lnTo>
                  <a:pt x="3214903" y="5422900"/>
                </a:lnTo>
                <a:lnTo>
                  <a:pt x="3227044" y="5410200"/>
                </a:lnTo>
                <a:lnTo>
                  <a:pt x="3245650" y="5410200"/>
                </a:lnTo>
                <a:lnTo>
                  <a:pt x="3233572" y="5422900"/>
                </a:lnTo>
                <a:close/>
              </a:path>
              <a:path w="3517900" h="5511800">
                <a:moveTo>
                  <a:pt x="352818" y="5448300"/>
                </a:moveTo>
                <a:lnTo>
                  <a:pt x="321703" y="5448300"/>
                </a:lnTo>
                <a:lnTo>
                  <a:pt x="309054" y="5435600"/>
                </a:lnTo>
                <a:lnTo>
                  <a:pt x="296595" y="5422900"/>
                </a:lnTo>
                <a:lnTo>
                  <a:pt x="315048" y="5422900"/>
                </a:lnTo>
                <a:lnTo>
                  <a:pt x="327558" y="5435600"/>
                </a:lnTo>
                <a:lnTo>
                  <a:pt x="339966" y="5435600"/>
                </a:lnTo>
                <a:lnTo>
                  <a:pt x="352818" y="5448300"/>
                </a:lnTo>
                <a:close/>
              </a:path>
              <a:path w="3517900" h="5511800">
                <a:moveTo>
                  <a:pt x="3196196" y="5448300"/>
                </a:moveTo>
                <a:lnTo>
                  <a:pt x="3165081" y="5448300"/>
                </a:lnTo>
                <a:lnTo>
                  <a:pt x="3177933" y="5435600"/>
                </a:lnTo>
                <a:lnTo>
                  <a:pt x="3190341" y="5435600"/>
                </a:lnTo>
                <a:lnTo>
                  <a:pt x="3202838" y="5422900"/>
                </a:lnTo>
                <a:lnTo>
                  <a:pt x="3221304" y="5422900"/>
                </a:lnTo>
                <a:lnTo>
                  <a:pt x="3208832" y="5435600"/>
                </a:lnTo>
                <a:lnTo>
                  <a:pt x="3196196" y="5448300"/>
                </a:lnTo>
                <a:close/>
              </a:path>
              <a:path w="3517900" h="5511800">
                <a:moveTo>
                  <a:pt x="391947" y="5461000"/>
                </a:moveTo>
                <a:lnTo>
                  <a:pt x="347522" y="5461000"/>
                </a:lnTo>
                <a:lnTo>
                  <a:pt x="334530" y="5448300"/>
                </a:lnTo>
                <a:lnTo>
                  <a:pt x="378599" y="5448300"/>
                </a:lnTo>
                <a:lnTo>
                  <a:pt x="391947" y="5461000"/>
                </a:lnTo>
                <a:close/>
              </a:path>
              <a:path w="3517900" h="5511800">
                <a:moveTo>
                  <a:pt x="3170377" y="5461000"/>
                </a:moveTo>
                <a:lnTo>
                  <a:pt x="3125952" y="5461000"/>
                </a:lnTo>
                <a:lnTo>
                  <a:pt x="3139300" y="5448300"/>
                </a:lnTo>
                <a:lnTo>
                  <a:pt x="3183369" y="5448300"/>
                </a:lnTo>
                <a:lnTo>
                  <a:pt x="3170377" y="5461000"/>
                </a:lnTo>
                <a:close/>
              </a:path>
              <a:path w="3517900" h="5511800">
                <a:moveTo>
                  <a:pt x="418795" y="5473700"/>
                </a:moveTo>
                <a:lnTo>
                  <a:pt x="387502" y="5473700"/>
                </a:lnTo>
                <a:lnTo>
                  <a:pt x="374015" y="5461000"/>
                </a:lnTo>
                <a:lnTo>
                  <a:pt x="405142" y="5461000"/>
                </a:lnTo>
                <a:lnTo>
                  <a:pt x="418795" y="5473700"/>
                </a:lnTo>
                <a:close/>
              </a:path>
              <a:path w="3517900" h="5511800">
                <a:moveTo>
                  <a:pt x="3130397" y="5473700"/>
                </a:moveTo>
                <a:lnTo>
                  <a:pt x="3099104" y="5473700"/>
                </a:lnTo>
                <a:lnTo>
                  <a:pt x="3112744" y="5461000"/>
                </a:lnTo>
                <a:lnTo>
                  <a:pt x="3143885" y="5461000"/>
                </a:lnTo>
                <a:lnTo>
                  <a:pt x="3130397" y="5473700"/>
                </a:lnTo>
                <a:close/>
              </a:path>
              <a:path w="3517900" h="5511800">
                <a:moveTo>
                  <a:pt x="474167" y="5486400"/>
                </a:moveTo>
                <a:lnTo>
                  <a:pt x="414947" y="5486400"/>
                </a:lnTo>
                <a:lnTo>
                  <a:pt x="401154" y="5473700"/>
                </a:lnTo>
                <a:lnTo>
                  <a:pt x="459981" y="5473700"/>
                </a:lnTo>
                <a:lnTo>
                  <a:pt x="474167" y="5486400"/>
                </a:lnTo>
                <a:close/>
              </a:path>
              <a:path w="3517900" h="5511800">
                <a:moveTo>
                  <a:pt x="3102952" y="5486400"/>
                </a:moveTo>
                <a:lnTo>
                  <a:pt x="3043720" y="5486400"/>
                </a:lnTo>
                <a:lnTo>
                  <a:pt x="3057918" y="5473700"/>
                </a:lnTo>
                <a:lnTo>
                  <a:pt x="3116745" y="5473700"/>
                </a:lnTo>
                <a:lnTo>
                  <a:pt x="3102952" y="5486400"/>
                </a:lnTo>
                <a:close/>
              </a:path>
              <a:path w="3517900" h="5511800">
                <a:moveTo>
                  <a:pt x="560895" y="5499100"/>
                </a:moveTo>
                <a:lnTo>
                  <a:pt x="471551" y="5499100"/>
                </a:lnTo>
                <a:lnTo>
                  <a:pt x="457200" y="5486400"/>
                </a:lnTo>
                <a:lnTo>
                  <a:pt x="546011" y="5486400"/>
                </a:lnTo>
                <a:lnTo>
                  <a:pt x="560895" y="5499100"/>
                </a:lnTo>
                <a:close/>
              </a:path>
              <a:path w="3517900" h="5511800">
                <a:moveTo>
                  <a:pt x="3046349" y="5499100"/>
                </a:moveTo>
                <a:lnTo>
                  <a:pt x="2957004" y="5499100"/>
                </a:lnTo>
                <a:lnTo>
                  <a:pt x="2971888" y="5486400"/>
                </a:lnTo>
                <a:lnTo>
                  <a:pt x="3060700" y="5486400"/>
                </a:lnTo>
                <a:lnTo>
                  <a:pt x="3046349" y="5499100"/>
                </a:lnTo>
                <a:close/>
              </a:path>
              <a:path w="3517900" h="5511800">
                <a:moveTo>
                  <a:pt x="2957728" y="5511800"/>
                </a:moveTo>
                <a:lnTo>
                  <a:pt x="560171" y="5511800"/>
                </a:lnTo>
                <a:lnTo>
                  <a:pt x="545134" y="5499100"/>
                </a:lnTo>
                <a:lnTo>
                  <a:pt x="2972765" y="5499100"/>
                </a:lnTo>
                <a:lnTo>
                  <a:pt x="2957728" y="5511800"/>
                </a:lnTo>
                <a:close/>
              </a:path>
            </a:pathLst>
          </a:custGeom>
          <a:solidFill>
            <a:srgbClr val="FFFFFF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52232" name="object 7"/>
          <p:cNvSpPr txBox="1">
            <a:spLocks noChangeArrowheads="1"/>
          </p:cNvSpPr>
          <p:nvPr/>
        </p:nvSpPr>
        <p:spPr bwMode="auto">
          <a:xfrm>
            <a:off x="573088" y="2795588"/>
            <a:ext cx="281622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2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4900" dirty="0" smtClean="0">
                <a:solidFill>
                  <a:srgbClr val="FFFFFF"/>
                </a:solidFill>
                <a:cs typeface="Arial" pitchFamily="34" charset="0"/>
              </a:rPr>
              <a:t>APA YANG  H A R U S  DISIAPKAN</a:t>
            </a:r>
            <a:endParaRPr lang="en-US" altLang="en-US" sz="4900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91402" y="46038"/>
            <a:ext cx="5302250" cy="15541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dirty="0"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43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04825" y="1035050"/>
          <a:ext cx="8153400" cy="4795838"/>
        </p:xfrm>
        <a:graphic>
          <a:graphicData uri="http://schemas.openxmlformats.org/drawingml/2006/table">
            <a:tbl>
              <a:tblPr/>
              <a:tblGrid>
                <a:gridCol w="609600"/>
                <a:gridCol w="3352800"/>
                <a:gridCol w="533400"/>
                <a:gridCol w="3657600"/>
              </a:tblGrid>
              <a:tr h="579438">
                <a:tc gridSpan="2">
                  <a:txBody>
                    <a:bodyPr/>
                    <a:lstStyle>
                      <a:lvl1pPr marL="1281113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128111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KETRAMPILAN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KEAHLIAN</a:t>
                      </a: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175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a.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>
                      <a:lvl1pPr marL="84138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4138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 Tahun sebelum batas usia  pensiun dalam jabatan terakhir  bagi pejabat pelaksana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a.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>
                      <a:lvl1pPr marL="84138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4138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3 Tahun sebelum batas usia pensiun  dalam jabatan terakhir bagi pejabat  pelaksana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b.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>
                      <a:lvl1pPr marL="84138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4138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 Tahun sebelum batas usia  pensiun dalam jabatan terakhir  bagi pejabat Administrator dan  Pengawas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b.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>
                      <a:lvl1pPr marL="84138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4138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 Tahun sebelum batas usia pensiun  dalam jabatan terakhir bagi pejabat  Administrator dan Pengawas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c.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>
                      <a:lvl1pPr marL="84138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4138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 Tahun sebelum batas usia pensiun  dalam jabatan terakhir bagi pejabat  Administrator yg akan menduduki JF  Ahli Madya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7E8"/>
                    </a:solidFill>
                  </a:tcPr>
                </a:tc>
              </a:tr>
              <a:tr h="9175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d.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>
                      <a:lvl1pPr marL="84138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84138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13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1 Tahun sebelum batas usia pensiun  dalam jabatan terakhir bagi Pejabat  Pimpinan Tinggi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395288" y="177800"/>
            <a:ext cx="8382000" cy="714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2113" y="174625"/>
            <a:ext cx="8388350" cy="720725"/>
          </a:xfrm>
          <a:custGeom>
            <a:avLst/>
            <a:gdLst/>
            <a:ahLst/>
            <a:cxnLst/>
            <a:rect l="l" t="t" r="r" b="b"/>
            <a:pathLst>
              <a:path w="8389620" h="721994">
                <a:moveTo>
                  <a:pt x="8389619" y="721994"/>
                </a:moveTo>
                <a:lnTo>
                  <a:pt x="0" y="721994"/>
                </a:lnTo>
                <a:lnTo>
                  <a:pt x="0" y="0"/>
                </a:lnTo>
                <a:lnTo>
                  <a:pt x="8389619" y="0"/>
                </a:lnTo>
                <a:lnTo>
                  <a:pt x="8389619" y="3809"/>
                </a:lnTo>
                <a:lnTo>
                  <a:pt x="7620" y="3809"/>
                </a:lnTo>
                <a:lnTo>
                  <a:pt x="3810" y="7619"/>
                </a:lnTo>
                <a:lnTo>
                  <a:pt x="7620" y="7619"/>
                </a:lnTo>
                <a:lnTo>
                  <a:pt x="7620" y="714374"/>
                </a:lnTo>
                <a:lnTo>
                  <a:pt x="3810" y="714374"/>
                </a:lnTo>
                <a:lnTo>
                  <a:pt x="7620" y="718184"/>
                </a:lnTo>
                <a:lnTo>
                  <a:pt x="8389619" y="718184"/>
                </a:lnTo>
                <a:lnTo>
                  <a:pt x="8389619" y="721994"/>
                </a:lnTo>
                <a:close/>
              </a:path>
              <a:path w="8389620" h="721994">
                <a:moveTo>
                  <a:pt x="7620" y="7619"/>
                </a:moveTo>
                <a:lnTo>
                  <a:pt x="3810" y="7619"/>
                </a:lnTo>
                <a:lnTo>
                  <a:pt x="7620" y="3809"/>
                </a:lnTo>
                <a:lnTo>
                  <a:pt x="7620" y="7619"/>
                </a:lnTo>
                <a:close/>
              </a:path>
              <a:path w="8389620" h="721994">
                <a:moveTo>
                  <a:pt x="8382000" y="7619"/>
                </a:moveTo>
                <a:lnTo>
                  <a:pt x="7620" y="7619"/>
                </a:lnTo>
                <a:lnTo>
                  <a:pt x="7620" y="3809"/>
                </a:lnTo>
                <a:lnTo>
                  <a:pt x="8382000" y="3809"/>
                </a:lnTo>
                <a:lnTo>
                  <a:pt x="8382000" y="7619"/>
                </a:lnTo>
                <a:close/>
              </a:path>
              <a:path w="8389620" h="721994">
                <a:moveTo>
                  <a:pt x="8382000" y="718184"/>
                </a:moveTo>
                <a:lnTo>
                  <a:pt x="8382000" y="3809"/>
                </a:lnTo>
                <a:lnTo>
                  <a:pt x="8385809" y="7619"/>
                </a:lnTo>
                <a:lnTo>
                  <a:pt x="8389619" y="7619"/>
                </a:lnTo>
                <a:lnTo>
                  <a:pt x="8389619" y="714374"/>
                </a:lnTo>
                <a:lnTo>
                  <a:pt x="8385809" y="714374"/>
                </a:lnTo>
                <a:lnTo>
                  <a:pt x="8382000" y="718184"/>
                </a:lnTo>
                <a:close/>
              </a:path>
              <a:path w="8389620" h="721994">
                <a:moveTo>
                  <a:pt x="8389619" y="7619"/>
                </a:moveTo>
                <a:lnTo>
                  <a:pt x="8385809" y="7619"/>
                </a:lnTo>
                <a:lnTo>
                  <a:pt x="8382000" y="3809"/>
                </a:lnTo>
                <a:lnTo>
                  <a:pt x="8389619" y="3809"/>
                </a:lnTo>
                <a:lnTo>
                  <a:pt x="8389619" y="7619"/>
                </a:lnTo>
                <a:close/>
              </a:path>
              <a:path w="8389620" h="721994">
                <a:moveTo>
                  <a:pt x="7620" y="718184"/>
                </a:moveTo>
                <a:lnTo>
                  <a:pt x="3810" y="714374"/>
                </a:lnTo>
                <a:lnTo>
                  <a:pt x="7620" y="714374"/>
                </a:lnTo>
                <a:lnTo>
                  <a:pt x="7620" y="718184"/>
                </a:lnTo>
                <a:close/>
              </a:path>
              <a:path w="8389620" h="721994">
                <a:moveTo>
                  <a:pt x="8382000" y="718184"/>
                </a:moveTo>
                <a:lnTo>
                  <a:pt x="7620" y="718184"/>
                </a:lnTo>
                <a:lnTo>
                  <a:pt x="7620" y="714374"/>
                </a:lnTo>
                <a:lnTo>
                  <a:pt x="8382000" y="714374"/>
                </a:lnTo>
                <a:lnTo>
                  <a:pt x="8382000" y="718184"/>
                </a:lnTo>
                <a:close/>
              </a:path>
              <a:path w="8389620" h="721994">
                <a:moveTo>
                  <a:pt x="8389619" y="718184"/>
                </a:moveTo>
                <a:lnTo>
                  <a:pt x="8382000" y="718184"/>
                </a:lnTo>
                <a:lnTo>
                  <a:pt x="8385809" y="714374"/>
                </a:lnTo>
                <a:lnTo>
                  <a:pt x="8389619" y="714374"/>
                </a:lnTo>
                <a:lnTo>
                  <a:pt x="8389619" y="718184"/>
                </a:lnTo>
                <a:close/>
              </a:path>
            </a:pathLst>
          </a:custGeom>
          <a:solidFill>
            <a:srgbClr val="C0504D"/>
          </a:solidFill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3700" y="39688"/>
            <a:ext cx="8356600" cy="761426"/>
          </a:xfrm>
        </p:spPr>
        <p:txBody>
          <a:bodyPr tIns="327342" rtlCol="0"/>
          <a:lstStyle/>
          <a:p>
            <a:pPr marL="63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2800" b="0" spc="-5" dirty="0">
                <a:solidFill>
                  <a:srgbClr val="FFFFFF"/>
                </a:solidFill>
              </a:rPr>
              <a:t>USIA </a:t>
            </a:r>
            <a:r>
              <a:rPr sz="2800" b="0" spc="-15" dirty="0">
                <a:solidFill>
                  <a:srgbClr val="FFFFFF"/>
                </a:solidFill>
              </a:rPr>
              <a:t>BAGI </a:t>
            </a:r>
            <a:r>
              <a:rPr sz="2800" b="0" dirty="0">
                <a:solidFill>
                  <a:srgbClr val="FFFFFF"/>
                </a:solidFill>
              </a:rPr>
              <a:t>PNS </a:t>
            </a:r>
            <a:r>
              <a:rPr sz="2800" b="0" spc="-40" dirty="0">
                <a:solidFill>
                  <a:srgbClr val="FFFFFF"/>
                </a:solidFill>
              </a:rPr>
              <a:t>YANG </a:t>
            </a:r>
            <a:r>
              <a:rPr sz="2800" b="0" spc="-70" dirty="0">
                <a:solidFill>
                  <a:srgbClr val="FFFFFF"/>
                </a:solidFill>
              </a:rPr>
              <a:t>DAPAT </a:t>
            </a:r>
            <a:r>
              <a:rPr sz="2800" b="0" spc="-10" dirty="0">
                <a:solidFill>
                  <a:srgbClr val="FFFFFF"/>
                </a:solidFill>
              </a:rPr>
              <a:t>MENGIKUTI</a:t>
            </a:r>
            <a:r>
              <a:rPr sz="2800" b="0" spc="100" dirty="0">
                <a:solidFill>
                  <a:srgbClr val="FFFFFF"/>
                </a:solidFill>
              </a:rPr>
              <a:t> </a:t>
            </a:r>
            <a:r>
              <a:rPr sz="2800" b="0" i="1" spc="-20" dirty="0">
                <a:solidFill>
                  <a:srgbClr val="FFFFFF"/>
                </a:solidFill>
              </a:rPr>
              <a:t>INPASSING</a:t>
            </a:r>
          </a:p>
        </p:txBody>
      </p:sp>
    </p:spTree>
    <p:extLst>
      <p:ext uri="{BB962C8B-B14F-4D97-AF65-F5344CB8AC3E}">
        <p14:creationId xmlns:p14="http://schemas.microsoft.com/office/powerpoint/2010/main" val="313730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5" descr="data:image/jpeg;base64,/9j/4AAQSkZJRgABAQAAAQABAAD/2wCEAAkGBxMTEhUSEhMWFhUVFRcVFxgVFxcWFxUVFxcWFhUXGBUYHSggGBolHRUVITEhJSkrLi4uFx8zODMtNygtLisBCgoKDg0OGhAQGy4lICUyLTc3MTI3Ky03KysrLSsuLS0tKy83LS0rKy0tMS0rLS8tMjUrLS0tLS0tLS00LS0tLf/AABEIAKgBLAMBIgACEQEDEQH/xAAcAAADAAMBAQEAAAAAAAAAAAAAAQIDBgcFBAj/xABEEAABBAEBAwgHBQUIAQUAAAABAAIDEQQhBRIxBgcTQVFhcZEiUlSBkqHSFzKx0fAUI2JywRUzQkOCk6LhwjREU3Sz/8QAGwEBAAMBAQEBAAAAAAAAAAAAAAECAwQFBwb/xAAuEQEAAgEBBQcEAQUAAAAAAAAAAQIRAwQSMUFRBSEyYaGx0RNxgZFSBhUiI/D/2gAMAwEAAhEDEQA/APFCYCkuAqzqdPEql5L6KdIQE0ElOlN61R8epK3X1UgsBMJA9yAgKQ1CZQS6lIHirSAQBTARSKQMpUgBIlAOTRSLQFoSIQSgdqfcpvuP67lYKApNTvKggCkqSKAtJNBCCar9UmkL66VIJrvVICCgCVIbx0+aalsvmgr3LE+cDjp4g/km14OtEeZ/BD3A1rr1aa+RQMTAixr4cfJDB10dUNFe/upVv9x8kAUwUwmgQQhACAtCEIGhCSBoQhAJOPdaaQQNIhNJA0rQi0ARaEWglA1EgVJOQIOtBUvZ2cU2N8dPd+CBhA8ViE4sgdpHlx8FkBQWChKkBA0FFoCBAKkglSBqQ1Uk5ABBaEUmQgTXXwTIWPcrUAJ73VX68kCbGG9Z99lXR7Utwdikub20gyBCVoQUkEAotAJoQgEqQE0AhK0IAhNCSAQB1oKCgkaqkIQIqkJEoFvJ2lXaikANVI6/+lSndQAYO6/11qqUgqnOpAJpJoEmgJoEhIhTI8NFk6afM0greQvl/bWXxPzryWZk7T91w8FGYWmto5MoQoDrVqVQFJPcqQglrzdEFG+FSKQJIqggoJfele/wTBQUggq00ghAUlSaAUCATIQhAIKRQgW91pgKkigCgJA9yaARSE0E7qHC00IAJOCaLQSfNDR4qiVNoAn9f9ICZGiGtQMBASv9cUBAEArHPjPl3Yo2lz3uAa1osmvSNDwaT7llWxcisGT9tx3mN4aHP9ItcGkmCWhvEUVald60Q59q1vpaVr9IeLFzfbQP+RX80kY/8l8mbyNz4hvPxn0Otm7J8mEr9A0kumdjp1l4cf1JtOe+tcfn5fmlmQ9ulnTqOv48FmG0XdYB813nbfJjFytZogXeu30X/ENT4GwtUn5qMcn0J5Wj+IMd8wGrG2y6kcO96el29smpH+yJrP79vhz3ZPTZErYoo95xs0ONDrsmgtxxeb/Ldq8xxj+JxcfJoI+a2Hk5yJiwsiORkj3vcHt9INDQKBNAC74da3Vbaezd3+fF5u29t2+pMbP4euGhYnNuwUZZ3u7mNDB895evHyGwgKMTnd5kffyIC2ZC3jRpHJ5V+0dpvxvP47vZ+fm/qkAIa0DSu/zTpea/cJLqVApoQIJpAIHegAEIIQ4IBK0ApkoEgqC2yqaD2oKQnSRQJBKahxPagu0BRR7U90qAy4IBUOBHWF9WHs6aX+7jkeP4WEjzApTjKtrRWMzOGG0lsGNyGzH8YwwHrkeB8m2R5L2sLm2P+bPVdTG3f+px/otI0rzycmp2js1ON4/Hf7NFtJxoa132ur4nIDDZ94SSH+NxHyZQXtYeysaP+6hY09oYL86taRs1ucuHU7d0Y8FZn0+XGcbZs0g/dwyPvrawkfFVL2sHkNmPq2sZ/O4fgy11ki+tMLWNlrzlwanbutPgrEerQMPm4vWTI90bP/Jx/ovaxOQmG2ra6Tve86+5tBbLVHu/r4LXOXe0JooWNxXBs800bGEgOa1oPSSucDpu7jHA8PvDUGitI0aRycOp2jtV+N5/Hd7PZw9lwRaRQxs72taD58V8+2mbz8dtu1lJO6SDQikB1Gv+ILSdpc60cGc3E6ISRh0bJJmvGj31qxtEOaN4Wd7t7Nd1zJB+047bFlszwL1NdGOH+ta4w47Wm05mcs7Nlw3fRs94s+ZWVuG0cLb/ACuIHw8Pkszu/wCSd9iIYTHIODg7+YUfibp8lJkl/wDjB8H/AJtC+kFIa9aD5I4pHSNe8NaGhwADi4ku3dSaAHD5r7VJUh/C/lqgyDvRaW8gPH6BQcBa4HUIQAmvJfRQlaCEFA0JUvl2jLI1oMbQ43rfZXj4KYjM4U1LxSs2nl0731IcvAG1597c3G73ZRvt7V6eDkPcP3jN034Cu3Uq1tOaxmXNobdp61t2sT+Yw+pwB4pb3V81XFZIMd79GMc/ua0u/AKjrmYiMyi0BfXj8ktpunaBjkRHgXlrQBXXZ3gR4La8Tm5lP97OxvcwOf8AM7q1+jflDg/uezRnNsYnH3+2OTSCmSun4fN9igW58kn+oNH/ABF/Ne1g8n8RlGOCPxLQ86fxOsq8bNaeLl1O3NCvhiZ9HHMXDkk0jje/+RrnfgF7WJyLzX/5W4O2Rwb8hZ+S62SG02wOwaC/cstLSNlrzlw6nburPgrEevw5zic2zzRlna3uY0u/5Ej8F7WJzf4jfv8ASSfzO3R5MA/FYec7lVNs+CKSBsbnSSlh6QOIrcc7TdcNbAXwcr+cJ2LjYxjax2VkMa/cIcWsYfvEgEE2dGi+3jS1jRpHJw6nae1X43x9u72bfi7CxotY4Iwe3dBd8Rsr0BfgvL5Mz5MmOyTLaxsrhvERghoB4CiTqB3r1GPB1BB8Da0iIjg4rXtac2nKSmCE3PA4kAd+i1zlwc5uMDs4NMokG9e6T0dG9wP9G73ePVdaqVWxg2sRNkiiP6rl3ODylz8OHAcHiGaVkvThrWOaXs6Dhvg0PTdw7fBdPxXFzWku9ItDq8R2IMgH6pBFqhfl80mG+I4eSDHlPIjeWkBwY4tLvuhwaSCext8V+S9pbVmyXmbIldJI4aucer1QBo1vcAAu9c5e0T0ORAPRhjh38h4sF28Khx2n+JxaXHsof4jX59hZZa0niQ2/E1a0orLY+QOxZ8mZ37HLEyeJu81sjQd5hNOczea4W3Tq6113kpyVnhzI5s2d2RkdHLTi527G22ANa3hXpOOgWTbHNnDM6KfHmkxZ2tAdJB6JkFDUhtU7vHHrvRa5yh2wdi5cbnZGRnTOhI3JpQ1jGOdxNNNElmmnaomcpdax8tj97ce1+64sdum917TTmnsI7FmBXDtu86cXSxZOBA6OcisgSgdHKyvRYQ11uc06h+hFVqDS6RyC5Yx7ShdIGdHJGd2Rm9vUSLDmniWntI6iFWYky2oJNeikq7AoSbv1eqjc4Em64UKHisgKW6gdJkrHRtOgg4Hqgr1sPkzmSfdx5AO14DB/zIK9vD5u8h2skkbB3bzz5UB815kad54Q/d6m27Pp+K8e/s02+1NdKxubiAaySyPPdTB/U/NexhclsOLXoGHvk9M/8iVpGzXni4dTtvZ6+GJn/vNyCGJzzTGucexoLj5Bexi8k8yThA5o7XkMHk438l18lkbSfRYxosnRrQB1ngAF8R2xjEa5MH+6z6lrGyxzlw6nb2pPgpEffv8AhwjE2CTtc4j3tY4OpzmjeaP3Qfpwvip5RY0TNouxpDNJBEWgiJoMj7Y15Ibfa6vALfP7GjZtd20f2zGMTnXuCRu8P3TY+3XUX70+V+wI5cludh7Qx4skVvXJHuuLRuhw1NHdoEEEGgt4pWJy8i21atq2rnumczHm1vm+ZG3am5HBIcWQEMGVEN5jg0OuzYB3g4WDqCLXj83XJc7REsDpnRwtax7w2vTf6QYSDoa1810vklPksmdJn7SxpW7tNYx8LQDd73ohtlfJzabDj2c6bpc3FeHhgbuSsH3b4gnvV8MJtMxiZeI+Pc5Sxtu93om321jALzcDY37XtvMxzI+Nj35HSGM0XMErfQJ7Cd01/Ctuytixu2w3aIzMXowWks6Vm9pF0Z664i0bB2JHBtWfOdmYro5TKQ0Ss3h0jw4XbuqqRDSOS/J0vz8nZYnkZj78nSBh3elETt1u8OF6i+2vBezzXE4e1crDD/3LOmBvRv7l9NeRwB3SbP5Be9sLYscG1J852biujlMpDRK0OHSODhdnqpYdn8nIm7RysqTMxjFkidu62Vge1sx8eIFoNH21j7PmGRJBHm5Mg33/ALSQ0RNOrtbN7g7wDS6lzQ7Tkn2e3pXF7o3ujDnGyWjVoJOpoGr7lpeFyRnijmxG7VxRjS71gPjuTSgHXq0GhYB1W5c3mNFgYxgly8ZxMjn22VlUa7Sg8fn7/wDS43/2D/8Ak9abyec2LasJ2jZa5kZjcfuAFoEBo/4AAW9xvvK6JzlbPi2hDFHFmYzDHLvnflZRBY5tCnfxL4+VPJzFzMKCH9qxm5GO1rWv6Rha4UA9h9K901Y7CB3oPu52ZsPoIYsuSUB0hc2KAW+YNaWlpB03BvjieNLm2yJ24e0sZ2HDkYzJXRtczIoGRrn7hJDeLddLuiFsu2OTMmRBjb+0cU5OJbWP6VtSR21zN4k2HtLRrrfWpm5MTS5OPlZG08WWSN0ZcDJG0BrH7wawNoAVfVxJQeNy+gI2pI/aUU8mKXVEWHQMIbu7hPoitbbYN2fH7uWEeKNiQDDkdJCMv0d/RzLZMSxwoVRP4ceK9vlHjZ0rp449qYhxpnOpkjoS5jHcWBxBPdx8KXzZfI2H+zW4cedjdJ04ne50jN0nccwgAO0+8PJBr3OG4/sGx79nkr4cX/pRy75NHZ37LmRTSGeTec57j6Qe0McCHDWtaI7AAtl5Tcl25OLgwszcVrsWN7H70radvCIW30tP7o+a9LnD2PHnwY8ceZisdDvb29KyjvNa3Sj3IOhYcu9G154uaCfeLVtIXl4W1sdrGsOTBbWtGk0daCu1ZxtnG9pg/wB2P80Gi8++0GMwGwk/vJ5WboHqxHfeT3D0R4uC5szkQ92xjntFuEhe4cKxmtc0kXx1p3ha3vnWz8WfK2bC+WJ0RlkdKQ9pa1tMaA5wOgJJ49i3x2Tg9A7HE2OIyx0e6JY63XNLSOPYVaJxCHmc1u235ez4ny2ZI7icT/i3NA7vsVw67WLlTsPAyMlz88RhscMR33vERHpT6F9ixR4Hs7lrXM7yuxmYzcGeQRzRl+70noseyyRT+AIuqJHDS17m2NjbKzcp8mS+F5jbG1p6ZoFAOdWjqI9M/oKOaX58ztzpHmMERl7zGHXfR77gzjx0Fe4r2+b+KZ+fCzHmMMjiaeLrQF265oI32mtWkrY+dDM2bNLjwYTd2SF/QSPa0tjEV0AL+/TiSCBVXrqF4myGZez80vgZE9zHljHPLHMc3e0cHB4AsAa3pa0z3Ku97J21kHIdi5OK5jmt32zRnfx5W3QomnNd/CQarjqL2Bc05Icrs12fJFtCbFbF0PSNEbmbjSXU0CW7LvRdYJPEcFvv9tY3tMH+7H+azlZ9xTWKKdrwHMcHNPAtIc09WhGhVDXqUBOOvC1doCwy4rXGyNUGa0UkWqigiiO/8Ug7uVFMBB8G3NmtyMeXHcS0TRvjJHEBwIJF6da5geY3HAs5Unwx/kuvOOiRKDkDOZDHJ0ypa/kYD82rL9heP7VL8Ef0rrLD+ur/ALVIOSfYXj+1S/BH9KDzFY/tUvwR/SutNcqQcj+wrH9ql+CP6UfYXj+1S/BH9K64ghByP7Csf2qX4I/pQOYvH9ql+CP6V1u1IKDk32F4/tUvwR/Sj7Csf2qX4I/pXXEWg5F9heP7VL8Ef5J/YVj+1S/BH9K64UgUHJPsKx/apfgj+lH2FY/tUvwR/SuuWhByP7Csf2qX4I/pUnmNxvapfgj+ldcd4opByUcxWP7VL8Ef0pDmKg9qk+CP6V1wFSZNaKDkx5i8f2qX4I/yU/Ybj+0y/BH9K67QRrfcg5KOY2Dqy5fc2P6VLeYvH9ql+CP8l1zVMBByU8xsHtcvwx/kodzGY/tUp7tyP6V1wKXEIOTjmPg9rm+GP6UhzGY/tcvwx/SuuFSg5IeY3HrTKlr+WOvwUs5jsc/+5mHiyP8AJdbczxVEfooPL5LbEbh4seM15eIwQHEAEgknWvFeskXJN7kFBASDk0BfckmgoFVpAIVAIE5T0QVUmgSCnSkoBre5NpQEr70FEpqDae92oE4pBqL7kxwQASYO3/pWpAKCqSoppE9SBpqUyUEHjxTZ3o3kmuCAA7LTJ8095QXa8EFtKQPckD16n3KHMF/011QWHeCfHgk2OtSqQCKQlSBUmRr1JqQQRYQMlNykjwUxjStT38PFBYS9/wCCHGu+yNOxNA2jyTBSaU0ApPam40sRffBBkDrQShvgmUDSHel4qrQNJwRaV6oIHcqAVBNArSDe1NCBFoUlnYrTQYww9qx7zutfRaRQYRIexWJP0dFe6iggnfS303BS1p7EF2kW9oCdhOkCpIe5USpagd1xKZKRdrSVXxCBkob2diddiECcFBvt8FkAQQgwNbZ1F0dFk30jqdeo9RKrcCBEpt4IMfeVJGo/VIACrPG/1VKg5T0ae6B4oC9VilOuv6+SzOAS0/QQfmbp3esfMo6d3rHzKELw8vqm7HQdO71j5lHTu9Y+ZQhMm7HQdO71j5lHTu9Y+ZQhMm7HQdO71j5lHTu9Y+ZQhMm7HQdO71j5lHTu9Y+ZQhMm7HR6WzWxvY7pJSx28wNN36JsHS+0gnuC+xuDCLvKu9B6TfRO+0E/eo03ePeDpqEIVot5Oe+zzMzMWmP0wTYse6XDJ13XODbrVpoN1devgbvqVHBjABfkOaSxjyLaSN6MPsDevid3d49dUhCnMYzhSdG0TFd6efTyN2FCAT+13VcPeHVZ11Bruo9ap2z4mup2SdKsEjTjxp3XQFDUXZoIQm9GOCJ0bb0V359PLyYo8eLf3TkGiw+lYG6/eA111bRJriaWWLAic8MGU63OaOoj0i8Ve9r90fG1CEraM8FtTQtFZmLz3R5fBsxIdCcigAywHjeLnSU4ca9FpGosejfWsTMaLfLTkWDEHB28AGvL2A8Xa03eO6dfehCb3kRs9v5z6EMRgkdG+ZwpjXAk7tFz200hx47jrI6jfYskmHDQIyeDXX6Q0IcaJ9LXStG3daXaEJvRE4wiuja1YtvTwjp0ObZ8TXFpyiCN/iW6brg0Cw6rIO8B3EcUjgwjjl9YFAgkAgHXXjr1WOIvRCEm0dCuhaYid+f1HwHYcRG8Mmvu0C9t/wB1vOJ109PTgeIChuJGSbyKG86qc2g3eAb959/dO97q4oQm95LRoW/lP6h8+fGxrQY53PdYBHDjv2RRvTdHxhef07vWPmUIVZltTT3YxPeOnd6x8yjp3esfMoQoyvux0HTu9Y+ZR07vWPmUITJux0HTu9Y+ZR07vWPmUITJux0HTu9Y+ZR07vWPmUITJux0And6x8yvvwJHbp1PHtPYEIU1lnqVjd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AutoShape 17" descr="data:image/jpeg;base64,/9j/4AAQSkZJRgABAQAAAQABAAD/2wCEAAkGBxMTEhUSEhMWFhUVFRcVFxgVFxcWFxUVFxcWFhUXGBUYHSggGBolHRUVITEhJSkrLi4uFx8zODMtNygtLisBCgoKDg0OGhAQGy4lICUyLTc3MTI3Ky03KysrLSsuLS0tKy83LS0rKy0tMS0rLS8tMjUrLS0tLS0tLS00LS0tLf/AABEIAKgBLAMBIgACEQEDEQH/xAAcAAADAAMBAQEAAAAAAAAAAAAAAQIDBgcFBAj/xABEEAABBAEBAwgHBQUIAQUAAAABAAIDEQQhBRIxBgcTQVFhcZEiUlSBkqHSFzKx0fAUI2JywRUzQkOCk6LhwjREU3Sz/8QAGwEBAAMBAQEBAAAAAAAAAAAAAAECAwQFBwb/xAAuEQEAAgEBBQcEAQUAAAAAAAAAAQIRAwQSMUFRBSEyYaGx0RNxgZFSBhUiI/D/2gAMAwEAAhEDEQA/APFCYCkuAqzqdPEql5L6KdIQE0ElOlN61R8epK3X1UgsBMJA9yAgKQ1CZQS6lIHirSAQBTARSKQMpUgBIlAOTRSLQFoSIQSgdqfcpvuP67lYKApNTvKggCkqSKAtJNBCCar9UmkL66VIJrvVICCgCVIbx0+aalsvmgr3LE+cDjp4g/km14OtEeZ/BD3A1rr1aa+RQMTAixr4cfJDB10dUNFe/upVv9x8kAUwUwmgQQhACAtCEIGhCSBoQhAJOPdaaQQNIhNJA0rQi0ARaEWglA1EgVJOQIOtBUvZ2cU2N8dPd+CBhA8ViE4sgdpHlx8FkBQWChKkBA0FFoCBAKkglSBqQ1Uk5ABBaEUmQgTXXwTIWPcrUAJ73VX68kCbGG9Z99lXR7Utwdikub20gyBCVoQUkEAotAJoQgEqQE0AhK0IAhNCSAQB1oKCgkaqkIQIqkJEoFvJ2lXaikANVI6/+lSndQAYO6/11qqUgqnOpAJpJoEmgJoEhIhTI8NFk6afM0greQvl/bWXxPzryWZk7T91w8FGYWmto5MoQoDrVqVQFJPcqQglrzdEFG+FSKQJIqggoJfele/wTBQUggq00ghAUlSaAUCATIQhAIKRQgW91pgKkigCgJA9yaARSE0E7qHC00IAJOCaLQSfNDR4qiVNoAn9f9ICZGiGtQMBASv9cUBAEArHPjPl3Yo2lz3uAa1osmvSNDwaT7llWxcisGT9tx3mN4aHP9ItcGkmCWhvEUVald60Q59q1vpaVr9IeLFzfbQP+RX80kY/8l8mbyNz4hvPxn0Otm7J8mEr9A0kumdjp1l4cf1JtOe+tcfn5fmlmQ9ulnTqOv48FmG0XdYB813nbfJjFytZogXeu30X/ENT4GwtUn5qMcn0J5Wj+IMd8wGrG2y6kcO96el29smpH+yJrP79vhz3ZPTZErYoo95xs0ONDrsmgtxxeb/Ldq8xxj+JxcfJoI+a2Hk5yJiwsiORkj3vcHt9INDQKBNAC74da3Vbaezd3+fF5u29t2+pMbP4euGhYnNuwUZZ3u7mNDB895evHyGwgKMTnd5kffyIC2ZC3jRpHJ5V+0dpvxvP47vZ+fm/qkAIa0DSu/zTpea/cJLqVApoQIJpAIHegAEIIQ4IBK0ApkoEgqC2yqaD2oKQnSRQJBKahxPagu0BRR7U90qAy4IBUOBHWF9WHs6aX+7jkeP4WEjzApTjKtrRWMzOGG0lsGNyGzH8YwwHrkeB8m2R5L2sLm2P+bPVdTG3f+px/otI0rzycmp2js1ON4/Hf7NFtJxoa132ur4nIDDZ94SSH+NxHyZQXtYeysaP+6hY09oYL86taRs1ucuHU7d0Y8FZn0+XGcbZs0g/dwyPvrawkfFVL2sHkNmPq2sZ/O4fgy11ki+tMLWNlrzlwanbutPgrEerQMPm4vWTI90bP/Jx/ovaxOQmG2ra6Tve86+5tBbLVHu/r4LXOXe0JooWNxXBs800bGEgOa1oPSSucDpu7jHA8PvDUGitI0aRycOp2jtV+N5/Hd7PZw9lwRaRQxs72taD58V8+2mbz8dtu1lJO6SDQikB1Gv+ILSdpc60cGc3E6ISRh0bJJmvGj31qxtEOaN4Wd7t7Nd1zJB+047bFlszwL1NdGOH+ta4w47Wm05mcs7Nlw3fRs94s+ZWVuG0cLb/ACuIHw8Pkszu/wCSd9iIYTHIODg7+YUfibp8lJkl/wDjB8H/AJtC+kFIa9aD5I4pHSNe8NaGhwADi4ku3dSaAHD5r7VJUh/C/lqgyDvRaW8gPH6BQcBa4HUIQAmvJfRQlaCEFA0JUvl2jLI1oMbQ43rfZXj4KYjM4U1LxSs2nl0731IcvAG1597c3G73ZRvt7V6eDkPcP3jN034Cu3Uq1tOaxmXNobdp61t2sT+Yw+pwB4pb3V81XFZIMd79GMc/ua0u/AKjrmYiMyi0BfXj8ktpunaBjkRHgXlrQBXXZ3gR4La8Tm5lP97OxvcwOf8AM7q1+jflDg/uezRnNsYnH3+2OTSCmSun4fN9igW58kn+oNH/ABF/Ne1g8n8RlGOCPxLQ86fxOsq8bNaeLl1O3NCvhiZ9HHMXDkk0jje/+RrnfgF7WJyLzX/5W4O2Rwb8hZ+S62SG02wOwaC/cstLSNlrzlw6nburPgrEevw5zic2zzRlna3uY0u/5Ej8F7WJzf4jfv8ASSfzO3R5MA/FYec7lVNs+CKSBsbnSSlh6QOIrcc7TdcNbAXwcr+cJ2LjYxjax2VkMa/cIcWsYfvEgEE2dGi+3jS1jRpHJw6nae1X43x9u72bfi7CxotY4Iwe3dBd8Rsr0BfgvL5Mz5MmOyTLaxsrhvERghoB4CiTqB3r1GPB1BB8Da0iIjg4rXtac2nKSmCE3PA4kAd+i1zlwc5uMDs4NMokG9e6T0dG9wP9G73ePVdaqVWxg2sRNkiiP6rl3ODylz8OHAcHiGaVkvThrWOaXs6Dhvg0PTdw7fBdPxXFzWku9ItDq8R2IMgH6pBFqhfl80mG+I4eSDHlPIjeWkBwY4tLvuhwaSCext8V+S9pbVmyXmbIldJI4aucer1QBo1vcAAu9c5e0T0ORAPRhjh38h4sF28Khx2n+JxaXHsof4jX59hZZa0niQ2/E1a0orLY+QOxZ8mZ37HLEyeJu81sjQd5hNOczea4W3Tq6113kpyVnhzI5s2d2RkdHLTi527G22ANa3hXpOOgWTbHNnDM6KfHmkxZ2tAdJB6JkFDUhtU7vHHrvRa5yh2wdi5cbnZGRnTOhI3JpQ1jGOdxNNNElmmnaomcpdax8tj97ce1+64sdum917TTmnsI7FmBXDtu86cXSxZOBA6OcisgSgdHKyvRYQ11uc06h+hFVqDS6RyC5Yx7ShdIGdHJGd2Rm9vUSLDmniWntI6iFWYky2oJNeikq7AoSbv1eqjc4Em64UKHisgKW6gdJkrHRtOgg4Hqgr1sPkzmSfdx5AO14DB/zIK9vD5u8h2skkbB3bzz5UB815kad54Q/d6m27Pp+K8e/s02+1NdKxubiAaySyPPdTB/U/NexhclsOLXoGHvk9M/8iVpGzXni4dTtvZ6+GJn/vNyCGJzzTGucexoLj5Bexi8k8yThA5o7XkMHk438l18lkbSfRYxosnRrQB1ngAF8R2xjEa5MH+6z6lrGyxzlw6nb2pPgpEffv8AhwjE2CTtc4j3tY4OpzmjeaP3Qfpwvip5RY0TNouxpDNJBEWgiJoMj7Y15Ibfa6vALfP7GjZtd20f2zGMTnXuCRu8P3TY+3XUX70+V+wI5cludh7Qx4skVvXJHuuLRuhw1NHdoEEEGgt4pWJy8i21atq2rnumczHm1vm+ZG3am5HBIcWQEMGVEN5jg0OuzYB3g4WDqCLXj83XJc7REsDpnRwtax7w2vTf6QYSDoa1810vklPksmdJn7SxpW7tNYx8LQDd73ohtlfJzabDj2c6bpc3FeHhgbuSsH3b4gnvV8MJtMxiZeI+Pc5Sxtu93om321jALzcDY37XtvMxzI+Nj35HSGM0XMErfQJ7Cd01/Ctuytixu2w3aIzMXowWks6Vm9pF0Z664i0bB2JHBtWfOdmYro5TKQ0Ss3h0jw4XbuqqRDSOS/J0vz8nZYnkZj78nSBh3elETt1u8OF6i+2vBezzXE4e1crDD/3LOmBvRv7l9NeRwB3SbP5Be9sLYscG1J852biujlMpDRK0OHSODhdnqpYdn8nIm7RysqTMxjFkidu62Vge1sx8eIFoNH21j7PmGRJBHm5Mg33/ALSQ0RNOrtbN7g7wDS6lzQ7Tkn2e3pXF7o3ujDnGyWjVoJOpoGr7lpeFyRnijmxG7VxRjS71gPjuTSgHXq0GhYB1W5c3mNFgYxgly8ZxMjn22VlUa7Sg8fn7/wDS43/2D/8Ak9abyec2LasJ2jZa5kZjcfuAFoEBo/4AAW9xvvK6JzlbPi2hDFHFmYzDHLvnflZRBY5tCnfxL4+VPJzFzMKCH9qxm5GO1rWv6Rha4UA9h9K901Y7CB3oPu52ZsPoIYsuSUB0hc2KAW+YNaWlpB03BvjieNLm2yJ24e0sZ2HDkYzJXRtczIoGRrn7hJDeLddLuiFsu2OTMmRBjb+0cU5OJbWP6VtSR21zN4k2HtLRrrfWpm5MTS5OPlZG08WWSN0ZcDJG0BrH7wawNoAVfVxJQeNy+gI2pI/aUU8mKXVEWHQMIbu7hPoitbbYN2fH7uWEeKNiQDDkdJCMv0d/RzLZMSxwoVRP4ceK9vlHjZ0rp449qYhxpnOpkjoS5jHcWBxBPdx8KXzZfI2H+zW4cedjdJ04ne50jN0nccwgAO0+8PJBr3OG4/sGx79nkr4cX/pRy75NHZ37LmRTSGeTec57j6Qe0McCHDWtaI7AAtl5Tcl25OLgwszcVrsWN7H70radvCIW30tP7o+a9LnD2PHnwY8ceZisdDvb29KyjvNa3Sj3IOhYcu9G154uaCfeLVtIXl4W1sdrGsOTBbWtGk0daCu1ZxtnG9pg/wB2P80Gi8++0GMwGwk/vJ5WboHqxHfeT3D0R4uC5szkQ92xjntFuEhe4cKxmtc0kXx1p3ha3vnWz8WfK2bC+WJ0RlkdKQ9pa1tMaA5wOgJJ49i3x2Tg9A7HE2OIyx0e6JY63XNLSOPYVaJxCHmc1u235ez4ny2ZI7icT/i3NA7vsVw67WLlTsPAyMlz88RhscMR33vERHpT6F9ixR4Hs7lrXM7yuxmYzcGeQRzRl+70noseyyRT+AIuqJHDS17m2NjbKzcp8mS+F5jbG1p6ZoFAOdWjqI9M/oKOaX58ztzpHmMERl7zGHXfR77gzjx0Fe4r2+b+KZ+fCzHmMMjiaeLrQF265oI32mtWkrY+dDM2bNLjwYTd2SF/QSPa0tjEV0AL+/TiSCBVXrqF4myGZez80vgZE9zHljHPLHMc3e0cHB4AsAa3pa0z3Ku97J21kHIdi5OK5jmt32zRnfx5W3QomnNd/CQarjqL2Bc05Icrs12fJFtCbFbF0PSNEbmbjSXU0CW7LvRdYJPEcFvv9tY3tMH+7H+azlZ9xTWKKdrwHMcHNPAtIc09WhGhVDXqUBOOvC1doCwy4rXGyNUGa0UkWqigiiO/8Ug7uVFMBB8G3NmtyMeXHcS0TRvjJHEBwIJF6da5geY3HAs5Unwx/kuvOOiRKDkDOZDHJ0ypa/kYD82rL9heP7VL8Ef0rrLD+ur/ALVIOSfYXj+1S/BH9KDzFY/tUvwR/SutNcqQcj+wrH9ql+CP6UfYXj+1S/BH9K64ghByP7Csf2qX4I/pQOYvH9ql+CP6V1u1IKDk32F4/tUvwR/Sj7Csf2qX4I/pXXEWg5F9heP7VL8Ef5J/YVj+1S/BH9K64UgUHJPsKx/apfgj+lH2FY/tUvwR/SuuWhByP7Csf2qX4I/pUnmNxvapfgj+ldcd4opByUcxWP7VL8Ef0pDmKg9qk+CP6V1wFSZNaKDkx5i8f2qX4I/yU/Ybj+0y/BH9K67QRrfcg5KOY2Dqy5fc2P6VLeYvH9ql+CP8l1zVMBByU8xsHtcvwx/kodzGY/tUp7tyP6V1wKXEIOTjmPg9rm+GP6UhzGY/tcvwx/SuuFSg5IeY3HrTKlr+WOvwUs5jsc/+5mHiyP8AJdbczxVEfooPL5LbEbh4seM15eIwQHEAEgknWvFeskXJN7kFBASDk0BfckmgoFVpAIVAIE5T0QVUmgSCnSkoBre5NpQEr70FEpqDae92oE4pBqL7kxwQASYO3/pWpAKCqSoppE9SBpqUyUEHjxTZ3o3kmuCAA7LTJ8095QXa8EFtKQPckD16n3KHMF/011QWHeCfHgk2OtSqQCKQlSBUmRr1JqQQRYQMlNykjwUxjStT38PFBYS9/wCCHGu+yNOxNA2jyTBSaU0ApPam40sRffBBkDrQShvgmUDSHel4qrQNJwRaV6oIHcqAVBNArSDe1NCBFoUlnYrTQYww9qx7zutfRaRQYRIexWJP0dFe6iggnfS303BS1p7EF2kW9oCdhOkCpIe5USpagd1xKZKRdrSVXxCBkob2diddiECcFBvt8FkAQQgwNbZ1F0dFk30jqdeo9RKrcCBEpt4IMfeVJGo/VIACrPG/1VKg5T0ae6B4oC9VilOuv6+SzOAS0/QQfmbp3esfMo6d3rHzKELw8vqm7HQdO71j5lHTu9Y+ZQhMm7HQdO71j5lHTu9Y+ZQhMm7HQdO71j5lHTu9Y+ZQhMm7HQdO71j5lHTu9Y+ZQhMm7HR6WzWxvY7pJSx28wNN36JsHS+0gnuC+xuDCLvKu9B6TfRO+0E/eo03ePeDpqEIVot5Oe+zzMzMWmP0wTYse6XDJ13XODbrVpoN1devgbvqVHBjABfkOaSxjyLaSN6MPsDevid3d49dUhCnMYzhSdG0TFd6efTyN2FCAT+13VcPeHVZ11Bruo9ap2z4mup2SdKsEjTjxp3XQFDUXZoIQm9GOCJ0bb0V359PLyYo8eLf3TkGiw+lYG6/eA111bRJriaWWLAic8MGU63OaOoj0i8Ve9r90fG1CEraM8FtTQtFZmLz3R5fBsxIdCcigAywHjeLnSU4ca9FpGosejfWsTMaLfLTkWDEHB28AGvL2A8Xa03eO6dfehCb3kRs9v5z6EMRgkdG+ZwpjXAk7tFz200hx47jrI6jfYskmHDQIyeDXX6Q0IcaJ9LXStG3daXaEJvRE4wiuja1YtvTwjp0ObZ8TXFpyiCN/iW6brg0Cw6rIO8B3EcUjgwjjl9YFAgkAgHXXjr1WOIvRCEm0dCuhaYid+f1HwHYcRG8Mmvu0C9t/wB1vOJ109PTgeIChuJGSbyKG86qc2g3eAb959/dO97q4oQm95LRoW/lP6h8+fGxrQY53PdYBHDjv2RRvTdHxhef07vWPmUIVZltTT3YxPeOnd6x8yjp3esfMoQoyvux0HTu9Y+ZR07vWPmUITJux0HTu9Y+ZR07vWPmUITJux0HTu9Y+ZR07vWPmUITJux0And6x8yvvwJHbp1PHtPYEIU1lnqVjdf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AutoShape 19" descr="Hasil gambar untuk template ppt 17 agustu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AutoShape 21" descr="data:image/jpeg;base64,/9j/4AAQSkZJRgABAQAAAQABAAD/2wCEAAkGBw8PEBIPDw8PDRAPDw8PDw8PDw8NDQ8PFREWFhUVFRUYHSkgGBolGxUVITEhJSkrLi4uFx8zODMtNygtLisBCgoKDg0OGhAQGi0eHR8tLS0tLS0tLS0tLS0tLS0tKystLS0tLS0rLSstLS0tLS0rLS0tLS0rLS0tLy0tLS0tLf/AABEIAMIBAwMBEQACEQEDEQH/xAAcAAACAgMBAQAAAAAAAAAAAAACAwEEAAUGBwj/xABBEAACAgIABAQCBwUECQUAAAABAgADBBEFEiExBhNBUSJhBxQjMnGBkRVCUqGxYpLB4RczQ2NygpOy8FNUlKLR/8QAGwEBAAMBAQEBAAAAAAAAAAAAAAECAwQFBgf/xAA2EQACAQIEBAMGBgICAwAAAAAAAQIDEQQSITEFQVFhcYGREyKhseHwBhQjMsHRFUJTYiQzUv/aAAwDAQACEQMRAD8A44T58/YUEJUuiYLEGCpBkoqwDLGbFtJRjIU4l0c80JeXRzTQlhLo5pIU0ujCSAMsZMdjP+6fy/GUmuZvhqlnkfMeRMjtaIIklWgSJJRoEiSUaBIklGgSJJRoEiSUaBIklGgSJJRoEiSUaBIklGgSJJRoEiSUaB1LIo0CRJKNAkSSjQJEFGgSJJRoEiSUaB1JKWO3E8Q/UkEJU0JgkiAQZKKsEyyM2LaSYyFNLIwkhTS6OeSEvLo5poS0ujnkAZYxZC/+fjJKpalymzmHzHeYyjZno0KueOu5JEqaNEESSrQJEko0CRJKNAkSSjQJEko0CZJRoEiSUaBIklGgSJJVoEiSUaBIkmbQJEm5VogiSUaAIljNoEiCrRBEko0AZJm0RqSVsdmJ4x+moISrNEFILGQCDBVgmWKMW0kykLYS6MJIS0ujnmJcS6OaaFNLnPJCjLGEgZJTmHz8jcw7HvItdWLZ3SnmRdUgjYmLVj1IyUldEESBYEiSUaBIklbAkSSjQJEko0CRJKNAkSSjRBEko0CRJKNAkSSjQJEko0CRJKNAESSjRBEko0CRJKNAkSSjQJEko0DqSUsdgJ45+koMSrNESJBYmCSDBDBMsijAaSZsW0sjCQppdHPJCXl0c0xLy6OaSFNLIxkgDLGTDI2JXZl2s0TMe3lOvSTON9Rh6zg7PYujr1EwPUTUldEEQQ0CRJKNAkSSrQJEko0QRJKNAkSSjQJElFGgSJJRoEiSUaBIklGgSJJRoEiSUaBIklGgSJKZRoEiWKNAkQUaB1JK2OtWeSfoaDEqzVBCVLomCxBgggyUUZueL+H7KORuUmpq6mawAstbFQH5tdQObZ/MSqnc8nB8Sp1oyi/3puy69LfIXxPgJqetKubI82vnXVZVvmOXZ7DR384jNvfQYTiFKtCU6iUcrtuVvEfBjiCgNrmsqLOAd6fnPT8lKj8QZrTnmMMPi44lzcdk9PA0LCbItNCWEujnkhTCXRzyQBkmTCrkMvTfIC1dGWizGpGzHY90pKJ0UKzRaB3MmeimmtCCIIsQRJKtAkQUaBIlirQJEko0CRJKNAkSUUaG0YzWMFVd/Zm12Z+REUMRs9D7D9Z6uFwNOpR9rOTWtrJXPFxvEZYepkUU9gVxbSDul1PLzKrko1gHU+XtfiIHXQ66m74fhb6Vb62drO3jZ6eJzvidVbw+ZVB2Njpv57nnYqj7GtKmnex6VCo6tJTfMgiYGjQJEFGgSJZFGgSJKKNAkSxm0DqCLHVLPKPvkGJVmsQhKl0FBYyACYKs9BwuKJmYy1Lald7VeSys3I3NrW1HUkevTczUbVE3tc+FxmDq4WtKeVuN7p+fMXwbNermoy3AekGs32KtaHblifMf4zvagddEKPUdOvFxpqOSC10PNpUq1ebrR2f+qXNbtL6nM+N+KJk3KKzzV1JyBvRm3skfLsPymVFWR9Vw/Bzw9H39JS1t06HMMJujpkhLCXRzTQppc55CjLGLN/hZPCwqiyjIZ+SsOVYD49N5hB5+gJK6HL05T33oX9y2pyJYjP7rX35G9yOA0MN18OySSPhDXIBvy9jtbs9WT26S6iuhzyrze9Ren0EtwfDJTWBmKtrMqFbaiWI22hu0jYWuz/zUtlXQxjXqR/3X35E4nC8djYfqeVyVuEbltpBrZR9oHJs0Ovp6dOvQg5umnyOyGMqwtaa17fQsJwSjlZjh5h+GwjmaqsI2gVBBs38IR976nZ7csp7NdGdX5ybt+pHl1f8AHP73EZuDiUV7tw8qtgUUuWVk5mU6/f8AUpYdemhv2MNRS1TLQqV6krQqRe/3t3RrOJ3cPZCMem6t9nlZ22uucEA/Eey7HzJlZOFtDelDEqX6kk199jSkSh0tAkQVaBIljNoEiSVaNjw60KroSE8yqvldt8nMlrnlbrrlOxvf7vN1/db28Ir4ePO0ndc7NJXXc+T4spLE5kr2SLdnHbMjyvNC1ivlus5kK2PYrFlFQLnYIIUk9gSexlaPCaWEc3TbbleK10Sa1ctFZpptehnVxcqyUX4vx7anOBSOhHKdnYHYHfacvEGniJWd1p8ke5gV/wCPH75kETkOhoEiSUaBIgo0CRJKNAkSyZRojUm5Sx0yzyz7qLGCVZsghINEFILGQCDBDN1wjidOkrurWooCiZdW0vRGJLBgOjb2Rza5gD39tc0ZJKXI8PHYKtaU6TzX1cHqm+3TrbY3nH+LYBHOH+s8wCvQjPWluuXlNjd/h5ABrro67SFGK1u35ffwPH4dg8YpZXH2dtcz1a3uku9+ehxPFMnzrDZy11837lShK0AAACj20B85bM5O+x9GqUaUFBNytzbu2UGlkYSQlxLo5piWl0c8kKaXMGDJM2bB+JZBXlN9xXYPKbbCuwQQdb9wP0lcz6m3sae6S9BbcVyl6DJyAOp0LrQNkkn19yf1MupM5Z0IJ7IGniuQD0yLxs72LbB16D3+Q/SS2yIU4bNIsU8WyBr7e7oNAea/Qa106zN36nXThTT1ivRDrc66waa2x1Po1jMO++xMybezO+FOn+6KXoiuRILtAkQVaBIklGgSJJRoEiWKNDMfKtqbaNoEcp9CV76PTRG/Qgj5TqoYqVJW3XQ8zFYH20s2zHftKxd8gqUkEbrx6cdgD6cyDf8AdKztq8SUlaMWvF39DhjwmafvNGv6+ut+ugAP5Tzpzc5ZmepSp5IKPQgiVLWAIgzaBMko0QRJKNAESSjRGpJFjo1nnM+ziMEqbphiVZoiZBcmCSDBVgmSijAaWM2LaWRjJCmEujmmhLCXRzTQlpdHPJCmlkYNAGWMmOTtKPc3g7xBsElFakboQZc5WMRtyGjaErj6rNf4iZtXOmlUcSz36zM7k1JXRBghoEiSVaB1BRoEiSUaIIlijQBEFGiCJJVoEiWKNAkSSjQJEFGgSJJRoEiSUaB1JKWOgWeez7CLGLKm0QxKs1QQkF0TBJBgEGSijAMsZsW0lGMhTCXRhJCnl0csxLy6OeQphLI55CzLGTDqPcSJF6T3QZkGrQh1l0zllGzAB1JM72dxwPqJU6E+aHVWa/D1lJI6aVTKWO/WZHampK6IIkkNAkSSjQJEFGiCJJRoEiWKtAkQUaBIklGgSJYo0CRJKNAkQUaBMko0RqSVN2pnCz6qLGrKm8QxKmqCEqXQUE3CqqZyFRWdj2VFLMfwA6mSot6IpOtCCzTdl3Oj4d4C4nf2x/JUj717Cof3erfynTDCVHyseLiPxBgqWilmfY6XB+iY98jLHzWmvr/eY/4TpjgurPFrfilv/wBVP1f9G6xvox4ag+MX3n3e0r/2BZqsJTW+p5tT8QYyezS8F/ZsavBPC07YVJ/4+a0//YmaqhTXI4p8Txcnd1H9+Aw+FuHf+wxP/j1f/kt7OHRGX53Ef8j9RF3hDhjd8HG/5alT/t1DpQ6ErG4hf7v1NNnfRnwuwHlqsxyf3qrnOvyfmH8pR0Ym8eJ11u7+RxnHfonyKwXw7lyQOoqsApu18j91j/dlJUWtjtpcUjLSasee249lNjV2o1ViHldHBVlPzBmEkz06M02muZJmZ1sW4lkzGa0EsJc52iUPpDQhK2gwShvsOqs1+HtKyR0U6mUsd+0yO1NNXRBEkhogiCrQJEko0CRJKNAkSSjQJEko0CRJKNAkSSrQJEkzaBIklWgdSSljcqZxs+kixqyh0RYxZBqmdBwHwhnZumqpKVn/AG1u66te431b8gZrTw057LQ83F8awuF0lK76LV/0j0Hgv0W41emyrHyW/gXdNP8AL4j+onbDBQX7tT5fFfiXEVNKKUF6s7Xh/C8fHXloprpH+7RV3+JHedcYRjsrHgVq9Ws71JOT7st6ljIgwBdpIB0Nn0G9QCu1w9iPffQr8yPb5jYgGbB7EH8DuAAYABgAmAcx448J1cRpOgq5Nak0W9jsdeRj6qf5d5nUhmXc7MJinSkr7Hg1tbKxVgVZSVZT3DA6I/WeefYXTVxREkq0LYS6MJIURJMGhqNv8ZVo2pyurEgyC97DqrNfhKONzopVcpZ6GZnampaoEiSQ0QRBVoEiSUaBIklGgSJJVoEiSZtAkSSrQJEko0QRJKNAyStjarOVnvQZ0fhnwnl8QO6U5at6a+za1Dr116sfkPz1L06Eqm2xyYzitDCK0neXRfeh6x4b+j/CxOV3X63cNHzLVBQH+xX2H4nZ+c76eGhDXc+SxvGsTibq+WPRfyzrwBOg8gKAZAMgAWqSCASpI6Ea2D+YgHnub42z8BxTnYddjA/6+mx6q7U90BVgT0PTY/ATkliJ03acfNHu0eF0MVHNQqW/6tap+TWnezOq4ZxijNqFuO6swAY1ll82ttfdcAnlPp+c6YTU1dHk4jDVKE3CorfJ+BcZVbrrrvv91gR/MSxgLT1HqCe/U62dfygAWuV18LNtlX4ddNnWzs9h3MBEKd+hHUjr8jrf4HvABdtfiegA7mAeF+P+FPXxHICIALCl40Rr7RdnW9fvB/0nn1koSZ9fw6brUI87aehy1tZXow0R+cpudGqdkIYSUJIWwljCSBHT8R6dZJmnZ3Q3vKbHUmmrmA6ghOw+uzX4Sklc6adTK7ljv2mZ2pqSuiCIIsCRJKNAkSSrQJEko0QRJKNAESSjRBEko0CRJRRoHUFbHtXg76NEQLdxACx+hXGB3Wh/3hH3z8h0/Gb08NbWR5mO43KV4UNF15+XQ9LqQKAqgKqgAKoAUAegA7TrVkfPttu7HCCAhACgGQDIBBgGi47w1jVbyI+YtjK1mLbanIyg7IrNinkb1A2BsDRXvKSV0+ZvRqWmnfLbmvp9+J5f4m4K3DrltxLrTUSyrcrfaU2qwD1O6DWwdfjog9uvn1aTpPNB6H1WBxkMdTdOuldcuq6rv4bG14P9INnNrLRXBb/WV7qYDXQaXvo67+m/UaO1LF30mcGM4G4rNQu+x2NGQt7oa8pWS6oWHHdEZ3oKsulOw33t7PXXLr13Ou99meC4uF1Jar4M2iqANAco2emtdSdk/rLGZwq+PwGtTIx7KWSwqq18ruFDaIbbDTjr1HT/AB5PzaTakrHuPgdSUYzpTUk1fp9oRd9IiqzeVh7TXws9orsJ9eYKrDXy2ZV4xX0RtD8PScVnqJPsr/yjjuMcRfKue+zoXI0uyQiD7qj5D+pJ9Zx1KjnK7PfwmGjh6Spx5c+p0HhLwTVmDnysOzy7eYplJkrV26a8ruQSD8X+HWddCnmXvLzPE4pjPZVGqU9VvG38/M1PG/o+Zm3w2rLtq+LT3+TyMQ5U8p+EgdNgkdd/nJlS/wDlNkUMerfrSin01/hNHD5GCanZLTyNWxV00RYGHQrykDruZ7aHbdTV0ymoBYc3Ykb131vrLGbSQyxQHKr8Q6DoD37du/eQ1cU5qLtfQlkO9aO/bXWVOh2BUwyFKw6qzXzEo1c6adRx8Cx3mZ26NXRBghoEiSUaI1JKtAESSjRBEkq0CRJM2gSJJRoHUm5Wx9XrPSPiBqwBiwAxACEAyAZAIMAEwDR8U4SGW1NPdj5AC24/MqikaO7aBr729MV2OoJHXoaSjdNPZm9Ks4OMo6Sjqn/f38DyHjnh/JwyPNRjW3+ruCsK3B3y7/gYgb5T1E8upRlDfY+1wePpYpe67S5r+uq7l/w/4stxa2rCh3PlJTY1XnNWit1r5Qyll6nQ33J95rRxDisr16HFjuEwqy9pHRatq9r976pfLQ9JxeJ2sKxbh5FTu5rfXl2VVkLvmLBt8nsdb+QnoJvofLTpxTeWSaXir9vHqch428K3WXJdiUm1rec5BV0QeYAgB5WYAA6Y9PXe/ScmIoOTTivE9zhPEoUoOFaVkv26eN9l8zkv2Dm/EPqmQfLYI2q2YcxOvhI++NjuuxOX2FToe3/kcLZfqLX716eZnBuFtkZSYzK43aEtG/KdBvTbJB5SOvTW4pU3KeVrxIxmMjRoOpGSu1pzuet8eV8TBerBx7CxDVUpjg7qNm92DufhJJ/HXbuPSneEPcR8fhstbEKVeWl7tvnbl57HmtXEMurGoa3IyPqr5GR8FL8mSHXRc+aynlPMxIBO/vEe44oznGKbbtfz9T6Oph8NUrTjTgs6Sav+3tZJ66dn/afpW8KJjeVm0l7Kbvgs2V2r62h2B12NjZ2dr36zorQtqjz+GYhzvTlutv5POhWdcy6+HqQWXf6d5jc9Bp2aZBq672nX05wNE/jJMrXWhd4ZnMp5Dy+wJGuu/dR1mdSN9Tqw1Vx0RYyMZrGV05P4SFPRdHv85VSy6M1nSdTVW8ixXwusA72xPr1GvwlHUbOiGGUVZu4K8MA7OdexAMhyvyNIQlDZlIiNjZO6uCRBDQJEkq0QRJKNAkQVaBIlijQJEko0DqClj6tWeofCjFgDFgBiAEIBMAyAZABMABoBTz8Ku9fLtRLKydvW6B1bQOu/Yg6O/lIaTVmXp1JU5ZoOz6o4HjP0e11sbce20IACtIra+3nHXlVgQQDr7x7H3305JYSN7pnuUuOVXHJUSbel9vNlxvpGxQ7JZRlVFWKsCKSVYNptgPvp1/SX/NQTs00YrgdeUc0JRlfXd/yi7d424cFDLebAWC6SuzmH9rRA+H5/puWeIp9TCPCcY3bJb0+YVHi7CsG1sscFuX4cbJYp0H39Kdb2dHt+hlo1oS2MqvD69J2mkue6+Gupt6gmzypy7bzD9mU2/wDFsjqfn3mtjjcmbQ9R0OunQ99QQaHh/hpEw2wbW86s2lyxGjZ9qLeq9h8Wxr2EzjTSjlep11cZOdb20fddracrK3yEW+E0bCtwGsFiXB/jatEKPoeU4CADa8qb6dep6djORZcpVYlqsqq0++58752HZTY9Vi8r1O1dg/hZTo/0nDZrQ+rUozipLZgYvD7rtimm28juKq3tI/uiWSbMJzgt2OHA8wMw+qZJNfL5iimzmTmBI5xra7APeWysxdaK1UkLDaXYJDbIYAkaHt/WZPQ7YPNqh+LnWhgNmzrrlPUn85VxTNlUnF6O/Y3tbhhsf5g9iDMGrOx3QkpK6OdFmifUbM2krnLSqOPgOmWx3Jpq6IIklWiCJJVoEiCjQJEkq0CRJKNEaklbH1SJ6p8CMWAMWAGIAYgEwDIBkAgwADAFtAFtAK+TjpYALES0KQyh1VwGB2CN9j0Ehq+5aMnH9rsa/N4Dh3HmtxqXY938tVc/iw6mVlShLdJm1PF16StCbXmzXWeC+GtveMBzADpZcNf8PxfD+Uo8PS6HSuK4xW/Uenh8dNfMenh+pa/Lruy6k1WNJlWjSprQXZ+AdOy6l8iSsjmeJnKWaSTevJc/n2vsOp4NeB5i5+XbYEKKl1la47HbEcwrQEH4j1HXtvYAEZWuZLrQlpkSXa9/i/mZwnh2Z9ocm+6ti5IarIS+p1PstlX2etDoIipcxWnS0VNXVuas/g9SvxTFvJNWElzv/tMjKy82uhOZ2J5QHHOdk7CgKByjtoCJZtok0XSveq9OSSV3/Xjr4FYeAMPzvrWQbM20srsbvL8ouoABKKo2NAdDvtIVJXu9S88dNwyQSiu17+rbOgrxq0VUVEVU1yKFAVddtD0mlkcbk3uzErVdlQAWO2I7sfcn1kkXZyP0geD686lrqawMusFlZQFN4Hetvc+xPY/ImY1aeZabno4DGOjO0n7rPDQWQ7BKnt02CJxH0++qJryHQ8ysd9u+xr20YaT3IV46oWG94Yi7aDa7NfhKtXOinUcH2LMzO1NPVEGCrQJEkhoEiCjQJEko0RqSVsfUyz1j8+DUwBogBrADEAIQDIBkAgwATAAaALaAKMAAwADABgD8Q9x+cAsQCIALDcArsIABgEQDx76VvC/kW/XaV1Ve32wA6V3n1/Bu/wCO/cTjr07O6PpOFYrPH2UnqtjzwrMEeq0ARJM3oEpkNF4y5DqrNdD2lZK50U6jg+xYmR26NXRBEkq0CRJKtAkQUaI1JK2PqNZ65+dhrAGgwBggBCAGIBkAyAQYBBgC2gAGAKaAA0AAwADADobTD59P1gF0wAYBEAXavrAEkQATAKvEsGvJqei1eau1SrD117j2IOiD7iRJJqzNKVSVOanHdGj4P9GvCqQGapsp9dWvcsN+vwLpf5TONGCOyrxOvPnbwOjx+BYVQ1XiY1Y9loqH+EvlRxyrVJbybK/EfC3D8gEXYeO+xrmFSpYPwddEfrDhF8i0MRVh+2TPLPH30bnDRsrDLWY6jmtqb4raV9WDfvIPXfUd+vpzVaNtUe5geJ53kqb8mee12cvT0/pOVq57tKpkfYsTLY7k01oRqSQ0CRJKNEagqfUCz2D84DWAMUwBqwAxACgEwDIBovFD8VAr/ZaYLnb+f9dN4AHTk5PL/wCbe/lAOT+j7xTxviiV5dlXDEwi9q2cn1lcscin7oLFfvcvf03AKnhbxN4l4nipl49HBRW7OoFv11H2jFT0DH1HvAL3iPxLxenLwOH41XD2yszEa283DI8hb60LWCsq2wnwtrYJ7QDOE+KuIrm28O4lj4iXLgvm02YbWtSVU65WDknuD12O3z3AOe4h9JWenCsDOroxHyM2/Iqespeah5bsq8gFm9nlHcmAbHx19IF2HiYWTh1U3Pm0/WCLlsZEoFaEn4WUg81qjqfeAbnxV4msw+Gpl1pXZk3jGTHpbm8uzIu5fh0DsgDnOt/u9/WAO8DeIG4jhpkWKlV62W05FSb5a7q20RokkfDytonpzQCc/wAYNRxY4VvkVYacLOfZewcWowsKkc3Nrl0O3LvcAd4N45m8R8zKeivGwHOsFXWz69en/rOeblVD10OXZ330AWA0ef8ASHbXxpcAU1nBW+jDuyir+YuZdWzIqsG5dcwAIK/ut8oBsvGPiXKpy8XhuBXjNlZiW2CzMd0xq0TfTSfEzHlbt20Oh30ApVeIuK0V56Z+FUl2FhXZdGVQt7cNySlZbk23UMDra8wJHN0GtkCnjeN8lv2JzV44HFhecj4bB5fJy68r4+n3j97mgG24x4jtp4pgYKLS1WYuS1rEMbVNdZZeQhtDqOuwYB1VFnKfkf5QC3AIgAsoIIIBBGiCNgiAefn6LMAXPY5tet2LJQG8uusHry7HxED06jpMFQje56r4rV9mopK/ULjH0dYNlJXGrGNaB9m4exlLD0cMT0Pv3/pInh4yWmjLYTjFelNZ3mjz+h5Dm4llNj1Woa7K2Kup7gj/AA9d+oM85pxdmfZ0qsasFODumVyILNEQUsfTonsn5sGsAYsAasAMQAhACgGQDDAPOfoQpdOCqrqyMLsn4WUq3f2MA828F4PARhoOJ4uecrms5/LrzuTk5jy/c+HtqAdj4n4fXxHi/Bgn1qvGtwL2FlRsx7kXyrGQF9bQnQBB/CAFwbhX7P4zm4qG66m/hJtW7J+2yPNBA8tbiNldcx5f7I9oBzXDMJzw7w2jVP8ADxhjYpRtqn1w7LD0GoBrs/ByXws+l67m/ZGLXw2naH7Uvxbm516ddVVovT0EA6rxEmbmZfDMXCSknh+JTnucsWjEN3KiorFBssvQgf24Ba8A15mFxPNxM1KlOco4ihxvNOILS5FgQv1BO96P8HSAL8T+F6+KcfSjI85aP2QSXqJUeYLbOUFtaOiwbXuo9IBuvCviS/CryeH8SWx8jhlLvTeEcpn4qLtCjetmuUa3s/MhtAcGPC/HLuEXWmvB5Mm5+Msx+sjiouALbQAcoYqDof2z6mAdP4o41g5dHD7uL8NazDyMfnszkN4fByu1lTLWvMFLAevX+HpANLw5uf8Aai8LvzsvhB4LljeT5z1LmeWwCUeYA3b5e+/3YAm3gq5VXhnHyKXspZMtL0+0TQJr6MV0V6j3EA213hPE4fx3hf1HGalHTMNxD3WrsUOF2XY67mAeoQC1j2bGj3H9IA2ARABZdjUAqOujqAcn448IrnoLKuVMpBpWbotifwsfl6Gc9aipq63PW4ZxJ4WVpawfwOK/0WcT9sf/AK3+U5vytQ93/PYXv6fUz/RXxP2x/wDrf5Sfy0+xX/O4bv6fU9jE9A+ODWAMUwBqwA1gBiAEIBkAyAQYBBMAW0AW0AWxgAEwBZMAjcAdht1I9+sAtQAYBBMAgiAJbcAWYAJgGKdHY9IBdRgRsQDIBkAXamx84BVIgD8a7Xwnt6fKAW4BrxAGLADUwBqwAxADEAMQDIBkAwwADABaALaALaALMAAwAIAdLaYH5wC9AIMAGARAAsEAURAAMAGANx7NHR7H+sAtQCIBEATfX6j84AiAMW9gNQARADEANYAxYAxYAwQAhAJgGQDIAJgAmALaALaALaALMAEwAYBsUOwD7gQDDAIMAiAQRAEsIABgAEQCIBax7NjR7j+kAbAIgEQCtamvw9IAuASIAYgBrAGLAGLAGCAEIAUAyAZAIMAAwAGgC2gC2gCzABMAGAXMRtrr2MAaYBBgAwDIAtxAFsIABEAGAYraOxALqtsbEAmARABZdjUAqspHSAO5R7CASFHsIAQEAMCAGIAwQCRAJEAmAZAIMAEwADAJVR7CAFyD2H6CABYg9h+ggFYqPYQAeUew/SAPxR3/ACgDoALQCIBBEAgiAAQPaACVHtABKj2EAjlHsP0gDscd4AyARqAZqARqAf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AutoShape 23" descr="data:image/jpeg;base64,/9j/4AAQSkZJRgABAQAAAQABAAD/2wCEAAkGBw8PEBIPDw8PDRAPDw8PDw8PDw8NDQ8PFREWFhUVFRUYHSkgGBolGxUVITEhJSkrLi4uFx8zODMtNygtLisBCgoKDg0OGhAQGi0eHR8tLS0tLS0tLS0tLS0tLS0tKystLS0tLS0rLSstLS0tLS0rLS0tLS0rLS0tLy0tLS0tLf/AABEIAMIBAwMBEQACEQEDEQH/xAAcAAACAgMBAQAAAAAAAAAAAAACAwEEAAUGBwj/xABBEAACAgIABAQCBwUECQUAAAABAgADBBEFEiExBhNBUSJhBxQjMnGBkRVCUqGxYpLB4RczQ2NygpOy8FNUlKLR/8QAGwEBAAMBAQEBAAAAAAAAAAAAAAECAwQFBgf/xAA2EQACAQIEBAMGBgICAwAAAAAAAQIDEQQSITEFQVFhcYGREyKhseHwBhQjMsHRFUJTYiQzUv/aAAwDAQACEQMRAD8A44T58/YUEJUuiYLEGCpBkoqwDLGbFtJRjIU4l0c80JeXRzTQlhLo5pIU0ujCSAMsZMdjP+6fy/GUmuZvhqlnkfMeRMjtaIIklWgSJJRoEiSUaBIklGgSJJRoEiSUaBIklGgSJJRoEiSUaBIklGgSJJRoEiSUaB1LIo0CRJKNAkSSjQJEFGgSJJRoEiSUaB1JKWO3E8Q/UkEJU0JgkiAQZKKsEyyM2LaSYyFNLIwkhTS6OeSEvLo5poS0ujnkAZYxZC/+fjJKpalymzmHzHeYyjZno0KueOu5JEqaNEESSrQJEko0CRJKNAkSSjQJEko0CZJRoEiSUaBIklGgSJJVoEiSUaBIkmbQJEm5VogiSUaAIljNoEiCrRBEko0AZJm0RqSVsdmJ4x+moISrNEFILGQCDBVgmWKMW0kykLYS6MJIS0ujnmJcS6OaaFNLnPJCjLGEgZJTmHz8jcw7HvItdWLZ3SnmRdUgjYmLVj1IyUldEESBYEiSUaBIklbAkSSjQJEko0CRJKNAkSSjRBEko0CRJKNAkSSjQJEko0CRJKNAESSjRBEko0CRJKNAkSSjQJEko0DqSUsdgJ45+koMSrNESJBYmCSDBDBMsijAaSZsW0sjCQppdHPJCXl0c0xLy6OaSFNLIxkgDLGTDI2JXZl2s0TMe3lOvSTON9Rh6zg7PYujr1EwPUTUldEEQQ0CRJKNAkSSrQJEko0QRJKNAkSSjQJElFGgSJJRoEiSUaBIklGgSJJRoEiSUaBIklGgSJKZRoEiWKNAkQUaB1JK2OtWeSfoaDEqzVBCVLomCxBgggyUUZueL+H7KORuUmpq6mawAstbFQH5tdQObZ/MSqnc8nB8Sp1oyi/3puy69LfIXxPgJqetKubI82vnXVZVvmOXZ7DR384jNvfQYTiFKtCU6iUcrtuVvEfBjiCgNrmsqLOAd6fnPT8lKj8QZrTnmMMPi44lzcdk9PA0LCbItNCWEujnkhTCXRzyQBkmTCrkMvTfIC1dGWizGpGzHY90pKJ0UKzRaB3MmeimmtCCIIsQRJKtAkQUaBIlirQJEko0CRJKNAkSUUaG0YzWMFVd/Zm12Z+REUMRs9D7D9Z6uFwNOpR9rOTWtrJXPFxvEZYepkUU9gVxbSDul1PLzKrko1gHU+XtfiIHXQ66m74fhb6Vb62drO3jZ6eJzvidVbw+ZVB2Njpv57nnYqj7GtKmnex6VCo6tJTfMgiYGjQJEFGgSJZFGgSJKKNAkSxm0DqCLHVLPKPvkGJVmsQhKl0FBYyACYKs9BwuKJmYy1Lald7VeSys3I3NrW1HUkevTczUbVE3tc+FxmDq4WtKeVuN7p+fMXwbNermoy3AekGs32KtaHblifMf4zvagddEKPUdOvFxpqOSC10PNpUq1ebrR2f+qXNbtL6nM+N+KJk3KKzzV1JyBvRm3skfLsPymVFWR9Vw/Bzw9H39JS1t06HMMJujpkhLCXRzTQppc55CjLGLN/hZPCwqiyjIZ+SsOVYD49N5hB5+gJK6HL05T33oX9y2pyJYjP7rX35G9yOA0MN18OySSPhDXIBvy9jtbs9WT26S6iuhzyrze9Ren0EtwfDJTWBmKtrMqFbaiWI22hu0jYWuz/zUtlXQxjXqR/3X35E4nC8djYfqeVyVuEbltpBrZR9oHJs0Ovp6dOvQg5umnyOyGMqwtaa17fQsJwSjlZjh5h+GwjmaqsI2gVBBs38IR976nZ7csp7NdGdX5ybt+pHl1f8AHP73EZuDiUV7tw8qtgUUuWVk5mU6/f8AUpYdemhv2MNRS1TLQqV6krQqRe/3t3RrOJ3cPZCMem6t9nlZ22uucEA/Eey7HzJlZOFtDelDEqX6kk199jSkSh0tAkQVaBIljNoEiSVaNjw60KroSE8yqvldt8nMlrnlbrrlOxvf7vN1/db28Ir4ePO0ndc7NJXXc+T4spLE5kr2SLdnHbMjyvNC1ivlus5kK2PYrFlFQLnYIIUk9gSexlaPCaWEc3TbbleK10Sa1ctFZpptehnVxcqyUX4vx7anOBSOhHKdnYHYHfacvEGniJWd1p8ke5gV/wCPH75kETkOhoEiSUaBIgo0CRJKNAkSyZRojUm5Sx0yzyz7qLGCVZsghINEFILGQCDBDN1wjidOkrurWooCiZdW0vRGJLBgOjb2Rza5gD39tc0ZJKXI8PHYKtaU6TzX1cHqm+3TrbY3nH+LYBHOH+s8wCvQjPWluuXlNjd/h5ABrro67SFGK1u35ffwPH4dg8YpZXH2dtcz1a3uku9+ehxPFMnzrDZy11837lShK0AAACj20B85bM5O+x9GqUaUFBNytzbu2UGlkYSQlxLo5piWl0c8kKaXMGDJM2bB+JZBXlN9xXYPKbbCuwQQdb9wP0lcz6m3sae6S9BbcVyl6DJyAOp0LrQNkkn19yf1MupM5Z0IJ7IGniuQD0yLxs72LbB16D3+Q/SS2yIU4bNIsU8WyBr7e7oNAea/Qa106zN36nXThTT1ivRDrc66waa2x1Po1jMO++xMybezO+FOn+6KXoiuRILtAkQVaBIklGgSJJRoEiWKNDMfKtqbaNoEcp9CV76PTRG/Qgj5TqoYqVJW3XQ8zFYH20s2zHftKxd8gqUkEbrx6cdgD6cyDf8AdKztq8SUlaMWvF39DhjwmafvNGv6+ut+ugAP5Tzpzc5ZmepSp5IKPQgiVLWAIgzaBMko0QRJKNAESSjRGpJFjo1nnM+ziMEqbphiVZoiZBcmCSDBVgmSijAaWM2LaWRjJCmEujmmhLCXRzTQlpdHPJCmlkYNAGWMmOTtKPc3g7xBsElFakboQZc5WMRtyGjaErj6rNf4iZtXOmlUcSz36zM7k1JXRBghoEiSVaB1BRoEiSUaIIlijQBEFGiCJJVoEiWKNAkSSjQJEFGgSJJRoEiSUaB1JKWOgWeez7CLGLKm0QxKs1QQkF0TBJBgEGSijAMsZsW0lGMhTCXRhJCnl0csxLy6OeQphLI55CzLGTDqPcSJF6T3QZkGrQh1l0zllGzAB1JM72dxwPqJU6E+aHVWa/D1lJI6aVTKWO/WZHampK6IIkkNAkSSjQJEFGiCJJRoEiWKtAkQUaBIklGgSJYo0CRJKNAkQUaBMko0RqSVN2pnCz6qLGrKm8QxKmqCEqXQUE3CqqZyFRWdj2VFLMfwA6mSot6IpOtCCzTdl3Oj4d4C4nf2x/JUj717Cof3erfynTDCVHyseLiPxBgqWilmfY6XB+iY98jLHzWmvr/eY/4TpjgurPFrfilv/wBVP1f9G6xvox4ag+MX3n3e0r/2BZqsJTW+p5tT8QYyezS8F/ZsavBPC07YVJ/4+a0//YmaqhTXI4p8Txcnd1H9+Aw+FuHf+wxP/j1f/kt7OHRGX53Ef8j9RF3hDhjd8HG/5alT/t1DpQ6ErG4hf7v1NNnfRnwuwHlqsxyf3qrnOvyfmH8pR0Ym8eJ11u7+RxnHfonyKwXw7lyQOoqsApu18j91j/dlJUWtjtpcUjLSasee249lNjV2o1ViHldHBVlPzBmEkz06M02muZJmZ1sW4lkzGa0EsJc52iUPpDQhK2gwShvsOqs1+HtKyR0U6mUsd+0yO1NNXRBEkhogiCrQJEko0CRJKNAkSSjQJEko0CRJKNAkSSrQJEkzaBIklWgdSSljcqZxs+kixqyh0RYxZBqmdBwHwhnZumqpKVn/AG1u66te431b8gZrTw057LQ83F8awuF0lK76LV/0j0Hgv0W41emyrHyW/gXdNP8AL4j+onbDBQX7tT5fFfiXEVNKKUF6s7Xh/C8fHXloprpH+7RV3+JHedcYRjsrHgVq9Ws71JOT7st6ljIgwBdpIB0Nn0G9QCu1w9iPffQr8yPb5jYgGbB7EH8DuAAYABgAmAcx448J1cRpOgq5Nak0W9jsdeRj6qf5d5nUhmXc7MJinSkr7Hg1tbKxVgVZSVZT3DA6I/WeefYXTVxREkq0LYS6MJIURJMGhqNv8ZVo2pyurEgyC97DqrNfhKONzopVcpZ6GZnampaoEiSQ0QRBVoEiSUaBIklGgSJJVoEiSZtAkSSrQJEko0QRJKNAyStjarOVnvQZ0fhnwnl8QO6U5at6a+za1Dr116sfkPz1L06Eqm2xyYzitDCK0neXRfeh6x4b+j/CxOV3X63cNHzLVBQH+xX2H4nZ+c76eGhDXc+SxvGsTibq+WPRfyzrwBOg8gKAZAMgAWqSCASpI6Ea2D+YgHnub42z8BxTnYddjA/6+mx6q7U90BVgT0PTY/ATkliJ03acfNHu0eF0MVHNQqW/6tap+TWnezOq4ZxijNqFuO6swAY1ll82ttfdcAnlPp+c6YTU1dHk4jDVKE3CorfJ+BcZVbrrrvv91gR/MSxgLT1HqCe/U62dfygAWuV18LNtlX4ddNnWzs9h3MBEKd+hHUjr8jrf4HvABdtfiegA7mAeF+P+FPXxHICIALCl40Rr7RdnW9fvB/0nn1koSZ9fw6brUI87aehy1tZXow0R+cpudGqdkIYSUJIWwljCSBHT8R6dZJmnZ3Q3vKbHUmmrmA6ghOw+uzX4Sklc6adTK7ljv2mZ2pqSuiCIIsCRJKNAkSSrQJEko0QRJKNAESSjRBEko0CRJRRoHUFbHtXg76NEQLdxACx+hXGB3Wh/3hH3z8h0/Gb08NbWR5mO43KV4UNF15+XQ9LqQKAqgKqgAKoAUAegA7TrVkfPttu7HCCAhACgGQDIBBgGi47w1jVbyI+YtjK1mLbanIyg7IrNinkb1A2BsDRXvKSV0+ZvRqWmnfLbmvp9+J5f4m4K3DrltxLrTUSyrcrfaU2qwD1O6DWwdfjog9uvn1aTpPNB6H1WBxkMdTdOuldcuq6rv4bG14P9INnNrLRXBb/WV7qYDXQaXvo67+m/UaO1LF30mcGM4G4rNQu+x2NGQt7oa8pWS6oWHHdEZ3oKsulOw33t7PXXLr13Ou99meC4uF1Jar4M2iqANAco2emtdSdk/rLGZwq+PwGtTIx7KWSwqq18ruFDaIbbDTjr1HT/AB5PzaTakrHuPgdSUYzpTUk1fp9oRd9IiqzeVh7TXws9orsJ9eYKrDXy2ZV4xX0RtD8PScVnqJPsr/yjjuMcRfKue+zoXI0uyQiD7qj5D+pJ9Zx1KjnK7PfwmGjh6Spx5c+p0HhLwTVmDnysOzy7eYplJkrV26a8ruQSD8X+HWddCnmXvLzPE4pjPZVGqU9VvG38/M1PG/o+Zm3w2rLtq+LT3+TyMQ5U8p+EgdNgkdd/nJlS/wDlNkUMerfrSin01/hNHD5GCanZLTyNWxV00RYGHQrykDruZ7aHbdTV0ymoBYc3Ykb131vrLGbSQyxQHKr8Q6DoD37du/eQ1cU5qLtfQlkO9aO/bXWVOh2BUwyFKw6qzXzEo1c6adRx8Cx3mZ26NXRBghoEiSUaI1JKtAESSjRBEkq0CRJM2gSJJRoHUm5Wx9XrPSPiBqwBiwAxACEAyAZAIMAEwDR8U4SGW1NPdj5AC24/MqikaO7aBr729MV2OoJHXoaSjdNPZm9Ks4OMo6Sjqn/f38DyHjnh/JwyPNRjW3+ruCsK3B3y7/gYgb5T1E8upRlDfY+1wePpYpe67S5r+uq7l/w/4stxa2rCh3PlJTY1XnNWit1r5Qyll6nQ33J95rRxDisr16HFjuEwqy9pHRatq9r976pfLQ9JxeJ2sKxbh5FTu5rfXl2VVkLvmLBt8nsdb+QnoJvofLTpxTeWSaXir9vHqch428K3WXJdiUm1rec5BV0QeYAgB5WYAA6Y9PXe/ScmIoOTTivE9zhPEoUoOFaVkv26eN9l8zkv2Dm/EPqmQfLYI2q2YcxOvhI++NjuuxOX2FToe3/kcLZfqLX716eZnBuFtkZSYzK43aEtG/KdBvTbJB5SOvTW4pU3KeVrxIxmMjRoOpGSu1pzuet8eV8TBerBx7CxDVUpjg7qNm92DufhJJ/HXbuPSneEPcR8fhstbEKVeWl7tvnbl57HmtXEMurGoa3IyPqr5GR8FL8mSHXRc+aynlPMxIBO/vEe44oznGKbbtfz9T6Oph8NUrTjTgs6Sav+3tZJ66dn/afpW8KJjeVm0l7Kbvgs2V2r62h2B12NjZ2dr36zorQtqjz+GYhzvTlutv5POhWdcy6+HqQWXf6d5jc9Bp2aZBq672nX05wNE/jJMrXWhd4ZnMp5Dy+wJGuu/dR1mdSN9Tqw1Vx0RYyMZrGV05P4SFPRdHv85VSy6M1nSdTVW8ixXwusA72xPr1GvwlHUbOiGGUVZu4K8MA7OdexAMhyvyNIQlDZlIiNjZO6uCRBDQJEkq0QRJKNAkQVaBIlijQJEko0DqClj6tWeofCjFgDFgBiAEIBMAyAZABMABoBTz8Ku9fLtRLKydvW6B1bQOu/Yg6O/lIaTVmXp1JU5ZoOz6o4HjP0e11sbce20IACtIra+3nHXlVgQQDr7x7H3305JYSN7pnuUuOVXHJUSbel9vNlxvpGxQ7JZRlVFWKsCKSVYNptgPvp1/SX/NQTs00YrgdeUc0JRlfXd/yi7d424cFDLebAWC6SuzmH9rRA+H5/puWeIp9TCPCcY3bJb0+YVHi7CsG1sscFuX4cbJYp0H39Kdb2dHt+hlo1oS2MqvD69J2mkue6+Gupt6gmzypy7bzD9mU2/wDFsjqfn3mtjjcmbQ9R0OunQ99QQaHh/hpEw2wbW86s2lyxGjZ9qLeq9h8Wxr2EzjTSjlep11cZOdb20fddracrK3yEW+E0bCtwGsFiXB/jatEKPoeU4CADa8qb6dep6djORZcpVYlqsqq0++58752HZTY9Vi8r1O1dg/hZTo/0nDZrQ+rUozipLZgYvD7rtimm28juKq3tI/uiWSbMJzgt2OHA8wMw+qZJNfL5iimzmTmBI5xra7APeWysxdaK1UkLDaXYJDbIYAkaHt/WZPQ7YPNqh+LnWhgNmzrrlPUn85VxTNlUnF6O/Y3tbhhsf5g9iDMGrOx3QkpK6OdFmifUbM2krnLSqOPgOmWx3Jpq6IIklWiCJJVoEiCjQJEkq0CRJKNEaklbH1SJ6p8CMWAMWAGIAYgEwDIBkAgwADAFtAFtAK+TjpYALES0KQyh1VwGB2CN9j0Ehq+5aMnH9rsa/N4Dh3HmtxqXY938tVc/iw6mVlShLdJm1PF16StCbXmzXWeC+GtveMBzADpZcNf8PxfD+Uo8PS6HSuK4xW/Uenh8dNfMenh+pa/Lruy6k1WNJlWjSprQXZ+AdOy6l8iSsjmeJnKWaSTevJc/n2vsOp4NeB5i5+XbYEKKl1la47HbEcwrQEH4j1HXtvYAEZWuZLrQlpkSXa9/i/mZwnh2Z9ocm+6ti5IarIS+p1PstlX2etDoIipcxWnS0VNXVuas/g9SvxTFvJNWElzv/tMjKy82uhOZ2J5QHHOdk7CgKByjtoCJZtok0XSveq9OSSV3/Xjr4FYeAMPzvrWQbM20srsbvL8ouoABKKo2NAdDvtIVJXu9S88dNwyQSiu17+rbOgrxq0VUVEVU1yKFAVddtD0mlkcbk3uzErVdlQAWO2I7sfcn1kkXZyP0geD686lrqawMusFlZQFN4Hetvc+xPY/ImY1aeZabno4DGOjO0n7rPDQWQ7BKnt02CJxH0++qJryHQ8ysd9u+xr20YaT3IV46oWG94Yi7aDa7NfhKtXOinUcH2LMzO1NPVEGCrQJEkhoEiCjQJEko0RqSVsfUyz1j8+DUwBogBrADEAIQDIBkAgwATAAaALaAKMAAwADABgD8Q9x+cAsQCIALDcArsIABgEQDx76VvC/kW/XaV1Ve32wA6V3n1/Bu/wCO/cTjr07O6PpOFYrPH2UnqtjzwrMEeq0ARJM3oEpkNF4y5DqrNdD2lZK50U6jg+xYmR26NXRBEkq0CRJKtAkQUaI1JK2PqNZ65+dhrAGgwBggBCAGIBkAyAQYBBgC2gAGAKaAA0AAwADADobTD59P1gF0wAYBEAXavrAEkQATAKvEsGvJqei1eau1SrD117j2IOiD7iRJJqzNKVSVOanHdGj4P9GvCqQGapsp9dWvcsN+vwLpf5TONGCOyrxOvPnbwOjx+BYVQ1XiY1Y9loqH+EvlRxyrVJbybK/EfC3D8gEXYeO+xrmFSpYPwddEfrDhF8i0MRVh+2TPLPH30bnDRsrDLWY6jmtqb4raV9WDfvIPXfUd+vpzVaNtUe5geJ53kqb8mee12cvT0/pOVq57tKpkfYsTLY7k01oRqSQ0CRJKNEagqfUCz2D84DWAMUwBqwAxACgEwDIBovFD8VAr/ZaYLnb+f9dN4AHTk5PL/wCbe/lAOT+j7xTxviiV5dlXDEwi9q2cn1lcscin7oLFfvcvf03AKnhbxN4l4nipl49HBRW7OoFv11H2jFT0DH1HvAL3iPxLxenLwOH41XD2yszEa283DI8hb60LWCsq2wnwtrYJ7QDOE+KuIrm28O4lj4iXLgvm02YbWtSVU65WDknuD12O3z3AOe4h9JWenCsDOroxHyM2/Iqespeah5bsq8gFm9nlHcmAbHx19IF2HiYWTh1U3Pm0/WCLlsZEoFaEn4WUg81qjqfeAbnxV4msw+Gpl1pXZk3jGTHpbm8uzIu5fh0DsgDnOt/u9/WAO8DeIG4jhpkWKlV62W05FSb5a7q20RokkfDytonpzQCc/wAYNRxY4VvkVYacLOfZewcWowsKkc3Nrl0O3LvcAd4N45m8R8zKeivGwHOsFXWz69en/rOeblVD10OXZ330AWA0ef8ASHbXxpcAU1nBW+jDuyir+YuZdWzIqsG5dcwAIK/ut8oBsvGPiXKpy8XhuBXjNlZiW2CzMd0xq0TfTSfEzHlbt20Oh30ApVeIuK0V56Z+FUl2FhXZdGVQt7cNySlZbk23UMDra8wJHN0GtkCnjeN8lv2JzV44HFhecj4bB5fJy68r4+n3j97mgG24x4jtp4pgYKLS1WYuS1rEMbVNdZZeQhtDqOuwYB1VFnKfkf5QC3AIgAsoIIIBBGiCNgiAefn6LMAXPY5tet2LJQG8uusHry7HxED06jpMFQje56r4rV9mopK/ULjH0dYNlJXGrGNaB9m4exlLD0cMT0Pv3/pInh4yWmjLYTjFelNZ3mjz+h5Dm4llNj1Woa7K2Kup7gj/AA9d+oM85pxdmfZ0qsasFODumVyILNEQUsfTonsn5sGsAYsAasAMQAhACgGQDDAPOfoQpdOCqrqyMLsn4WUq3f2MA828F4PARhoOJ4uecrms5/LrzuTk5jy/c+HtqAdj4n4fXxHi/Bgn1qvGtwL2FlRsx7kXyrGQF9bQnQBB/CAFwbhX7P4zm4qG66m/hJtW7J+2yPNBA8tbiNldcx5f7I9oBzXDMJzw7w2jVP8ADxhjYpRtqn1w7LD0GoBrs/ByXws+l67m/ZGLXw2naH7Uvxbm516ddVVovT0EA6rxEmbmZfDMXCSknh+JTnucsWjEN3KiorFBssvQgf24Ba8A15mFxPNxM1KlOco4ihxvNOILS5FgQv1BO96P8HSAL8T+F6+KcfSjI85aP2QSXqJUeYLbOUFtaOiwbXuo9IBuvCviS/CryeH8SWx8jhlLvTeEcpn4qLtCjetmuUa3s/MhtAcGPC/HLuEXWmvB5Mm5+Msx+sjiouALbQAcoYqDof2z6mAdP4o41g5dHD7uL8NazDyMfnszkN4fByu1lTLWvMFLAevX+HpANLw5uf8Aai8LvzsvhB4LljeT5z1LmeWwCUeYA3b5e+/3YAm3gq5VXhnHyKXspZMtL0+0TQJr6MV0V6j3EA213hPE4fx3hf1HGalHTMNxD3WrsUOF2XY67mAeoQC1j2bGj3H9IA2ARABZdjUAqOujqAcn448IrnoLKuVMpBpWbotifwsfl6Gc9aipq63PW4ZxJ4WVpawfwOK/0WcT9sf/AK3+U5vytQ93/PYXv6fUz/RXxP2x/wDrf5Sfy0+xX/O4bv6fU9jE9A+ODWAMUwBqwA1gBiAEIBkAyAQYBBMAW0AW0AWxgAEwBZMAjcAdht1I9+sAtQAYBBMAgiAJbcAWYAJgGKdHY9IBdRgRsQDIBkAXamx84BVIgD8a7Xwnt6fKAW4BrxAGLADUwBqwAxADEAMQDIBkAwwADABaALaALaALMAAwAIAdLaYH5wC9AIMAGARAAsEAURAAMAGANx7NHR7H+sAtQCIBEATfX6j84AiAMW9gNQARADEANYAxYAxYAwQAhAJgGQDIAJgAmALaALaALaALMAEwAYBsUOwD7gQDDAIMAiAQRAEsIABgAEQCIBax7NjR7j+kAbAIgEQCtamvw9IAuASIAYgBrAGLAGLAGCAEIAUAyAZAIMAAwAGgC2gC2gCzABMAGAXMRtrr2MAaYBBgAwDIAtxAFsIABEAGAYraOxALqtsbEAmARABZdjUAqspHSAO5R7CASFHsIAQEAMCAGIAwQCRAJEAmAZAIMAEwADAJVR7CAFyD2H6CABYg9h+ggFYqPYQAeUew/SAPxR3/ACgDoALQCIBBEAgiAAQPaACVHtABKj2EAjlHsP0gDscd4AyARqAZqARqAf/Z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0553" name="Picture 25" descr="Hasil gambar untuk template ppt 17 agustu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1" t="19862" r="11386" b="27600"/>
          <a:stretch/>
        </p:blipFill>
        <p:spPr bwMode="auto">
          <a:xfrm>
            <a:off x="0" y="1345813"/>
            <a:ext cx="914400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655626" y="2819400"/>
            <a:ext cx="777648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anose="020B0A04020102020204" pitchFamily="34" charset="0"/>
              </a:rPr>
              <a:t>TERIMA KASIH</a:t>
            </a:r>
            <a:endParaRPr lang="en-US" sz="7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4259</TotalTime>
  <Words>787</Words>
  <Application>Microsoft Office PowerPoint</Application>
  <PresentationFormat>On-screen Show (4:3)</PresentationFormat>
  <Paragraphs>159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Office Theme</vt:lpstr>
      <vt:lpstr>1_Office Theme</vt:lpstr>
      <vt:lpstr>2_Office Theme</vt:lpstr>
      <vt:lpstr>3_Office Theme</vt:lpstr>
      <vt:lpstr>5_Office Theme</vt:lpstr>
      <vt:lpstr>4_Office Theme</vt:lpstr>
      <vt:lpstr>PENYUSUNAN KEBUTUHAN  CPNS DAN PPPK SATPOL PP </vt:lpstr>
      <vt:lpstr>Landasan Hukum</vt:lpstr>
      <vt:lpstr>PowerPoint Presentation</vt:lpstr>
      <vt:lpstr>PEGAWAI DAN JABATAN ASN</vt:lpstr>
      <vt:lpstr>A. MANAJEMEN PNS</vt:lpstr>
      <vt:lpstr>B. MANAJEMEN PPPK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USIA BAGI PNS YANG DAPAT MENGIKUTI INPASSING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Perencanaan Formasi PNS</dc:title>
  <dc:creator>depe</dc:creator>
  <cp:lastModifiedBy>FORMASI</cp:lastModifiedBy>
  <cp:revision>401</cp:revision>
  <cp:lastPrinted>2019-02-25T08:24:32Z</cp:lastPrinted>
  <dcterms:created xsi:type="dcterms:W3CDTF">2010-07-05T02:53:23Z</dcterms:created>
  <dcterms:modified xsi:type="dcterms:W3CDTF">2019-02-26T04:35:06Z</dcterms:modified>
</cp:coreProperties>
</file>