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88" r:id="rId3"/>
    <p:sldId id="285" r:id="rId4"/>
    <p:sldId id="280" r:id="rId5"/>
    <p:sldId id="281" r:id="rId6"/>
    <p:sldId id="286" r:id="rId7"/>
    <p:sldId id="284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1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EBD775-800D-4C9E-A7D9-7E720B40A488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B1AB8-51DE-4ED3-AB64-7B1DE5BA5D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169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B1AB8-51DE-4ED3-AB64-7B1DE5BA5D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795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1413" y="685800"/>
            <a:ext cx="4575175" cy="34305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4756" name="Slide Number Placeholder 3"/>
          <p:cNvSpPr txBox="1">
            <a:spLocks noGrp="1"/>
          </p:cNvSpPr>
          <p:nvPr/>
        </p:nvSpPr>
        <p:spPr bwMode="auto">
          <a:xfrm>
            <a:off x="3884612" y="8685779"/>
            <a:ext cx="2971801" cy="45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92" tIns="45496" rIns="90992" bIns="45496" anchor="b"/>
          <a:lstStyle/>
          <a:p>
            <a:pPr algn="r"/>
            <a:fld id="{B8D3D8CD-464E-41C3-B0E0-DE0D13B19132}" type="slidenum">
              <a:rPr lang="en-US" sz="1200">
                <a:latin typeface="Calibri" pitchFamily="34" charset="0"/>
              </a:rPr>
              <a:pPr algn="r"/>
              <a:t>5</a:t>
            </a:fld>
            <a:endParaRPr lang="en-US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17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1413" y="685800"/>
            <a:ext cx="4575175" cy="34305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4756" name="Slide Number Placeholder 3"/>
          <p:cNvSpPr txBox="1">
            <a:spLocks noGrp="1"/>
          </p:cNvSpPr>
          <p:nvPr/>
        </p:nvSpPr>
        <p:spPr bwMode="auto">
          <a:xfrm>
            <a:off x="3884612" y="8685779"/>
            <a:ext cx="2971801" cy="45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92" tIns="45496" rIns="90992" bIns="45496" anchor="b"/>
          <a:lstStyle/>
          <a:p>
            <a:pPr algn="r"/>
            <a:fld id="{B8D3D8CD-464E-41C3-B0E0-DE0D13B19132}" type="slidenum">
              <a:rPr lang="en-US" sz="1200">
                <a:latin typeface="Calibri" pitchFamily="34" charset="0"/>
              </a:rPr>
              <a:pPr algn="r"/>
              <a:t>6</a:t>
            </a:fld>
            <a:endParaRPr lang="en-US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990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F83BFF1-207A-485A-BDBE-BF82A287865F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BF410E6-E7B1-49EA-A23C-776B2C2D2F3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124744"/>
            <a:ext cx="8064895" cy="1418911"/>
          </a:xfrm>
        </p:spPr>
        <p:txBody>
          <a:bodyPr/>
          <a:lstStyle/>
          <a:p>
            <a:r>
              <a:rPr lang="en-US" sz="3200" dirty="0" smtClean="0"/>
              <a:t>DIREKTUR </a:t>
            </a:r>
            <a:r>
              <a:rPr lang="en-US" sz="3200" dirty="0"/>
              <a:t>JENDERAL </a:t>
            </a:r>
            <a:br>
              <a:rPr lang="en-US" sz="3200" dirty="0"/>
            </a:br>
            <a:r>
              <a:rPr lang="en-US" sz="3200" dirty="0"/>
              <a:t>BINA ADMINISTRASI </a:t>
            </a:r>
            <a:r>
              <a:rPr lang="en-US" sz="3200" dirty="0" smtClean="0"/>
              <a:t>KEWILAYAHAN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3645024"/>
            <a:ext cx="8424936" cy="2448272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ARAH KEBIJAKAN KEMENTERIAN DALAM NEGERI SEBAGAI PEMBINA UMUM SATUAN POLISI PAMONG PRAJA.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9627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rizontal Scroll 3"/>
          <p:cNvSpPr/>
          <p:nvPr/>
        </p:nvSpPr>
        <p:spPr>
          <a:xfrm>
            <a:off x="1567175" y="188640"/>
            <a:ext cx="5577601" cy="1728192"/>
          </a:xfrm>
          <a:prstGeom prst="horizontalScrol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Revisi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PP </a:t>
            </a:r>
            <a:r>
              <a:rPr lang="en-US" sz="2000" b="1" dirty="0" err="1">
                <a:solidFill>
                  <a:schemeClr val="tx1"/>
                </a:solidFill>
              </a:rPr>
              <a:t>Nomor</a:t>
            </a:r>
            <a:r>
              <a:rPr lang="en-US" sz="2000" b="1" dirty="0">
                <a:solidFill>
                  <a:schemeClr val="tx1"/>
                </a:solidFill>
              </a:rPr>
              <a:t> 6 </a:t>
            </a:r>
            <a:r>
              <a:rPr lang="en-US" sz="2000" b="1" dirty="0" err="1">
                <a:solidFill>
                  <a:schemeClr val="tx1"/>
                </a:solidFill>
              </a:rPr>
              <a:t>Tahun</a:t>
            </a:r>
            <a:r>
              <a:rPr lang="en-US" sz="2000" b="1" dirty="0">
                <a:solidFill>
                  <a:schemeClr val="tx1"/>
                </a:solidFill>
              </a:rPr>
              <a:t> 2010 </a:t>
            </a:r>
            <a:r>
              <a:rPr lang="en-US" sz="2000" b="1" dirty="0" err="1">
                <a:solidFill>
                  <a:schemeClr val="tx1"/>
                </a:solidFill>
              </a:rPr>
              <a:t>Tentang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Satuan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Polisi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Pamong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Praja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Horizontal Scroll 6"/>
          <p:cNvSpPr/>
          <p:nvPr/>
        </p:nvSpPr>
        <p:spPr>
          <a:xfrm>
            <a:off x="290544" y="3501008"/>
            <a:ext cx="3600400" cy="2016224"/>
          </a:xfrm>
          <a:prstGeom prst="horizontalScroll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PP </a:t>
            </a:r>
            <a:r>
              <a:rPr lang="en-US" sz="2000" b="1" dirty="0" err="1">
                <a:solidFill>
                  <a:schemeClr val="bg1"/>
                </a:solidFill>
              </a:rPr>
              <a:t>Nomor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16 </a:t>
            </a:r>
            <a:r>
              <a:rPr lang="en-US" sz="2000" b="1" dirty="0" err="1">
                <a:solidFill>
                  <a:schemeClr val="bg1"/>
                </a:solidFill>
              </a:rPr>
              <a:t>Tahun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2018 </a:t>
            </a:r>
            <a:r>
              <a:rPr lang="en-US" sz="2000" b="1" dirty="0" err="1">
                <a:solidFill>
                  <a:schemeClr val="bg1"/>
                </a:solidFill>
              </a:rPr>
              <a:t>Tentang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Satuan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Polisi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Pamong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Praja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Down Arrow 8"/>
          <p:cNvSpPr/>
          <p:nvPr/>
        </p:nvSpPr>
        <p:spPr>
          <a:xfrm>
            <a:off x="41634" y="2204864"/>
            <a:ext cx="4314342" cy="1144540"/>
          </a:xfrm>
          <a:prstGeom prst="downArrow">
            <a:avLst>
              <a:gd name="adj1" fmla="val 64275"/>
              <a:gd name="adj2" fmla="val 474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Diundangkan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/>
              <a:t>tanggal</a:t>
            </a:r>
            <a:r>
              <a:rPr lang="en-US" b="1" dirty="0"/>
              <a:t> 8 Mei 2018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4095707" y="3789040"/>
            <a:ext cx="648072" cy="15121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004048" y="2348880"/>
            <a:ext cx="3816424" cy="316835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+mj-lt"/>
              <a:buAutoNum type="arabicPeriod"/>
            </a:pPr>
            <a:r>
              <a:rPr lang="en-US" sz="2000" b="1" dirty="0" err="1"/>
              <a:t>Peningkatan</a:t>
            </a:r>
            <a:r>
              <a:rPr lang="en-US" sz="2000" b="1" dirty="0"/>
              <a:t> </a:t>
            </a:r>
            <a:r>
              <a:rPr lang="en-US" sz="2000" b="1" dirty="0" err="1"/>
              <a:t>Kapasitas</a:t>
            </a:r>
            <a:r>
              <a:rPr lang="en-US" sz="2000" b="1" dirty="0"/>
              <a:t> </a:t>
            </a:r>
            <a:r>
              <a:rPr lang="en-US" sz="2000" b="1" dirty="0" err="1"/>
              <a:t>Kelembagaan</a:t>
            </a:r>
            <a:r>
              <a:rPr lang="en-US" sz="2000" b="1" dirty="0"/>
              <a:t>;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000" b="1" dirty="0" err="1"/>
              <a:t>Peningkatan</a:t>
            </a:r>
            <a:r>
              <a:rPr lang="en-US" sz="2000" b="1" dirty="0"/>
              <a:t> </a:t>
            </a:r>
            <a:r>
              <a:rPr lang="en-US" sz="2000" b="1" dirty="0" err="1"/>
              <a:t>Kapasitas</a:t>
            </a:r>
            <a:r>
              <a:rPr lang="en-US" sz="2000" b="1" dirty="0"/>
              <a:t> </a:t>
            </a:r>
            <a:r>
              <a:rPr lang="en-US" sz="2000" b="1" dirty="0" err="1"/>
              <a:t>Sumber</a:t>
            </a:r>
            <a:r>
              <a:rPr lang="en-US" sz="2000" b="1" dirty="0"/>
              <a:t> </a:t>
            </a:r>
            <a:r>
              <a:rPr lang="en-US" sz="2000" b="1" dirty="0" err="1"/>
              <a:t>Daya</a:t>
            </a:r>
            <a:r>
              <a:rPr lang="en-US" sz="2000" b="1" dirty="0"/>
              <a:t> </a:t>
            </a:r>
            <a:r>
              <a:rPr lang="en-US" sz="2000" b="1" dirty="0" err="1"/>
              <a:t>Manusia</a:t>
            </a:r>
            <a:r>
              <a:rPr lang="en-US" sz="2000" b="1" dirty="0"/>
              <a:t>;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000" b="1" dirty="0" err="1"/>
              <a:t>Peningkatan</a:t>
            </a:r>
            <a:r>
              <a:rPr lang="en-US" sz="2000" b="1" dirty="0"/>
              <a:t> </a:t>
            </a:r>
            <a:r>
              <a:rPr lang="en-US" sz="2000" b="1" dirty="0" err="1"/>
              <a:t>Kapasitas</a:t>
            </a:r>
            <a:r>
              <a:rPr lang="en-US" sz="2000" b="1" dirty="0"/>
              <a:t> </a:t>
            </a:r>
            <a:r>
              <a:rPr lang="en-US" sz="2000" b="1" dirty="0" err="1"/>
              <a:t>Anggaran</a:t>
            </a:r>
            <a:r>
              <a:rPr lang="en-US" sz="2000" b="1" dirty="0"/>
              <a:t>;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b="1" dirty="0" err="1"/>
              <a:t>Peningkatan</a:t>
            </a:r>
            <a:r>
              <a:rPr lang="en-US" sz="2000" b="1" dirty="0"/>
              <a:t> </a:t>
            </a:r>
            <a:r>
              <a:rPr lang="en-US" sz="2000" b="1" dirty="0" err="1"/>
              <a:t>Kapasitas</a:t>
            </a:r>
            <a:r>
              <a:rPr lang="en-US" sz="2000" b="1" dirty="0"/>
              <a:t> </a:t>
            </a:r>
            <a:r>
              <a:rPr lang="en-US" sz="2000" b="1" dirty="0" err="1"/>
              <a:t>Sarana</a:t>
            </a:r>
            <a:r>
              <a:rPr lang="en-US" sz="2000" b="1" dirty="0"/>
              <a:t> </a:t>
            </a:r>
            <a:r>
              <a:rPr lang="en-US" sz="2000" b="1" dirty="0" err="1"/>
              <a:t>Prasarana</a:t>
            </a:r>
            <a:r>
              <a:rPr lang="en-US" sz="2000" b="1" dirty="0"/>
              <a:t>.</a:t>
            </a:r>
          </a:p>
        </p:txBody>
      </p:sp>
      <p:sp>
        <p:nvSpPr>
          <p:cNvPr id="14" name="Up Arrow Callout 13"/>
          <p:cNvSpPr/>
          <p:nvPr/>
        </p:nvSpPr>
        <p:spPr>
          <a:xfrm>
            <a:off x="467544" y="5517232"/>
            <a:ext cx="8064896" cy="1224136"/>
          </a:xfrm>
          <a:prstGeom prst="upArrowCallout">
            <a:avLst>
              <a:gd name="adj1" fmla="val 44277"/>
              <a:gd name="adj2" fmla="val 49096"/>
              <a:gd name="adj3" fmla="val 25000"/>
              <a:gd name="adj4" fmla="val 6497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Peraturan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perundangan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tx1"/>
                </a:solidFill>
              </a:rPr>
              <a:t>di </a:t>
            </a:r>
            <a:r>
              <a:rPr lang="en-US" b="1" dirty="0" err="1">
                <a:solidFill>
                  <a:schemeClr val="tx1"/>
                </a:solidFill>
              </a:rPr>
              <a:t>bawahnya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terutama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Peraturan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Menteri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Dalam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Negeri</a:t>
            </a:r>
            <a:r>
              <a:rPr lang="en-US" b="1" dirty="0">
                <a:solidFill>
                  <a:schemeClr val="tx1"/>
                </a:solidFill>
              </a:rPr>
              <a:t> yang </a:t>
            </a:r>
            <a:r>
              <a:rPr lang="en-US" b="1" dirty="0" err="1">
                <a:solidFill>
                  <a:schemeClr val="tx1"/>
                </a:solidFill>
              </a:rPr>
              <a:t>masih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mengacu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pada</a:t>
            </a:r>
            <a:r>
              <a:rPr lang="en-US" b="1" dirty="0">
                <a:solidFill>
                  <a:schemeClr val="tx1"/>
                </a:solidFill>
              </a:rPr>
              <a:t> PP yang lama, </a:t>
            </a:r>
            <a:r>
              <a:rPr lang="en-US" b="1" dirty="0" err="1">
                <a:solidFill>
                  <a:schemeClr val="tx1"/>
                </a:solidFill>
              </a:rPr>
              <a:t>harus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segera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disesuaikan</a:t>
            </a:r>
            <a:r>
              <a:rPr lang="en-US" b="1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55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924944"/>
            <a:ext cx="7745505" cy="3672408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mencari</a:t>
            </a:r>
            <a:r>
              <a:rPr lang="en-US" sz="2800" dirty="0"/>
              <a:t> </a:t>
            </a:r>
            <a:r>
              <a:rPr lang="en-US" sz="2800" dirty="0" err="1"/>
              <a:t>solusi</a:t>
            </a:r>
            <a:r>
              <a:rPr lang="en-US" sz="2800" dirty="0"/>
              <a:t> yang </a:t>
            </a:r>
            <a:r>
              <a:rPr lang="en-US" sz="2800" dirty="0" err="1"/>
              <a:t>tepat</a:t>
            </a:r>
            <a:r>
              <a:rPr lang="en-US" sz="2800" dirty="0"/>
              <a:t> </a:t>
            </a:r>
            <a:r>
              <a:rPr lang="en-US" sz="2800" dirty="0" err="1"/>
              <a:t>guna</a:t>
            </a:r>
            <a:r>
              <a:rPr lang="en-US" sz="2800" dirty="0"/>
              <a:t> </a:t>
            </a:r>
            <a:r>
              <a:rPr lang="en-US" sz="2800" dirty="0" err="1"/>
              <a:t>memecahkan</a:t>
            </a:r>
            <a:r>
              <a:rPr lang="en-US" sz="2800" dirty="0"/>
              <a:t> </a:t>
            </a:r>
            <a:r>
              <a:rPr lang="en-US" sz="2800" dirty="0" err="1"/>
              <a:t>persoalan</a:t>
            </a:r>
            <a:r>
              <a:rPr lang="en-US" sz="2800" dirty="0"/>
              <a:t> </a:t>
            </a:r>
            <a:r>
              <a:rPr lang="en-US" sz="2800" dirty="0" err="1"/>
              <a:t>peningkatan</a:t>
            </a:r>
            <a:r>
              <a:rPr lang="en-US" sz="2800" dirty="0"/>
              <a:t> </a:t>
            </a:r>
            <a:r>
              <a:rPr lang="en-US" sz="2800" dirty="0" err="1"/>
              <a:t>kapasitas</a:t>
            </a:r>
            <a:r>
              <a:rPr lang="en-US" sz="2800" dirty="0"/>
              <a:t> SDM Pol PP </a:t>
            </a:r>
            <a:r>
              <a:rPr lang="en-US" sz="2800" dirty="0" err="1"/>
              <a:t>melalui</a:t>
            </a:r>
            <a:r>
              <a:rPr lang="en-US" sz="2800" dirty="0"/>
              <a:t> </a:t>
            </a:r>
            <a:r>
              <a:rPr lang="en-US" sz="2800" dirty="0" err="1"/>
              <a:t>Pedoman</a:t>
            </a:r>
            <a:r>
              <a:rPr lang="en-US" sz="2800" dirty="0"/>
              <a:t> </a:t>
            </a:r>
            <a:r>
              <a:rPr lang="en-US" sz="2800" dirty="0" err="1"/>
              <a:t>Formasi</a:t>
            </a:r>
            <a:r>
              <a:rPr lang="en-US" sz="2800" dirty="0"/>
              <a:t> </a:t>
            </a:r>
            <a:r>
              <a:rPr lang="en-US" sz="2800" dirty="0" err="1"/>
              <a:t>Jabatan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Pol PP, yang </a:t>
            </a:r>
            <a:r>
              <a:rPr lang="en-US" sz="2800" dirty="0" err="1"/>
              <a:t>berhubungan</a:t>
            </a:r>
            <a:r>
              <a:rPr lang="en-US" sz="2800" dirty="0"/>
              <a:t> </a:t>
            </a:r>
            <a:r>
              <a:rPr lang="en-US" sz="2800" dirty="0" err="1"/>
              <a:t>langsung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keberlanjutan</a:t>
            </a:r>
            <a:r>
              <a:rPr lang="en-US" sz="2800" dirty="0"/>
              <a:t> </a:t>
            </a:r>
            <a:r>
              <a:rPr lang="en-US" sz="2800" dirty="0" err="1"/>
              <a:t>pengelolaan</a:t>
            </a:r>
            <a:r>
              <a:rPr lang="en-US" sz="2800" dirty="0"/>
              <a:t> </a:t>
            </a:r>
            <a:r>
              <a:rPr lang="en-US" sz="2800" dirty="0" err="1"/>
              <a:t>Jabatan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</a:t>
            </a:r>
            <a:r>
              <a:rPr lang="en-US" sz="2800" dirty="0" err="1"/>
              <a:t>Polisi</a:t>
            </a:r>
            <a:r>
              <a:rPr lang="en-US" sz="2800" dirty="0"/>
              <a:t> </a:t>
            </a:r>
            <a:r>
              <a:rPr lang="en-US" sz="2800" dirty="0" err="1"/>
              <a:t>Pamong</a:t>
            </a:r>
            <a:r>
              <a:rPr lang="en-US" sz="2800" dirty="0"/>
              <a:t> </a:t>
            </a:r>
            <a:r>
              <a:rPr lang="en-US" sz="2800" dirty="0" err="1"/>
              <a:t>Praja</a:t>
            </a:r>
            <a:r>
              <a:rPr lang="en-US" sz="2800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8490" y="404664"/>
            <a:ext cx="7756263" cy="172819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dirty="0" smtClean="0"/>
              <a:t>TUJUAN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RAPAT KOORDINASI DAN PEMBAHASAN PEDOMAN FORMASI JABATAN FUNGSIONAL POLISI PAMONG PRAJA</a:t>
            </a:r>
            <a:endParaRPr lang="en-US" sz="2800" dirty="0"/>
          </a:p>
        </p:txBody>
      </p:sp>
      <p:sp>
        <p:nvSpPr>
          <p:cNvPr id="4" name="Down Arrow 3"/>
          <p:cNvSpPr/>
          <p:nvPr/>
        </p:nvSpPr>
        <p:spPr>
          <a:xfrm>
            <a:off x="3111890" y="2291724"/>
            <a:ext cx="2520280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36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30951" y="116632"/>
            <a:ext cx="7745505" cy="2232248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smtClean="0"/>
              <a:t>Demi </a:t>
            </a:r>
            <a:r>
              <a:rPr lang="en-US" sz="2800" dirty="0" err="1" smtClean="0"/>
              <a:t>kelancaran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/>
              <a:t>menjamin</a:t>
            </a:r>
            <a:r>
              <a:rPr lang="en-US" sz="2800" dirty="0"/>
              <a:t> </a:t>
            </a:r>
            <a:r>
              <a:rPr lang="en-US" sz="2800" dirty="0" err="1"/>
              <a:t>adanya</a:t>
            </a:r>
            <a:r>
              <a:rPr lang="en-US" sz="2800" dirty="0"/>
              <a:t> </a:t>
            </a:r>
            <a:r>
              <a:rPr lang="en-US" sz="2800" dirty="0" err="1"/>
              <a:t>kesamaan</a:t>
            </a:r>
            <a:r>
              <a:rPr lang="en-US" sz="2800" dirty="0"/>
              <a:t> </a:t>
            </a:r>
            <a:r>
              <a:rPr lang="en-US" sz="2800" dirty="0" err="1"/>
              <a:t>persepsi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keseragaman</a:t>
            </a:r>
            <a:r>
              <a:rPr lang="en-US" sz="2800" dirty="0"/>
              <a:t> </a:t>
            </a:r>
            <a:r>
              <a:rPr lang="en-US" sz="2800" dirty="0" err="1"/>
              <a:t>pemahaman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pengelolaan</a:t>
            </a:r>
            <a:r>
              <a:rPr lang="en-US" sz="2800" dirty="0"/>
              <a:t> </a:t>
            </a:r>
            <a:r>
              <a:rPr lang="en-US" sz="2800" dirty="0" err="1"/>
              <a:t>Jabatan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</a:t>
            </a:r>
            <a:r>
              <a:rPr lang="en-US" sz="2800" dirty="0" err="1"/>
              <a:t>Polisi</a:t>
            </a:r>
            <a:r>
              <a:rPr lang="en-US" sz="2800" dirty="0"/>
              <a:t> </a:t>
            </a:r>
            <a:r>
              <a:rPr lang="en-US" sz="2800" dirty="0" err="1"/>
              <a:t>Pamong</a:t>
            </a:r>
            <a:r>
              <a:rPr lang="en-US" sz="2800" dirty="0"/>
              <a:t> </a:t>
            </a:r>
            <a:r>
              <a:rPr lang="en-US" sz="2800" dirty="0" err="1"/>
              <a:t>Praja</a:t>
            </a:r>
            <a:r>
              <a:rPr lang="en-US" sz="2800" dirty="0"/>
              <a:t> </a:t>
            </a:r>
            <a:r>
              <a:rPr lang="en-US" sz="2800" dirty="0" err="1"/>
              <a:t>termasuk</a:t>
            </a:r>
            <a:r>
              <a:rPr lang="en-US" sz="2800" dirty="0"/>
              <a:t> </a:t>
            </a:r>
            <a:r>
              <a:rPr lang="en-US" sz="2800" dirty="0" err="1"/>
              <a:t>didalamnya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 smtClean="0"/>
              <a:t>penilaian</a:t>
            </a:r>
            <a:endParaRPr lang="en-US" sz="2800" dirty="0"/>
          </a:p>
        </p:txBody>
      </p:sp>
      <p:sp>
        <p:nvSpPr>
          <p:cNvPr id="7" name="Down Arrow 6"/>
          <p:cNvSpPr/>
          <p:nvPr/>
        </p:nvSpPr>
        <p:spPr>
          <a:xfrm>
            <a:off x="3131840" y="2497482"/>
            <a:ext cx="2520280" cy="787502"/>
          </a:xfrm>
          <a:prstGeom prst="downArrow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043608" y="5008590"/>
            <a:ext cx="1872208" cy="5760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Satpol</a:t>
            </a:r>
            <a:r>
              <a:rPr lang="en-US" sz="2400" b="1" dirty="0">
                <a:solidFill>
                  <a:schemeClr val="tx1"/>
                </a:solidFill>
              </a:rPr>
              <a:t> PP</a:t>
            </a:r>
          </a:p>
        </p:txBody>
      </p:sp>
      <p:sp>
        <p:nvSpPr>
          <p:cNvPr id="4" name="Right Arrow 3"/>
          <p:cNvSpPr/>
          <p:nvPr/>
        </p:nvSpPr>
        <p:spPr>
          <a:xfrm>
            <a:off x="3059832" y="5008590"/>
            <a:ext cx="504056" cy="576064"/>
          </a:xfrm>
          <a:prstGeom prst="rightArrow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707904" y="5008590"/>
            <a:ext cx="1368152" cy="5760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BKD</a:t>
            </a:r>
          </a:p>
        </p:txBody>
      </p:sp>
      <p:sp>
        <p:nvSpPr>
          <p:cNvPr id="9" name="Right Arrow 8"/>
          <p:cNvSpPr/>
          <p:nvPr/>
        </p:nvSpPr>
        <p:spPr>
          <a:xfrm>
            <a:off x="5292080" y="5008590"/>
            <a:ext cx="504056" cy="576064"/>
          </a:xfrm>
          <a:prstGeom prst="rightArrow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940152" y="5007644"/>
            <a:ext cx="2664296" cy="5760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BPSDM </a:t>
            </a:r>
            <a:r>
              <a:rPr lang="en-US" sz="2400" b="1" dirty="0" err="1">
                <a:solidFill>
                  <a:schemeClr val="tx1"/>
                </a:solidFill>
              </a:rPr>
              <a:t>Provinsi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5" name="Bent Arrow 4"/>
          <p:cNvSpPr/>
          <p:nvPr/>
        </p:nvSpPr>
        <p:spPr>
          <a:xfrm rot="10800000">
            <a:off x="7780795" y="5728671"/>
            <a:ext cx="813816" cy="868680"/>
          </a:xfrm>
          <a:prstGeom prst="bentArrow">
            <a:avLst>
              <a:gd name="adj1" fmla="val 39045"/>
              <a:gd name="adj2" fmla="val 37039"/>
              <a:gd name="adj3" fmla="val 33026"/>
              <a:gd name="adj4" fmla="val 9641"/>
            </a:avLst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44108" y="6016702"/>
            <a:ext cx="2052228" cy="5760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BAPPEDA</a:t>
            </a:r>
          </a:p>
        </p:txBody>
      </p:sp>
      <p:sp>
        <p:nvSpPr>
          <p:cNvPr id="12" name="Left Arrow 11"/>
          <p:cNvSpPr/>
          <p:nvPr/>
        </p:nvSpPr>
        <p:spPr>
          <a:xfrm>
            <a:off x="4871498" y="6016702"/>
            <a:ext cx="504056" cy="580650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088237" y="6016702"/>
            <a:ext cx="2664296" cy="5760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Biro </a:t>
            </a:r>
            <a:r>
              <a:rPr lang="en-US" sz="2400" b="1" dirty="0" err="1">
                <a:solidFill>
                  <a:schemeClr val="tx1"/>
                </a:solidFill>
              </a:rPr>
              <a:t>Organisasi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Bent Arrow 13"/>
          <p:cNvSpPr/>
          <p:nvPr/>
        </p:nvSpPr>
        <p:spPr>
          <a:xfrm rot="16200000">
            <a:off x="1143048" y="5751518"/>
            <a:ext cx="813816" cy="868680"/>
          </a:xfrm>
          <a:prstGeom prst="bentArrow">
            <a:avLst>
              <a:gd name="adj1" fmla="val 39045"/>
              <a:gd name="adj2" fmla="val 37039"/>
              <a:gd name="adj3" fmla="val 33026"/>
              <a:gd name="adj4" fmla="val 9641"/>
            </a:avLst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7-Point Star 14"/>
          <p:cNvSpPr/>
          <p:nvPr/>
        </p:nvSpPr>
        <p:spPr>
          <a:xfrm>
            <a:off x="0" y="1916832"/>
            <a:ext cx="2483768" cy="1872208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Pasal</a:t>
            </a:r>
            <a:r>
              <a:rPr lang="en-US" b="1" dirty="0" smtClean="0"/>
              <a:t> 19 </a:t>
            </a:r>
            <a:r>
              <a:rPr lang="en-US" b="1" dirty="0" err="1" smtClean="0"/>
              <a:t>Permenpan</a:t>
            </a:r>
            <a:r>
              <a:rPr lang="en-US" b="1" dirty="0" smtClean="0"/>
              <a:t> 4 </a:t>
            </a:r>
            <a:r>
              <a:rPr lang="en-US" b="1" dirty="0" err="1" smtClean="0"/>
              <a:t>Tahun</a:t>
            </a:r>
            <a:r>
              <a:rPr lang="en-US" b="1" dirty="0" smtClean="0"/>
              <a:t> 2014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1043608" y="3424414"/>
            <a:ext cx="7560840" cy="1384995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dirty="0" smtClean="0"/>
              <a:t>Agar Daerah </a:t>
            </a:r>
            <a:r>
              <a:rPr lang="en-US" sz="2800" b="1" dirty="0" err="1" smtClean="0"/>
              <a:t>membentuk</a:t>
            </a:r>
            <a:r>
              <a:rPr lang="en-US" sz="2800" b="1" dirty="0" smtClean="0"/>
              <a:t> </a:t>
            </a:r>
            <a:r>
              <a:rPr lang="en-US" sz="2800" b="1" dirty="0" err="1"/>
              <a:t>Sekretariat</a:t>
            </a:r>
            <a:r>
              <a:rPr lang="en-US" sz="2800" b="1" dirty="0"/>
              <a:t> Tim </a:t>
            </a:r>
            <a:r>
              <a:rPr lang="en-US" sz="2800" b="1" dirty="0" err="1"/>
              <a:t>Pengelolaan</a:t>
            </a:r>
            <a:r>
              <a:rPr lang="en-US" sz="2800" b="1" dirty="0"/>
              <a:t> </a:t>
            </a:r>
            <a:r>
              <a:rPr lang="en-US" sz="2800" b="1" dirty="0" err="1"/>
              <a:t>Jabatan</a:t>
            </a:r>
            <a:r>
              <a:rPr lang="en-US" sz="2800" b="1" dirty="0"/>
              <a:t> </a:t>
            </a:r>
            <a:r>
              <a:rPr lang="en-US" sz="2800" b="1" dirty="0" err="1"/>
              <a:t>Fungsional</a:t>
            </a:r>
            <a:r>
              <a:rPr lang="en-US" sz="2800" b="1" dirty="0"/>
              <a:t> </a:t>
            </a:r>
            <a:r>
              <a:rPr lang="en-US" sz="2800" b="1" dirty="0" err="1"/>
              <a:t>Polisi</a:t>
            </a:r>
            <a:r>
              <a:rPr lang="en-US" sz="2800" b="1" dirty="0"/>
              <a:t> </a:t>
            </a:r>
            <a:r>
              <a:rPr lang="en-US" sz="2800" b="1" dirty="0" err="1"/>
              <a:t>Pamong</a:t>
            </a:r>
            <a:r>
              <a:rPr lang="en-US" sz="2800" b="1" dirty="0"/>
              <a:t> </a:t>
            </a:r>
            <a:r>
              <a:rPr lang="en-US" sz="2800" b="1" dirty="0" err="1"/>
              <a:t>Praja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93455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44638" y="116632"/>
            <a:ext cx="6912768" cy="936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3538" algn="ctr"/>
            <a:r>
              <a:rPr lang="it-IT" sz="2400" b="1" dirty="0" smtClean="0"/>
              <a:t>Permenpan Nomor 4 Tahun 2014</a:t>
            </a:r>
          </a:p>
          <a:p>
            <a:pPr marL="363538" algn="ctr"/>
            <a:r>
              <a:rPr lang="it-IT" sz="2400" b="1" dirty="0" smtClean="0"/>
              <a:t>Pasal 19</a:t>
            </a:r>
            <a:endParaRPr lang="id-ID" sz="2400" b="1" dirty="0"/>
          </a:p>
        </p:txBody>
      </p:sp>
      <p:sp>
        <p:nvSpPr>
          <p:cNvPr id="5" name="12-Point Star 4"/>
          <p:cNvSpPr/>
          <p:nvPr/>
        </p:nvSpPr>
        <p:spPr>
          <a:xfrm>
            <a:off x="179513" y="1166757"/>
            <a:ext cx="649491" cy="815724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12-Point Star 7"/>
          <p:cNvSpPr/>
          <p:nvPr/>
        </p:nvSpPr>
        <p:spPr>
          <a:xfrm>
            <a:off x="179513" y="2492896"/>
            <a:ext cx="649492" cy="755239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12-Point Star 9"/>
          <p:cNvSpPr/>
          <p:nvPr/>
        </p:nvSpPr>
        <p:spPr>
          <a:xfrm>
            <a:off x="237557" y="4221088"/>
            <a:ext cx="591447" cy="899256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solidFill>
                  <a:schemeClr val="bg1"/>
                </a:solidFill>
              </a:rPr>
              <a:t>3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43608" y="1124744"/>
            <a:ext cx="7920880" cy="129614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Tim </a:t>
            </a:r>
            <a:r>
              <a:rPr lang="en-US" sz="2400" b="1" dirty="0" err="1"/>
              <a:t>Penilai</a:t>
            </a:r>
            <a:r>
              <a:rPr lang="en-US" sz="2400" b="1" dirty="0"/>
              <a:t> </a:t>
            </a:r>
            <a:r>
              <a:rPr lang="en-US" sz="2400" b="1" dirty="0" err="1"/>
              <a:t>Pusat</a:t>
            </a:r>
            <a:r>
              <a:rPr lang="en-US" sz="2400" b="1" dirty="0"/>
              <a:t>,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Jabatan</a:t>
            </a:r>
            <a:r>
              <a:rPr lang="en-US" sz="2400" b="1" dirty="0"/>
              <a:t> </a:t>
            </a:r>
            <a:r>
              <a:rPr lang="en-US" sz="2400" b="1" dirty="0" err="1"/>
              <a:t>Fungsional</a:t>
            </a:r>
            <a:r>
              <a:rPr lang="en-US" sz="2400" b="1" dirty="0"/>
              <a:t> Pol PP </a:t>
            </a:r>
            <a:r>
              <a:rPr lang="en-US" sz="2400" b="1" dirty="0" err="1"/>
              <a:t>pangkat</a:t>
            </a:r>
            <a:r>
              <a:rPr lang="en-US" sz="2400" b="1" dirty="0"/>
              <a:t>/</a:t>
            </a:r>
            <a:r>
              <a:rPr lang="en-US" sz="2400" b="1" dirty="0" err="1"/>
              <a:t>golongan</a:t>
            </a:r>
            <a:r>
              <a:rPr lang="en-US" sz="2400" b="1" dirty="0"/>
              <a:t> </a:t>
            </a:r>
            <a:r>
              <a:rPr lang="en-US" sz="2400" b="1" dirty="0" err="1"/>
              <a:t>ruang</a:t>
            </a:r>
            <a:r>
              <a:rPr lang="en-US" sz="2400" b="1" dirty="0"/>
              <a:t> Pembina Tingkat I (IV/b) </a:t>
            </a:r>
            <a:r>
              <a:rPr lang="en-US" sz="2400" b="1" dirty="0" err="1"/>
              <a:t>dan</a:t>
            </a:r>
            <a:r>
              <a:rPr lang="en-US" sz="2400" b="1" dirty="0"/>
              <a:t> Pembina </a:t>
            </a:r>
            <a:r>
              <a:rPr lang="en-US" sz="2400" b="1" dirty="0" err="1"/>
              <a:t>Utama</a:t>
            </a:r>
            <a:r>
              <a:rPr lang="en-US" sz="2400" b="1" dirty="0"/>
              <a:t> </a:t>
            </a:r>
            <a:r>
              <a:rPr lang="en-US" sz="2400" b="1" dirty="0" err="1"/>
              <a:t>Muda</a:t>
            </a:r>
            <a:r>
              <a:rPr lang="en-US" sz="2400" b="1" dirty="0"/>
              <a:t> (IV/c).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43608" y="2492896"/>
            <a:ext cx="7920880" cy="165618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Tim </a:t>
            </a:r>
            <a:r>
              <a:rPr lang="en-US" sz="2400" b="1" dirty="0" err="1"/>
              <a:t>Penilai</a:t>
            </a:r>
            <a:r>
              <a:rPr lang="en-US" sz="2400" b="1" dirty="0"/>
              <a:t> </a:t>
            </a:r>
            <a:r>
              <a:rPr lang="en-US" sz="2400" b="1" dirty="0" err="1"/>
              <a:t>Provinsi</a:t>
            </a:r>
            <a:r>
              <a:rPr lang="en-US" sz="2400" b="1" dirty="0"/>
              <a:t>,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 smtClean="0"/>
              <a:t>Jafung</a:t>
            </a:r>
            <a:r>
              <a:rPr lang="en-US" sz="2400" b="1" dirty="0" smtClean="0"/>
              <a:t> Pol </a:t>
            </a:r>
            <a:r>
              <a:rPr lang="en-US" sz="2400" b="1" dirty="0"/>
              <a:t>PP </a:t>
            </a:r>
            <a:r>
              <a:rPr lang="en-US" sz="2400" b="1" dirty="0" err="1" smtClean="0"/>
              <a:t>Pengatur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Muda</a:t>
            </a:r>
            <a:r>
              <a:rPr lang="en-US" sz="2400" b="1" dirty="0" smtClean="0"/>
              <a:t> (II/a) </a:t>
            </a:r>
            <a:r>
              <a:rPr lang="en-US" sz="2400" b="1" dirty="0" err="1" smtClean="0"/>
              <a:t>s.d.</a:t>
            </a:r>
            <a:r>
              <a:rPr lang="en-US" sz="2400" b="1" dirty="0" smtClean="0"/>
              <a:t> Pol </a:t>
            </a:r>
            <a:r>
              <a:rPr lang="en-US" sz="2400" b="1" dirty="0"/>
              <a:t>PP </a:t>
            </a:r>
            <a:r>
              <a:rPr lang="en-US" sz="2400" b="1" dirty="0" err="1" smtClean="0"/>
              <a:t>Penata</a:t>
            </a:r>
            <a:r>
              <a:rPr lang="en-US" sz="2400" b="1" dirty="0" smtClean="0"/>
              <a:t> Tk. </a:t>
            </a:r>
            <a:r>
              <a:rPr lang="en-US" sz="2400" b="1" dirty="0"/>
              <a:t>I </a:t>
            </a:r>
            <a:r>
              <a:rPr lang="en-US" sz="2400" b="1" dirty="0" smtClean="0"/>
              <a:t>(III/d) </a:t>
            </a:r>
            <a:r>
              <a:rPr lang="en-US" sz="2400" b="1" dirty="0" err="1"/>
              <a:t>dan</a:t>
            </a:r>
            <a:r>
              <a:rPr lang="en-US" sz="2400" b="1" dirty="0"/>
              <a:t> Pol PP </a:t>
            </a:r>
            <a:r>
              <a:rPr lang="en-US" sz="2400" b="1" dirty="0" err="1" smtClean="0"/>
              <a:t>Penata</a:t>
            </a:r>
            <a:r>
              <a:rPr lang="en-US" sz="2400" b="1" dirty="0" smtClean="0"/>
              <a:t> </a:t>
            </a:r>
            <a:r>
              <a:rPr lang="en-US" sz="2400" b="1" dirty="0" err="1"/>
              <a:t>Muda</a:t>
            </a:r>
            <a:r>
              <a:rPr lang="en-US" sz="2400" b="1" dirty="0"/>
              <a:t> </a:t>
            </a:r>
            <a:r>
              <a:rPr lang="en-US" sz="2400" b="1" dirty="0" smtClean="0"/>
              <a:t>(III/a) </a:t>
            </a:r>
            <a:r>
              <a:rPr lang="en-US" sz="2400" b="1" dirty="0" err="1" smtClean="0"/>
              <a:t>s.d.</a:t>
            </a:r>
            <a:r>
              <a:rPr lang="en-US" sz="2400" b="1" dirty="0" smtClean="0"/>
              <a:t> Pol </a:t>
            </a:r>
            <a:r>
              <a:rPr lang="en-US" sz="2400" b="1" dirty="0"/>
              <a:t>PP </a:t>
            </a:r>
            <a:r>
              <a:rPr lang="en-US" sz="2400" b="1" dirty="0" smtClean="0"/>
              <a:t>Pembina (IV/a) </a:t>
            </a:r>
            <a:r>
              <a:rPr lang="en-US" sz="2400" b="1" dirty="0"/>
              <a:t>di </a:t>
            </a:r>
            <a:r>
              <a:rPr lang="en-US" sz="2400" b="1" dirty="0" err="1"/>
              <a:t>lingkungan</a:t>
            </a:r>
            <a:r>
              <a:rPr lang="en-US" sz="2400" b="1" dirty="0"/>
              <a:t> </a:t>
            </a:r>
            <a:r>
              <a:rPr lang="en-US" sz="2400" b="1" dirty="0" err="1"/>
              <a:t>Provinsi</a:t>
            </a:r>
            <a:r>
              <a:rPr lang="en-US" sz="2400" b="1" dirty="0"/>
              <a:t>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43608" y="4243123"/>
            <a:ext cx="7920880" cy="165618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Tim </a:t>
            </a:r>
            <a:r>
              <a:rPr lang="en-US" sz="2400" b="1" dirty="0" err="1"/>
              <a:t>Penilai</a:t>
            </a:r>
            <a:r>
              <a:rPr lang="en-US" sz="2400" b="1" dirty="0"/>
              <a:t> </a:t>
            </a:r>
            <a:r>
              <a:rPr lang="en-US" sz="2400" b="1" dirty="0" err="1"/>
              <a:t>Kabupaten</a:t>
            </a:r>
            <a:r>
              <a:rPr lang="en-US" sz="2400" b="1" dirty="0"/>
              <a:t>/Kota,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 smtClean="0"/>
              <a:t>Jafung</a:t>
            </a:r>
            <a:r>
              <a:rPr lang="en-US" sz="2400" b="1" dirty="0" smtClean="0"/>
              <a:t> Pol </a:t>
            </a:r>
            <a:r>
              <a:rPr lang="en-US" sz="2400" b="1" dirty="0"/>
              <a:t>PP </a:t>
            </a:r>
            <a:r>
              <a:rPr lang="en-US" sz="2400" b="1" dirty="0" err="1" smtClean="0"/>
              <a:t>Pengatur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Muda</a:t>
            </a:r>
            <a:r>
              <a:rPr lang="en-US" sz="2400" b="1" dirty="0" smtClean="0"/>
              <a:t> (II/a) </a:t>
            </a:r>
            <a:r>
              <a:rPr lang="en-US" sz="2400" b="1" dirty="0" err="1" smtClean="0"/>
              <a:t>s.d.</a:t>
            </a:r>
            <a:r>
              <a:rPr lang="en-US" sz="2400" b="1" dirty="0" smtClean="0"/>
              <a:t> Pol </a:t>
            </a:r>
            <a:r>
              <a:rPr lang="en-US" sz="2400" b="1" dirty="0"/>
              <a:t>PP </a:t>
            </a:r>
            <a:r>
              <a:rPr lang="en-US" sz="2400" b="1" dirty="0" err="1" smtClean="0"/>
              <a:t>Penata</a:t>
            </a:r>
            <a:r>
              <a:rPr lang="en-US" sz="2400" b="1" dirty="0" smtClean="0"/>
              <a:t> Tk. </a:t>
            </a:r>
            <a:r>
              <a:rPr lang="en-US" sz="2400" b="1" dirty="0"/>
              <a:t>I </a:t>
            </a:r>
            <a:r>
              <a:rPr lang="en-US" sz="2400" b="1" dirty="0" smtClean="0"/>
              <a:t>(III/d) </a:t>
            </a:r>
            <a:r>
              <a:rPr lang="en-US" sz="2400" b="1" dirty="0" err="1"/>
              <a:t>dan</a:t>
            </a:r>
            <a:r>
              <a:rPr lang="en-US" sz="2400" b="1" dirty="0"/>
              <a:t> Pol PP </a:t>
            </a:r>
            <a:r>
              <a:rPr lang="en-US" sz="2400" b="1" dirty="0" err="1" smtClean="0"/>
              <a:t>Penata</a:t>
            </a:r>
            <a:r>
              <a:rPr lang="en-US" sz="2400" b="1" dirty="0" smtClean="0"/>
              <a:t> </a:t>
            </a:r>
            <a:r>
              <a:rPr lang="en-US" sz="2400" b="1" dirty="0" err="1"/>
              <a:t>Muda</a:t>
            </a:r>
            <a:r>
              <a:rPr lang="en-US" sz="2400" b="1" dirty="0"/>
              <a:t> </a:t>
            </a:r>
            <a:r>
              <a:rPr lang="en-US" sz="2400" b="1" dirty="0" smtClean="0"/>
              <a:t>(III/a) </a:t>
            </a:r>
            <a:r>
              <a:rPr lang="en-US" sz="2400" b="1" dirty="0" err="1" smtClean="0"/>
              <a:t>s.d.</a:t>
            </a:r>
            <a:r>
              <a:rPr lang="en-US" sz="2400" b="1" dirty="0" smtClean="0"/>
              <a:t> Pol </a:t>
            </a:r>
            <a:r>
              <a:rPr lang="en-US" sz="2400" b="1" dirty="0"/>
              <a:t>PP </a:t>
            </a:r>
            <a:r>
              <a:rPr lang="en-US" sz="2400" b="1" dirty="0" smtClean="0"/>
              <a:t>Pembina (IV/a) </a:t>
            </a:r>
            <a:r>
              <a:rPr lang="en-US" sz="2400" b="1" dirty="0"/>
              <a:t>di </a:t>
            </a:r>
            <a:r>
              <a:rPr lang="en-US" sz="2400" b="1" dirty="0" err="1"/>
              <a:t>lingkungan</a:t>
            </a:r>
            <a:r>
              <a:rPr lang="en-US" sz="2400" b="1" dirty="0"/>
              <a:t> </a:t>
            </a:r>
            <a:r>
              <a:rPr lang="en-US" sz="2400" b="1" dirty="0" err="1"/>
              <a:t>Kabupaten</a:t>
            </a:r>
            <a:r>
              <a:rPr lang="en-US" sz="2400" b="1" dirty="0"/>
              <a:t>/Kota.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118168" y="6021288"/>
            <a:ext cx="6912768" cy="7200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3538" algn="ctr"/>
            <a:r>
              <a:rPr lang="it-IT" sz="2400" b="1" dirty="0" smtClean="0"/>
              <a:t>Agar membentuk </a:t>
            </a:r>
            <a:r>
              <a:rPr lang="it-IT" sz="2400" b="1" dirty="0"/>
              <a:t>Tim Penilai Angka Kredit</a:t>
            </a:r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293529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2-Point Star 5"/>
          <p:cNvSpPr/>
          <p:nvPr/>
        </p:nvSpPr>
        <p:spPr>
          <a:xfrm>
            <a:off x="250099" y="980728"/>
            <a:ext cx="937526" cy="576064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04358" y="980728"/>
            <a:ext cx="7488832" cy="57606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100" b="1" dirty="0" smtClean="0"/>
              <a:t>Kemudahan Pejabat </a:t>
            </a:r>
            <a:r>
              <a:rPr lang="sv-SE" sz="2100" b="1" dirty="0"/>
              <a:t>Fungsional </a:t>
            </a:r>
            <a:r>
              <a:rPr lang="sv-SE" sz="2100" b="1" dirty="0" smtClean="0"/>
              <a:t>dalam </a:t>
            </a:r>
            <a:r>
              <a:rPr lang="sv-SE" sz="2100" b="1" dirty="0" smtClean="0"/>
              <a:t>Penghitungan AK</a:t>
            </a:r>
            <a:r>
              <a:rPr lang="sv-SE" sz="2100" b="1" dirty="0" smtClean="0"/>
              <a:t>;</a:t>
            </a:r>
            <a:endParaRPr lang="en-US" sz="21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251520" y="188126"/>
            <a:ext cx="8640960" cy="648586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400" b="1" dirty="0" smtClean="0"/>
              <a:t>Sistem </a:t>
            </a:r>
            <a:r>
              <a:rPr lang="sv-SE" sz="2400" b="1" dirty="0" smtClean="0"/>
              <a:t>Informasi Manajemen </a:t>
            </a:r>
            <a:r>
              <a:rPr lang="sv-SE" sz="2400" b="1" dirty="0" smtClean="0"/>
              <a:t>Jabatan </a:t>
            </a:r>
            <a:r>
              <a:rPr lang="sv-SE" sz="2400" b="1" dirty="0"/>
              <a:t>Fungsional Pol PP</a:t>
            </a:r>
            <a:r>
              <a:rPr lang="en-US" sz="2400" b="1" dirty="0" smtClean="0"/>
              <a:t>:</a:t>
            </a:r>
            <a:endParaRPr lang="en-US" sz="2400" b="1" dirty="0"/>
          </a:p>
        </p:txBody>
      </p:sp>
      <p:sp>
        <p:nvSpPr>
          <p:cNvPr id="10" name="12-Point Star 9"/>
          <p:cNvSpPr/>
          <p:nvPr/>
        </p:nvSpPr>
        <p:spPr>
          <a:xfrm>
            <a:off x="251520" y="1628800"/>
            <a:ext cx="937526" cy="504056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/>
                </a:solidFill>
              </a:rPr>
              <a:t>2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403648" y="1628800"/>
            <a:ext cx="7490253" cy="5040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Kemudahan Tim </a:t>
            </a:r>
            <a:r>
              <a:rPr lang="sv-SE" sz="2200" b="1" dirty="0"/>
              <a:t>Penilai dalam </a:t>
            </a:r>
            <a:r>
              <a:rPr lang="sv-SE" sz="2200" b="1" dirty="0" smtClean="0"/>
              <a:t>penilaian AK;</a:t>
            </a:r>
            <a:endParaRPr lang="en-US" sz="2200" b="1" dirty="0"/>
          </a:p>
        </p:txBody>
      </p:sp>
      <p:sp>
        <p:nvSpPr>
          <p:cNvPr id="12" name="12-Point Star 11"/>
          <p:cNvSpPr/>
          <p:nvPr/>
        </p:nvSpPr>
        <p:spPr>
          <a:xfrm>
            <a:off x="251520" y="2204864"/>
            <a:ext cx="937526" cy="576064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/>
                </a:solidFill>
              </a:rPr>
              <a:t>3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403648" y="2204864"/>
            <a:ext cx="7490253" cy="57606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Aksesibilitas </a:t>
            </a:r>
            <a:r>
              <a:rPr lang="sv-SE" sz="2200" b="1" dirty="0"/>
              <a:t>data akan tersaji secara tepat dan akurat;</a:t>
            </a:r>
            <a:endParaRPr lang="en-US" sz="2200" b="1" dirty="0"/>
          </a:p>
        </p:txBody>
      </p:sp>
      <p:sp>
        <p:nvSpPr>
          <p:cNvPr id="15" name="12-Point Star 14"/>
          <p:cNvSpPr/>
          <p:nvPr/>
        </p:nvSpPr>
        <p:spPr>
          <a:xfrm>
            <a:off x="251520" y="2852936"/>
            <a:ext cx="937526" cy="864096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/>
                </a:solidFill>
              </a:rPr>
              <a:t>4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403648" y="2852936"/>
            <a:ext cx="7490253" cy="86409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Pelacakan </a:t>
            </a:r>
            <a:r>
              <a:rPr lang="sv-SE" sz="2200" b="1" dirty="0"/>
              <a:t>informasi data Pejabat Fungsional Pol PP akan mudah dan cepat;</a:t>
            </a:r>
            <a:endParaRPr lang="en-US" sz="2200" b="1" dirty="0"/>
          </a:p>
        </p:txBody>
      </p:sp>
      <p:sp>
        <p:nvSpPr>
          <p:cNvPr id="17" name="12-Point Star 16"/>
          <p:cNvSpPr/>
          <p:nvPr/>
        </p:nvSpPr>
        <p:spPr>
          <a:xfrm>
            <a:off x="251520" y="3789040"/>
            <a:ext cx="936105" cy="576064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/>
                </a:solidFill>
              </a:rPr>
              <a:t>5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403648" y="3789040"/>
            <a:ext cx="7490253" cy="57606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Pembuatan </a:t>
            </a:r>
            <a:r>
              <a:rPr lang="sv-SE" sz="2200" b="1" dirty="0"/>
              <a:t>Laporan dapat mudah dikerjakan;</a:t>
            </a:r>
            <a:endParaRPr lang="en-US" sz="2200" b="1" dirty="0"/>
          </a:p>
        </p:txBody>
      </p:sp>
      <p:sp>
        <p:nvSpPr>
          <p:cNvPr id="19" name="12-Point Star 18"/>
          <p:cNvSpPr/>
          <p:nvPr/>
        </p:nvSpPr>
        <p:spPr>
          <a:xfrm>
            <a:off x="251520" y="4437112"/>
            <a:ext cx="937526" cy="864096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403648" y="4437112"/>
            <a:ext cx="7490253" cy="86409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Mengetahui </a:t>
            </a:r>
            <a:r>
              <a:rPr lang="sv-SE" sz="2200" b="1" dirty="0"/>
              <a:t>Pejabat Fungsional Pol PP yang akan naik pangkat;</a:t>
            </a:r>
            <a:endParaRPr lang="en-US" sz="2200" b="1" dirty="0"/>
          </a:p>
        </p:txBody>
      </p:sp>
      <p:sp>
        <p:nvSpPr>
          <p:cNvPr id="21" name="12-Point Star 20"/>
          <p:cNvSpPr/>
          <p:nvPr/>
        </p:nvSpPr>
        <p:spPr>
          <a:xfrm>
            <a:off x="251520" y="5373216"/>
            <a:ext cx="936105" cy="576064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403648" y="5373216"/>
            <a:ext cx="7490253" cy="57606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Mengembangkan </a:t>
            </a:r>
            <a:r>
              <a:rPr lang="sv-SE" sz="2200" b="1" dirty="0"/>
              <a:t>proses perencanaan yang efektif;</a:t>
            </a:r>
            <a:endParaRPr lang="en-US" sz="2200" b="1" dirty="0"/>
          </a:p>
        </p:txBody>
      </p:sp>
      <p:sp>
        <p:nvSpPr>
          <p:cNvPr id="23" name="12-Point Star 22"/>
          <p:cNvSpPr/>
          <p:nvPr/>
        </p:nvSpPr>
        <p:spPr>
          <a:xfrm>
            <a:off x="251520" y="6021288"/>
            <a:ext cx="936105" cy="576064"/>
          </a:xfrm>
          <a:prstGeom prst="star12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/>
                </a:solidFill>
              </a:rPr>
              <a:t>8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403648" y="6021288"/>
            <a:ext cx="7490253" cy="57606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v-SE" sz="2200" b="1" dirty="0" smtClean="0"/>
              <a:t>Mengidentifikasi </a:t>
            </a:r>
            <a:r>
              <a:rPr lang="sv-SE" sz="2200" b="1" dirty="0"/>
              <a:t>kebutuhan-kebutuhan </a:t>
            </a:r>
            <a:r>
              <a:rPr lang="sv-SE" sz="2200" b="1" dirty="0" smtClean="0"/>
              <a:t>pendukung.</a:t>
            </a: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3117838113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3717032"/>
            <a:ext cx="7745505" cy="240913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 smtClean="0"/>
              <a:t>Pasal</a:t>
            </a:r>
            <a:r>
              <a:rPr lang="en-US" sz="2800" dirty="0" smtClean="0"/>
              <a:t> 13</a:t>
            </a:r>
          </a:p>
          <a:p>
            <a:pPr marL="0" indent="0" algn="just">
              <a:buNone/>
            </a:pPr>
            <a:r>
              <a:rPr lang="en-US" sz="2800" dirty="0" err="1" smtClean="0"/>
              <a:t>Disebutkan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,“</a:t>
            </a:r>
            <a:r>
              <a:rPr lang="id-ID" sz="2800" i="1" dirty="0"/>
              <a:t>Pengangkatan PNS dalam Jabatan Fungsional melalui Penyesuaian/Inpassing dilaksanakan sampai dengan </a:t>
            </a:r>
            <a:r>
              <a:rPr lang="en-US" sz="2800" i="1" dirty="0"/>
              <a:t>6 April 2021</a:t>
            </a:r>
            <a:r>
              <a:rPr lang="en-US" sz="2800" i="1" dirty="0" smtClean="0"/>
              <a:t>”</a:t>
            </a:r>
            <a:r>
              <a:rPr lang="id-ID" sz="2800" dirty="0"/>
              <a:t>.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8490" y="404664"/>
            <a:ext cx="7756263" cy="249880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dirty="0" err="1"/>
              <a:t>Peraturan</a:t>
            </a:r>
            <a:r>
              <a:rPr lang="en-US" sz="2800" dirty="0"/>
              <a:t> </a:t>
            </a:r>
            <a:r>
              <a:rPr lang="en-US" sz="2800" dirty="0" err="1"/>
              <a:t>Menteri</a:t>
            </a:r>
            <a:r>
              <a:rPr lang="en-US" sz="2800" dirty="0"/>
              <a:t> </a:t>
            </a:r>
            <a:r>
              <a:rPr lang="en-US" sz="2800" dirty="0" err="1"/>
              <a:t>Pendayagunaan</a:t>
            </a:r>
            <a:r>
              <a:rPr lang="en-US" sz="2800" dirty="0"/>
              <a:t> </a:t>
            </a:r>
            <a:r>
              <a:rPr lang="en-US" sz="2800" dirty="0" err="1"/>
              <a:t>Aparatur</a:t>
            </a:r>
            <a:r>
              <a:rPr lang="en-US" sz="2800" dirty="0"/>
              <a:t> Negara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Reformasi</a:t>
            </a:r>
            <a:r>
              <a:rPr lang="en-US" sz="2800" dirty="0"/>
              <a:t> </a:t>
            </a:r>
            <a:r>
              <a:rPr lang="en-US" sz="2800" dirty="0" err="1"/>
              <a:t>Birokrasi</a:t>
            </a:r>
            <a:r>
              <a:rPr lang="en-US" sz="2800" dirty="0"/>
              <a:t> </a:t>
            </a:r>
            <a:r>
              <a:rPr lang="en-US" sz="2800" dirty="0" err="1"/>
              <a:t>Nomor</a:t>
            </a:r>
            <a:r>
              <a:rPr lang="en-US" sz="2800" dirty="0"/>
              <a:t> 42 </a:t>
            </a:r>
            <a:r>
              <a:rPr lang="en-US" sz="2800" dirty="0" err="1"/>
              <a:t>Tahun</a:t>
            </a:r>
            <a:r>
              <a:rPr lang="en-US" sz="2800" dirty="0"/>
              <a:t> </a:t>
            </a:r>
            <a:r>
              <a:rPr lang="en-US" sz="2800" dirty="0" smtClean="0"/>
              <a:t>2018 </a:t>
            </a:r>
            <a:r>
              <a:rPr lang="en-US" sz="2800" dirty="0" err="1"/>
              <a:t>tentang</a:t>
            </a:r>
            <a:r>
              <a:rPr lang="en-US" sz="2800" dirty="0"/>
              <a:t> </a:t>
            </a:r>
            <a:r>
              <a:rPr lang="en-US" sz="2800" dirty="0" err="1"/>
              <a:t>Pengangkatan</a:t>
            </a:r>
            <a:r>
              <a:rPr lang="en-US" sz="2800" dirty="0"/>
              <a:t> </a:t>
            </a:r>
            <a:r>
              <a:rPr lang="en-US" sz="2800" dirty="0" err="1"/>
              <a:t>Pegawai</a:t>
            </a:r>
            <a:r>
              <a:rPr lang="en-US" sz="2800" dirty="0"/>
              <a:t>  </a:t>
            </a:r>
            <a:r>
              <a:rPr lang="en-US" sz="2800" dirty="0" err="1"/>
              <a:t>Negeri</a:t>
            </a:r>
            <a:r>
              <a:rPr lang="en-US" sz="2800" dirty="0"/>
              <a:t> </a:t>
            </a:r>
            <a:r>
              <a:rPr lang="en-US" sz="2800" dirty="0" err="1"/>
              <a:t>Sipil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Jabatan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</a:t>
            </a:r>
            <a:r>
              <a:rPr lang="en-US" sz="2800" dirty="0" err="1"/>
              <a:t>melalui</a:t>
            </a:r>
            <a:r>
              <a:rPr lang="en-US" sz="2800" dirty="0"/>
              <a:t> </a:t>
            </a:r>
            <a:r>
              <a:rPr lang="en-US" sz="2800" dirty="0" err="1"/>
              <a:t>penyesuaian</a:t>
            </a:r>
            <a:r>
              <a:rPr lang="en-US" sz="2800" dirty="0"/>
              <a:t>/</a:t>
            </a:r>
            <a:r>
              <a:rPr lang="en-US" sz="2800" i="1" dirty="0" err="1"/>
              <a:t>inpassing</a:t>
            </a:r>
            <a:endParaRPr lang="en-US" sz="2800" dirty="0"/>
          </a:p>
        </p:txBody>
      </p:sp>
      <p:sp>
        <p:nvSpPr>
          <p:cNvPr id="4" name="Down Arrow 3"/>
          <p:cNvSpPr/>
          <p:nvPr/>
        </p:nvSpPr>
        <p:spPr>
          <a:xfrm>
            <a:off x="3131840" y="3083812"/>
            <a:ext cx="2520280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19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5576" y="2564904"/>
            <a:ext cx="7756263" cy="105425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TERIMA KASIH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23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395</TotalTime>
  <Words>415</Words>
  <Application>Microsoft Office PowerPoint</Application>
  <PresentationFormat>On-screen Show (4:3)</PresentationFormat>
  <Paragraphs>54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Book Antiqua</vt:lpstr>
      <vt:lpstr>Calibri</vt:lpstr>
      <vt:lpstr>Wingdings</vt:lpstr>
      <vt:lpstr>Hardcover</vt:lpstr>
      <vt:lpstr>DIREKTUR JENDERAL  BINA ADMINISTRASI KEWILAYAHAN</vt:lpstr>
      <vt:lpstr>PowerPoint Presentation</vt:lpstr>
      <vt:lpstr>TUJUAN  RAPAT KOORDINASI DAN PEMBAHASAN PEDOMAN FORMASI JABATAN FUNGSIONAL POLISI PAMONG PRAJA</vt:lpstr>
      <vt:lpstr>PowerPoint Presentation</vt:lpstr>
      <vt:lpstr>PowerPoint Presentation</vt:lpstr>
      <vt:lpstr>PowerPoint Presentation</vt:lpstr>
      <vt:lpstr>Peraturan Menteri Pendayagunaan Aparatur Negara dan Reformasi Birokrasi Nomor 42 Tahun 2018 tentang Pengangkatan Pegawai  Negeri Sipil Dalam Jabatan Fungsional melalui penyesuaian/inpassing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SAMBUTAN  DIREKTUR JENDERAL  BINA ADMINISTRASI KEWILAYAHAN</dc:title>
  <dc:creator>ASUS</dc:creator>
  <cp:lastModifiedBy>ASUS</cp:lastModifiedBy>
  <cp:revision>47</cp:revision>
  <dcterms:created xsi:type="dcterms:W3CDTF">2017-09-25T16:31:18Z</dcterms:created>
  <dcterms:modified xsi:type="dcterms:W3CDTF">2019-02-25T08:40:00Z</dcterms:modified>
</cp:coreProperties>
</file>