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  <p:sldMasterId id="2147483808" r:id="rId2"/>
    <p:sldMasterId id="2147483821" r:id="rId3"/>
    <p:sldMasterId id="2147484613" r:id="rId4"/>
    <p:sldMasterId id="2147486881" r:id="rId5"/>
    <p:sldMasterId id="2147486893" r:id="rId6"/>
    <p:sldMasterId id="2147487021" r:id="rId7"/>
  </p:sldMasterIdLst>
  <p:notesMasterIdLst>
    <p:notesMasterId r:id="rId22"/>
  </p:notesMasterIdLst>
  <p:handoutMasterIdLst>
    <p:handoutMasterId r:id="rId23"/>
  </p:handoutMasterIdLst>
  <p:sldIdLst>
    <p:sldId id="473" r:id="rId8"/>
    <p:sldId id="514" r:id="rId9"/>
    <p:sldId id="503" r:id="rId10"/>
    <p:sldId id="504" r:id="rId11"/>
    <p:sldId id="454" r:id="rId12"/>
    <p:sldId id="495" r:id="rId13"/>
    <p:sldId id="481" r:id="rId14"/>
    <p:sldId id="501" r:id="rId15"/>
    <p:sldId id="498" r:id="rId16"/>
    <p:sldId id="509" r:id="rId17"/>
    <p:sldId id="474" r:id="rId18"/>
    <p:sldId id="483" r:id="rId19"/>
    <p:sldId id="512" r:id="rId20"/>
    <p:sldId id="513" r:id="rId21"/>
  </p:sldIdLst>
  <p:sldSz cx="12192000" cy="6858000"/>
  <p:notesSz cx="7053263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3300"/>
    <a:srgbClr val="843C0C"/>
    <a:srgbClr val="F5719A"/>
    <a:srgbClr val="333F50"/>
    <a:srgbClr val="203864"/>
    <a:srgbClr val="FBF4DF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49" autoAdjust="0"/>
    <p:restoredTop sz="94660" autoAdjust="0"/>
  </p:normalViewPr>
  <p:slideViewPr>
    <p:cSldViewPr snapToGrid="0">
      <p:cViewPr>
        <p:scale>
          <a:sx n="93" d="100"/>
          <a:sy n="93" d="100"/>
        </p:scale>
        <p:origin x="-1440" y="-5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603" y="0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26C315A-992A-49E1-B56E-33101C8CE86C}" type="datetimeFigureOut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3056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603" y="8843056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2274D2D-8238-4256-BE5A-E5B3E483F0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791192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603" y="0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9A9C7B-69BD-435B-8CD4-E16733CE61F3}" type="datetimeFigureOut">
              <a:rPr lang="id-ID"/>
              <a:pPr>
                <a:defRPr/>
              </a:pPr>
              <a:t>30/01/2019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698500"/>
            <a:ext cx="6208713" cy="3492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11" tIns="46155" rIns="92311" bIns="46155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490" y="4421528"/>
            <a:ext cx="5642285" cy="4189980"/>
          </a:xfrm>
          <a:prstGeom prst="rect">
            <a:avLst/>
          </a:prstGeom>
        </p:spPr>
        <p:txBody>
          <a:bodyPr vert="horz" wrap="square" lIns="92311" tIns="46155" rIns="92311" bIns="4615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id-ID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1582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603" y="8841582"/>
            <a:ext cx="3056035" cy="466045"/>
          </a:xfrm>
          <a:prstGeom prst="rect">
            <a:avLst/>
          </a:prstGeom>
        </p:spPr>
        <p:txBody>
          <a:bodyPr vert="horz" wrap="square" lIns="92311" tIns="46155" rIns="92311" bIns="461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3CCF146-E821-407F-9906-48E1EC059039}" type="slidenum">
              <a:rPr lang="id-ID" altLang="en-US"/>
              <a:pPr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7760811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2B31E-C1BE-4692-9DF1-796F4C8118AC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9B643-4C6E-431F-A616-978982B21C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0896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D9AE4-251B-42F6-A0AC-43915E3C6CFB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D69F9-E476-4CE0-B606-D0BE222390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1145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EDCEE-F05B-4020-9E5E-54F11858E2A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03D6D-5D05-4975-8AC7-6FA4AE3E7A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3384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70672-D333-43E1-B6C4-4464E98AC43C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AD9B8-2B15-4839-9548-80000D13EF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479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D56EF-71B7-433C-B69D-08C732FD995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8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9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51130-D947-457A-8306-6A485578D0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8269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15B84-3048-45CA-892E-9D74C09F5691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CC0CD-5B21-4B10-BEAE-63E001A19FD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014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1688B-3BC2-48F4-93F2-D157B6DF077A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3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92960-D779-4C7D-BF9C-F70CA2EDD0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5220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13D94-20AD-44E0-936D-EB49C3B18D7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A7C8EF-6595-46F0-86F7-7D254C13BA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0670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63577-96B3-4963-A1D3-3E447F24A37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A0C6E-34E2-400D-B71A-1DA117E690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981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E775E-5C92-4E6A-AE2F-618F6B31365A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6B8CA-566D-4F84-A9F5-3161847DE8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7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D306C-0D85-4C90-BB26-E6BFDCF862B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D856C-9490-4D32-8F0D-BBED8E9332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4242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E9393-433A-4296-90FC-5857F9D9B6E5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1062CF-F687-46E4-A062-8F3459E0D27F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1540427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482EE-374C-4D6A-9F56-F1F968A78706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D110A-1364-4557-8DD2-E23C7761A5CE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4052759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BBAA8-AD93-4482-8D01-274883A061F1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42A0B-3F65-446B-806B-12D18593B3DE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4011274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011F9-E6CC-4C50-AF01-4A1364B82C95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1BC86-A13D-41CB-8BD2-C21DF3D8BABD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3752889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/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977B7-6938-4FE5-8B1D-23DA93D079A9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8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9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51937-9E44-4418-88A2-2A6484D805DD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1318342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D9540-E027-4CC0-A3F7-2A8967F1AEEB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4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5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E72B7-0BD2-4FE3-A77C-AC24D1659B76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19608545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20538-279C-4717-8895-20650F8D9666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3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4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B3854-59F1-4329-919D-B13994E2D175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22870023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F6FBD-9ADB-432C-8131-FFF26F0B16F7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E8F82-39E7-4A40-8416-407A103186CA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1355134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/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ID" noProof="0"/>
          </a:p>
        </p:txBody>
      </p:sp>
      <p:sp>
        <p:nvSpPr>
          <p:cNvPr id="4" name="Text Placeholder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F2208-BB0F-4837-B8B8-2EB48AD444A7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27B78-667A-4D88-8729-37B27C14A6FF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27353991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/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54F5E-5A08-487C-9686-0CD5BA30863A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8C9D5-6DEE-4F7F-9125-C2035C31D884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3305823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/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/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38A61-FDDE-48F4-8E53-CA2D56C18314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D5303-2008-4D99-8CC7-0348DE0221B1}" type="slidenum">
              <a:rPr lang="en-ID" altLang="en-US"/>
              <a:pPr/>
              <a:t>‹#›</a:t>
            </a:fld>
            <a:endParaRPr lang="en-ID" altLang="en-US"/>
          </a:p>
        </p:txBody>
      </p:sp>
    </p:spTree>
    <p:extLst>
      <p:ext uri="{BB962C8B-B14F-4D97-AF65-F5344CB8AC3E}">
        <p14:creationId xmlns:p14="http://schemas.microsoft.com/office/powerpoint/2010/main" val="1424038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0651" y="225425"/>
            <a:ext cx="10274300" cy="863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90652" y="1304925"/>
            <a:ext cx="5035549" cy="48958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629415" y="1304925"/>
            <a:ext cx="5035551" cy="4895851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clip art</a:t>
            </a:r>
          </a:p>
        </p:txBody>
      </p:sp>
      <p:sp>
        <p:nvSpPr>
          <p:cNvPr id="5" name="Date Placeholder 4">
            <a:extLst/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81FF2F4-4C1D-4253-B228-D55A8045AFD7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37F6843D-5172-4340-8C01-E8539672C687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29078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745BE-7924-47E7-8BEF-86DEA3649030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2B6B2-9F54-473E-80D1-EFDCB09E405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6803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2958B-F166-48EC-B2EE-EB81D2F9E019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5CB4A-3D6D-4720-8EBA-12568C258B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81811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3EBFD-735F-4BBB-9500-1992B7B194C7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0E897-D579-4A48-8119-FE9914A5E9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54320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C2252-1457-4938-92F5-33B759C312E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B88DF-27ED-4DFE-BA1E-FBA7831BC3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3584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B543A-1622-417A-B7AC-D9CF74FC9D57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098C8-3F1B-4952-9FBE-B69C2CB708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0212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DDF41-CF09-4393-8D8F-7CA6D73FC0D7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312750-BCBE-4A36-A4C0-7B118CE2C4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91774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AC39C-32F4-4C84-9098-84E7A0107D1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185D6-D182-41AD-A815-F4142812E24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5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B1E2A-3600-40CB-A460-858D1778B78F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753C9-68C2-41D1-8608-E4B149AD6F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39451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417D4-1FB3-4B39-835D-6C0BE08A0886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AF3EA1-16D2-4FDF-A0F0-FB6646EA3D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73569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5AF4-5207-4CC0-87DE-C243BF4BBC49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ED382-56C1-48E0-83EF-5A3FF22264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68626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46D64-3950-47D4-8AC6-730D092DDD9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2FC3C-9EED-4FE4-B4B5-E19D55A287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56497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-82550"/>
            <a:ext cx="1207928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図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4538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1113" y="6108700"/>
            <a:ext cx="744537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図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3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図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6246813"/>
            <a:ext cx="1208087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800" spc="200"/>
            </a:lvl1pPr>
          </a:lstStyle>
          <a:p>
            <a:r>
              <a:rPr lang="en-US" altLang="ja-JP" smtClean="0"/>
              <a:t>Click to edit Master title style</a:t>
            </a:r>
            <a:endParaRPr lang="en-US" dirty="0"/>
          </a:p>
        </p:txBody>
      </p:sp>
      <p:sp>
        <p:nvSpPr>
          <p:cNvPr id="11" name="テキスト プレースホルダー 11"/>
          <p:cNvSpPr>
            <a:spLocks noGrp="1"/>
          </p:cNvSpPr>
          <p:nvPr>
            <p:ph type="body" sz="quarter" idx="18"/>
          </p:nvPr>
        </p:nvSpPr>
        <p:spPr>
          <a:xfrm>
            <a:off x="574907" y="1028737"/>
            <a:ext cx="10994176" cy="384043"/>
          </a:xfrm>
        </p:spPr>
        <p:txBody>
          <a:bodyPr>
            <a:noAutofit/>
          </a:bodyPr>
          <a:lstStyle>
            <a:lvl1pPr algn="ctr">
              <a:defRPr sz="1933" baseline="0">
                <a:solidFill>
                  <a:schemeClr val="bg1">
                    <a:alpha val="80000"/>
                  </a:schemeClr>
                </a:solidFill>
                <a:latin typeface="Bebas Neue Regular" pitchFamily="50" charset="0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14"/>
          </p:nvPr>
        </p:nvSpPr>
        <p:spPr>
          <a:xfrm>
            <a:off x="622922" y="2564908"/>
            <a:ext cx="10896967" cy="431767"/>
          </a:xfrm>
        </p:spPr>
        <p:txBody>
          <a:bodyPr anchor="ctr">
            <a:noAutofit/>
          </a:bodyPr>
          <a:lstStyle>
            <a:lvl1pPr algn="ctr">
              <a:defRPr sz="3000">
                <a:solidFill>
                  <a:schemeClr val="accent1"/>
                </a:solidFill>
                <a:latin typeface="Bebas Neue Regular" pitchFamily="50" charset="0"/>
              </a:defRPr>
            </a:lvl1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9" name="テキスト プレースホルダー 11"/>
          <p:cNvSpPr>
            <a:spLocks noGrp="1"/>
          </p:cNvSpPr>
          <p:nvPr>
            <p:ph type="body" sz="quarter" idx="15"/>
          </p:nvPr>
        </p:nvSpPr>
        <p:spPr>
          <a:xfrm>
            <a:off x="622922" y="2996956"/>
            <a:ext cx="10896967" cy="1536171"/>
          </a:xfrm>
        </p:spPr>
        <p:txBody>
          <a:bodyPr>
            <a:noAutofit/>
          </a:bodyPr>
          <a:lstStyle>
            <a:lvl1pPr algn="ctr">
              <a:defRPr sz="1533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14" name="日付プレースホルダー 2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36808-087F-43B3-AA42-58D04F2941A7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15" name="スライド番号プレースホルダー 4"/>
          <p:cNvSpPr>
            <a:spLocks noGrp="1"/>
          </p:cNvSpPr>
          <p:nvPr>
            <p:ph type="sldNum" sz="quarter" idx="20"/>
          </p:nvPr>
        </p:nvSpPr>
        <p:spPr>
          <a:xfrm>
            <a:off x="11750675" y="6424613"/>
            <a:ext cx="490538" cy="365125"/>
          </a:xfrm>
        </p:spPr>
        <p:txBody>
          <a:bodyPr/>
          <a:lstStyle>
            <a:lvl1pPr>
              <a:defRPr/>
            </a:lvl1pPr>
          </a:lstStyle>
          <a:p>
            <a:fld id="{A3BBF20D-C6B7-4134-916D-C62E6044A35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6" name="フッター プレースホルダー 4"/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prstClr val="black">
                    <a:tint val="75000"/>
                    <a:alpha val="70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The Power of PowerPoint | thepopp.com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02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D34AB20-F94C-4213-80D3-832872F9840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27C69B2D-AA52-44F4-A776-A0F395B59B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03347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084FC18-B9E9-42CF-A0FA-0FD6E3D001EF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19E54BB3-A956-4330-8345-EEF3566139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55989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EAE5F2C-E05B-4BFB-B167-6A35CCEF4DAA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FD9082CD-63F5-4DF1-A9F7-7E75AA67D0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25233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151A406-8523-4DA9-879F-BDC1EC6F7752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BC65B0C7-C63C-40E4-9200-6FEA3086C7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67550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62F6332-AF4B-421A-A2DB-455D2B8D6F72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E8286909-E0C9-4AEB-B4C6-C5899E930C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74885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E364EE7-5F48-44FE-A101-A896C50DC43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DF51D4ED-A9C9-46A9-B954-0AD96C2A3A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4142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092EA8B-E84C-43CC-9AE3-1447573B1FEF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6F80A72D-77FA-4502-BCE7-5AFF748F7C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429095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6487081-77B3-4439-96B6-8E10616D2F4A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C59D6E9C-E750-4F39-A5D5-BFF062EE7C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74792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64C25CB-6FDE-411C-9307-C0AEB7CBB620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76F17503-9CE4-45D8-AA3B-900C5B0D37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04651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CA5A54B-1187-46ED-98C7-A994D6C3A15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5C91B6F1-217B-40A9-9069-82BA278139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71084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E34891C-A20D-4E57-A82E-CE769F770BE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7DEA6F1B-882D-4B4C-A998-E68739574F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31021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0651" y="225425"/>
            <a:ext cx="10274300" cy="863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90652" y="1304925"/>
            <a:ext cx="5035549" cy="48958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629415" y="1304925"/>
            <a:ext cx="5035551" cy="4895851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clip art</a:t>
            </a:r>
          </a:p>
        </p:txBody>
      </p:sp>
      <p:sp>
        <p:nvSpPr>
          <p:cNvPr id="5" name="Date Placeholder 4">
            <a:extLst/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F30EE093-4DB8-4A06-B9AA-7B7DDB6BC83A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rgbClr val="000000"/>
                </a:solidFill>
              </a:defRPr>
            </a:lvl1pPr>
          </a:lstStyle>
          <a:p>
            <a:fld id="{6CC029FB-295E-4838-95B2-2A564575AF41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002495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2EB961F-0777-4D5D-93D1-F8FAA77AFFD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AB538C2D-C5EF-4918-AE7F-585C260643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33826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2EBF9D5-2974-42FA-8910-DDEA18FB771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E03E568C-0714-479A-8940-C60107FC2A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43889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5D72DD1-780F-4841-8ECC-9E25EE7949F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83032CE9-F9A3-4A98-8E82-33E43B9BBD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98896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2C3028D-0589-407C-B3CE-51AD4FE5DCA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346D41EB-10F3-4B5F-8966-B5512D457B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60832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FA0D3B8-3C8D-4024-A68C-0B8F85B9D54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669F36E2-CB8E-47F0-ADED-7DEB6FD635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8834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194E0B5-18D7-4C3E-A314-3438516510F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6CF3D57F-64DB-4979-B593-00A69FA2D3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661829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E0B0C97-54CC-41EC-B6DB-60E7AEA9751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400586A8-2E2B-4C8D-B4F4-5F2BA28BE83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1736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7109BD2-50B8-44D0-8827-546BFC3414AC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14E13D58-9768-41B1-86C9-C2AC2A88A3C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03564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7A7D234-1DE2-405D-AAB0-E5DBBFEF901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88593D60-25F7-4C59-A195-7733FD77E8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90673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4E8E4F8-CFFB-41C6-9635-C98B3D6A2FF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32074EBE-01B2-4C2C-861E-17A4B58F73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65797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0B9D0D90-F37A-4C4A-B08E-41BAEC45FDBB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0CE97DDE-3B23-4314-AD3A-6C3B503459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05885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CFBF82C-B359-40BD-933F-9816842B8B89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4BF51692-FB67-416A-9AB0-B22BAC4F50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764330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6BCB38A-4C6B-4577-ABD9-F9B33C70FAEC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2D3A97D5-67BF-4B95-A002-ED5630C612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001615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7EDF835-06BC-43E7-BBA8-E0392978506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7EF4C96C-426A-406A-B262-8D6E4FDE35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73727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406B9F0-64F9-417A-B8F3-56FA071F6DA2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00B781B9-D283-4632-B6F7-A26159A933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68807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A5C1D7F-7719-4E66-8A99-A90114595591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93ABB80C-4982-460E-A092-FBE3F12761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26927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2A4F272-BCBC-41B0-B735-8CE05BF510BF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1249A9F8-0371-45EC-97C7-7DF4AAD2E0D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39470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43B9661-352F-45AC-AA32-21E3B14C8FBD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2EF5D8AC-BE41-4C05-84A8-26E5CF93C2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71030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6DC2BAA-9807-49A9-9008-E4528F3CFF45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6018706C-2A3E-478B-9CE9-ED1BD81B90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830774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5D0CD57-8B5D-45DF-ADDD-51868D984DB9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FDDCC72D-2314-43B5-8875-1ED39AE119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29169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8680EDC-F00B-4D7C-A04A-752FE68CA9C9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F2A8E353-799A-4110-A2FB-DF3FEA119A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317235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0B686D4-6A4E-481A-80A3-CB933FF7C2E2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fld id="{EB203937-1C6D-4FFE-A4A1-563C28A770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88001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8DF3A-A082-4265-913F-128D24635306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A3C48-8283-4F9E-9D57-891FF7DA68C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263321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A8F3A-0F66-4296-8D39-47010F9EDF31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08B78-EA5F-4F66-B74F-6F9DC8C900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369660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B3E25-FE00-4015-838F-9752ABD4B5C8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A9CD2-5DA2-4B9B-884B-AC93EBD997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24847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FF083-5F76-4C75-BA0B-B55BA0AC1414}" type="datetime1">
              <a:rPr lang="en-US" smtClean="0"/>
              <a:t>1/30/2019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6EE99-EBF6-4497-A5DF-0525F9CDF8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640618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78E11-E23F-40EB-B6B8-34C9811BAE0F}" type="datetime1">
              <a:rPr lang="en-US" smtClean="0"/>
              <a:t>1/30/2019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32344-66A2-4103-BE84-8014C6B0F5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537417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5E01E-7DC6-4EB6-A95C-8F10135F56D1}" type="datetime1">
              <a:rPr lang="en-US" smtClean="0"/>
              <a:t>1/30/2019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46A4B-33D2-4AB8-9C27-3414853EC8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051483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6913B-4AE5-4FF3-A480-6D38254D4859}" type="datetime1">
              <a:rPr lang="en-US" smtClean="0"/>
              <a:t>1/30/2019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D3A2E-9E90-44E8-AEAA-57F6BC26C4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363447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70AA5-F802-4A88-8417-7D32996630F7}" type="datetime1">
              <a:rPr lang="en-US" smtClean="0"/>
              <a:t>1/30/2019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CFBE3-A5F0-4350-BE57-30AD0ACE29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389147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32915-4BF1-4756-8923-A823FFCA4EA5}" type="datetime1">
              <a:rPr lang="en-US" smtClean="0"/>
              <a:t>1/30/2019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98493-8C0F-43A4-80C1-7C37FE276A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775532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BBDBB-C05E-48B1-A14F-37F68DDEA910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F6BDF-E4D8-48E1-B101-96A22AA8D8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832638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44E5B-F049-433A-BBF7-1253242C0475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57151-295E-483E-8A96-D3638C2677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6402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7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098C1B6-18FD-4293-A414-4CCC48492CE1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B612DFD-51EF-42BE-B122-CB94086089C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52" r:id="rId1"/>
    <p:sldLayoutId id="2147486953" r:id="rId2"/>
    <p:sldLayoutId id="2147486954" r:id="rId3"/>
    <p:sldLayoutId id="2147486955" r:id="rId4"/>
    <p:sldLayoutId id="2147486956" r:id="rId5"/>
    <p:sldLayoutId id="2147486957" r:id="rId6"/>
    <p:sldLayoutId id="2147486958" r:id="rId7"/>
    <p:sldLayoutId id="2147486959" r:id="rId8"/>
    <p:sldLayoutId id="2147486960" r:id="rId9"/>
    <p:sldLayoutId id="2147486961" r:id="rId10"/>
    <p:sldLayoutId id="2147486962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ID" altLang="en-US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ID" altLang="en-US" smtClean="0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9D9C78B-E553-45B2-8C41-C571B144F4D8}" type="datetime1">
              <a:rPr lang="en-US"/>
              <a:pPr>
                <a:defRPr/>
              </a:pPr>
              <a:t>1/30/2019</a:t>
            </a:fld>
            <a:endParaRPr lang="en-ID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ID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C6C896A-6FFE-45C1-825B-2909F9ADABF0}" type="slidenum">
              <a:rPr lang="en-ID" altLang="en-US"/>
              <a:pPr/>
              <a:t>‹#›</a:t>
            </a:fld>
            <a:endParaRPr lang="en-ID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63" r:id="rId1"/>
    <p:sldLayoutId id="2147486964" r:id="rId2"/>
    <p:sldLayoutId id="2147486965" r:id="rId3"/>
    <p:sldLayoutId id="2147486966" r:id="rId4"/>
    <p:sldLayoutId id="2147486967" r:id="rId5"/>
    <p:sldLayoutId id="2147486968" r:id="rId6"/>
    <p:sldLayoutId id="2147486969" r:id="rId7"/>
    <p:sldLayoutId id="2147486970" r:id="rId8"/>
    <p:sldLayoutId id="2147486971" r:id="rId9"/>
    <p:sldLayoutId id="2147486972" r:id="rId10"/>
    <p:sldLayoutId id="2147486973" r:id="rId11"/>
    <p:sldLayoutId id="2147486985" r:id="rId12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6DF31AE-0AB9-4C83-85AF-FA03876BB844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17A2527-27BF-46E3-9729-78A29FA1E0F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74" r:id="rId1"/>
    <p:sldLayoutId id="2147486975" r:id="rId2"/>
    <p:sldLayoutId id="2147486976" r:id="rId3"/>
    <p:sldLayoutId id="2147486977" r:id="rId4"/>
    <p:sldLayoutId id="2147486978" r:id="rId5"/>
    <p:sldLayoutId id="2147486979" r:id="rId6"/>
    <p:sldLayoutId id="2147486980" r:id="rId7"/>
    <p:sldLayoutId id="2147486981" r:id="rId8"/>
    <p:sldLayoutId id="2147486982" r:id="rId9"/>
    <p:sldLayoutId id="2147486983" r:id="rId10"/>
    <p:sldLayoutId id="2147486984" r:id="rId11"/>
    <p:sldLayoutId id="2147486986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523B230-7485-4346-8B15-D839AF996C88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7EADABC-8811-419D-AAAF-EE03B8EAEB1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87" r:id="rId1"/>
    <p:sldLayoutId id="2147486988" r:id="rId2"/>
    <p:sldLayoutId id="2147486989" r:id="rId3"/>
    <p:sldLayoutId id="2147486990" r:id="rId4"/>
    <p:sldLayoutId id="2147486991" r:id="rId5"/>
    <p:sldLayoutId id="2147486992" r:id="rId6"/>
    <p:sldLayoutId id="2147486993" r:id="rId7"/>
    <p:sldLayoutId id="2147486994" r:id="rId8"/>
    <p:sldLayoutId id="2147486995" r:id="rId9"/>
    <p:sldLayoutId id="2147486996" r:id="rId10"/>
    <p:sldLayoutId id="2147486997" r:id="rId11"/>
    <p:sldLayoutId id="2147486998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9D47FCB-6D47-4CBF-89A5-45CC17A3BFEB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446E8AD-22C9-42DD-9518-F5C31262251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999" r:id="rId1"/>
    <p:sldLayoutId id="2147487000" r:id="rId2"/>
    <p:sldLayoutId id="2147487001" r:id="rId3"/>
    <p:sldLayoutId id="2147487002" r:id="rId4"/>
    <p:sldLayoutId id="2147487003" r:id="rId5"/>
    <p:sldLayoutId id="2147487004" r:id="rId6"/>
    <p:sldLayoutId id="2147487005" r:id="rId7"/>
    <p:sldLayoutId id="2147487006" r:id="rId8"/>
    <p:sldLayoutId id="2147487007" r:id="rId9"/>
    <p:sldLayoutId id="2147487008" r:id="rId10"/>
    <p:sldLayoutId id="2147487009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1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D454780-04C8-4372-A957-09402BFBD9E6}" type="datetime1">
              <a:rPr lang="en-US"/>
              <a:pPr>
                <a:defRPr/>
              </a:pPr>
              <a:t>1/30/2019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DRAFT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67B74FA8-978B-4EE8-88A0-FFA34319CAC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010" r:id="rId1"/>
    <p:sldLayoutId id="2147487011" r:id="rId2"/>
    <p:sldLayoutId id="2147487012" r:id="rId3"/>
    <p:sldLayoutId id="2147487013" r:id="rId4"/>
    <p:sldLayoutId id="2147487014" r:id="rId5"/>
    <p:sldLayoutId id="2147487015" r:id="rId6"/>
    <p:sldLayoutId id="2147487016" r:id="rId7"/>
    <p:sldLayoutId id="2147487017" r:id="rId8"/>
    <p:sldLayoutId id="2147487018" r:id="rId9"/>
    <p:sldLayoutId id="2147487019" r:id="rId10"/>
    <p:sldLayoutId id="2147487020" r:id="rId11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C95C6B7-1B5E-49B4-A6A9-69C4CD482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13639D-BB1D-424D-A518-1760F235A5FF}" type="datetime1">
              <a:rPr lang="en-US" smtClean="0"/>
              <a:t>1/30/2019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29E8EC-F339-4C31-8CF7-DC7C7F59AA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5DBC7-1475-4219-820E-770807AF60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9283179-7176-4116-A9BA-5F1128EBEB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270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022" r:id="rId1"/>
    <p:sldLayoutId id="2147487023" r:id="rId2"/>
    <p:sldLayoutId id="2147487024" r:id="rId3"/>
    <p:sldLayoutId id="2147487025" r:id="rId4"/>
    <p:sldLayoutId id="2147487026" r:id="rId5"/>
    <p:sldLayoutId id="2147487027" r:id="rId6"/>
    <p:sldLayoutId id="2147487028" r:id="rId7"/>
    <p:sldLayoutId id="2147487029" r:id="rId8"/>
    <p:sldLayoutId id="2147487030" r:id="rId9"/>
    <p:sldLayoutId id="2147487031" r:id="rId10"/>
    <p:sldLayoutId id="2147487032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4.jpeg"/><Relationship Id="rId11" Type="http://schemas.openxmlformats.org/officeDocument/2006/relationships/image" Target="../media/image19.pn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jpeg"/><Relationship Id="rId7" Type="http://schemas.openxmlformats.org/officeDocument/2006/relationships/image" Target="../media/image4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9.jpeg"/><Relationship Id="rId4" Type="http://schemas.openxmlformats.org/officeDocument/2006/relationships/image" Target="../media/image44.jpeg"/><Relationship Id="rId9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0" y="2313052"/>
            <a:ext cx="12192000" cy="2014234"/>
          </a:xfrm>
          <a:ln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PERAN STRATEGIS KEMENKO POLHUKAM </a:t>
            </a:r>
            <a:endParaRPr lang="en-US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Arial Rounded MT Bold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UNTUK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  <a:r>
              <a:rPr lang="en-US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MENJAMIN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KEBERHASILAN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  <a:r>
              <a:rPr lang="en-US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PEMILU</a:t>
            </a:r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rial Rounded MT Bold" pitchFamily="34" charset="0"/>
              </a:rPr>
              <a:t> 2019</a:t>
            </a:r>
            <a:endParaRPr 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20260" y="5302510"/>
            <a:ext cx="11319641" cy="1393257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id-ID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SESMENKO POLHUKAM</a:t>
            </a:r>
          </a:p>
          <a:p>
            <a:pPr fontAlgn="auto">
              <a:spcAft>
                <a:spcPts val="0"/>
              </a:spcAft>
              <a:defRPr/>
            </a:pPr>
            <a:r>
              <a:rPr lang="id-ID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PADA RAKERNAS SATPOL PP DAN SATLINMAS</a:t>
            </a:r>
            <a:endParaRPr lang="en-US" b="1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Jakarta, </a:t>
            </a:r>
            <a:r>
              <a:rPr lang="id-ID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30 </a:t>
            </a:r>
            <a:r>
              <a:rPr lang="id-ID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Januari </a:t>
            </a:r>
            <a:r>
              <a:rPr lang="en-US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</a:t>
            </a:r>
            <a:r>
              <a:rPr lang="id-ID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</a:t>
            </a:r>
            <a:endParaRPr lang="en-US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Aft>
                <a:spcPts val="0"/>
              </a:spcAft>
              <a:defRPr/>
            </a:pPr>
            <a:endParaRPr lang="en-US" sz="800" dirty="0">
              <a:ln w="18415" cmpd="sng">
                <a:solidFill>
                  <a:schemeClr val="tx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sil gambar untuk ruang lingkup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145" y="1414252"/>
            <a:ext cx="3455516" cy="403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082" name="Group 5"/>
          <p:cNvGrpSpPr>
            <a:grpSpLocks/>
          </p:cNvGrpSpPr>
          <p:nvPr/>
        </p:nvGrpSpPr>
        <p:grpSpPr bwMode="auto">
          <a:xfrm>
            <a:off x="0" y="-36513"/>
            <a:ext cx="12192000" cy="1009651"/>
            <a:chOff x="0" y="152400"/>
            <a:chExt cx="12192000" cy="1008743"/>
          </a:xfrm>
        </p:grpSpPr>
        <p:sp>
          <p:nvSpPr>
            <p:cNvPr id="7" name="Rectangle 6"/>
            <p:cNvSpPr/>
            <p:nvPr/>
          </p:nvSpPr>
          <p:spPr>
            <a:xfrm>
              <a:off x="0" y="349074"/>
              <a:ext cx="12192000" cy="66615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045359"/>
              <a:ext cx="12192000" cy="5709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268184"/>
              <a:ext cx="12192000" cy="58685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46109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7819" y="152400"/>
              <a:ext cx="792894" cy="1008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3" name="TextBox 12"/>
          <p:cNvSpPr txBox="1">
            <a:spLocks noChangeArrowheads="1"/>
          </p:cNvSpPr>
          <p:nvPr/>
        </p:nvSpPr>
        <p:spPr bwMode="auto">
          <a:xfrm>
            <a:off x="434975" y="183491"/>
            <a:ext cx="34301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D" altLang="en-US" sz="3600" b="1" dirty="0" err="1" smtClean="0">
                <a:solidFill>
                  <a:srgbClr val="FFFFFF"/>
                </a:solidFill>
              </a:rPr>
              <a:t>RUANG</a:t>
            </a:r>
            <a:r>
              <a:rPr lang="en-ID" altLang="en-US" sz="3600" b="1" dirty="0" smtClean="0">
                <a:solidFill>
                  <a:srgbClr val="FFFFFF"/>
                </a:solidFill>
              </a:rPr>
              <a:t> </a:t>
            </a:r>
            <a:r>
              <a:rPr lang="en-ID" altLang="en-US" sz="3600" b="1" dirty="0" err="1" smtClean="0">
                <a:solidFill>
                  <a:srgbClr val="FFFFFF"/>
                </a:solidFill>
              </a:rPr>
              <a:t>LINGKUP</a:t>
            </a:r>
            <a:endParaRPr lang="en-US" altLang="en-US" sz="3600" b="1" dirty="0">
              <a:solidFill>
                <a:srgbClr val="FFFFFF"/>
              </a:solidFill>
            </a:endParaRPr>
          </a:p>
        </p:txBody>
      </p:sp>
      <p:sp>
        <p:nvSpPr>
          <p:cNvPr id="30" name="Oval 29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solidFill>
                  <a:srgbClr val="C00000"/>
                </a:solidFill>
              </a:rPr>
              <a:t>2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  <p:sp>
        <p:nvSpPr>
          <p:cNvPr id="33" name="TextBox 15"/>
          <p:cNvSpPr txBox="1">
            <a:spLocks noChangeArrowheads="1"/>
          </p:cNvSpPr>
          <p:nvPr/>
        </p:nvSpPr>
        <p:spPr bwMode="auto">
          <a:xfrm>
            <a:off x="417531" y="1619735"/>
            <a:ext cx="8077404" cy="394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627063" indent="-627063">
              <a:spcAft>
                <a:spcPts val="2000"/>
              </a:spcAft>
              <a:buFont typeface="+mj-lt"/>
              <a:buAutoNum type="arabicPeriod"/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TUPOKSI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KEMENKO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POLHUKAM</a:t>
            </a:r>
            <a:endParaRPr lang="en-US" altLang="en-US" sz="3200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27063" indent="-627063">
              <a:spcAft>
                <a:spcPts val="600"/>
              </a:spcAft>
              <a:buFont typeface="+mj-lt"/>
              <a:buAutoNum type="arabicPeriod"/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ISU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STRATEGIS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NASIONAL</a:t>
            </a:r>
            <a:endParaRPr lang="en-US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27063" indent="0">
              <a:spcAft>
                <a:spcPts val="2000"/>
              </a:spcAft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BIDANG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POLHUKAM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2019</a:t>
            </a:r>
          </a:p>
          <a:p>
            <a:pPr marL="574675" indent="-574675">
              <a:spcAft>
                <a:spcPts val="2000"/>
              </a:spcAft>
              <a:buAutoNum type="arabicPeriod" startAt="3"/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PEMILU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2019</a:t>
            </a:r>
          </a:p>
          <a:p>
            <a:pPr marL="574675" indent="-574675">
              <a:spcAft>
                <a:spcPts val="600"/>
              </a:spcAft>
              <a:buAutoNum type="arabicPeriod" startAt="3"/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PERAN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SATPOL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PP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DAN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SATLINMAS</a:t>
            </a:r>
            <a:endParaRPr lang="en-US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574675" indent="0">
              <a:spcAft>
                <a:spcPts val="600"/>
              </a:spcAft>
            </a:pP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DALAM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PEMILU</a:t>
            </a:r>
            <a:r>
              <a:rPr lang="en-US" altLang="en-US" sz="32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2019</a:t>
            </a:r>
            <a:endParaRPr lang="en-US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9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5"/>
          <p:cNvGrpSpPr>
            <a:grpSpLocks/>
          </p:cNvGrpSpPr>
          <p:nvPr/>
        </p:nvGrpSpPr>
        <p:grpSpPr bwMode="auto">
          <a:xfrm>
            <a:off x="0" y="-36513"/>
            <a:ext cx="12192000" cy="1009651"/>
            <a:chOff x="0" y="152400"/>
            <a:chExt cx="12192000" cy="1008743"/>
          </a:xfrm>
        </p:grpSpPr>
        <p:sp>
          <p:nvSpPr>
            <p:cNvPr id="7" name="Rectangle 6"/>
            <p:cNvSpPr/>
            <p:nvPr/>
          </p:nvSpPr>
          <p:spPr>
            <a:xfrm>
              <a:off x="0" y="349074"/>
              <a:ext cx="12192000" cy="66615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045359"/>
              <a:ext cx="12192000" cy="5709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268184"/>
              <a:ext cx="12192000" cy="58685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46109" name="Picture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7819" y="152400"/>
              <a:ext cx="792894" cy="1008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3" name="TextBox 12"/>
          <p:cNvSpPr txBox="1">
            <a:spLocks noChangeArrowheads="1"/>
          </p:cNvSpPr>
          <p:nvPr/>
        </p:nvSpPr>
        <p:spPr bwMode="auto">
          <a:xfrm>
            <a:off x="434975" y="214313"/>
            <a:ext cx="3661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D" altLang="en-US" sz="3200" b="1" dirty="0" err="1" smtClean="0">
                <a:solidFill>
                  <a:srgbClr val="FFFFFF"/>
                </a:solidFill>
              </a:rPr>
              <a:t>Kemenko</a:t>
            </a:r>
            <a:r>
              <a:rPr lang="en-ID" altLang="en-US" sz="3200" b="1" dirty="0" smtClean="0">
                <a:solidFill>
                  <a:srgbClr val="FFFFFF"/>
                </a:solidFill>
              </a:rPr>
              <a:t> </a:t>
            </a:r>
            <a:r>
              <a:rPr lang="en-ID" altLang="en-US" sz="3200" b="1" dirty="0" err="1" smtClean="0">
                <a:solidFill>
                  <a:srgbClr val="FFFFFF"/>
                </a:solidFill>
              </a:rPr>
              <a:t>Polhukam</a:t>
            </a:r>
            <a:r>
              <a:rPr lang="en-ID" altLang="en-US" sz="3200" b="1" dirty="0" smtClean="0">
                <a:solidFill>
                  <a:srgbClr val="FFFFFF"/>
                </a:solidFill>
              </a:rPr>
              <a:t> </a:t>
            </a:r>
            <a:endParaRPr lang="en-US" altLang="en-US" sz="3200" b="1" dirty="0">
              <a:solidFill>
                <a:srgbClr val="FFFFFF"/>
              </a:solidFill>
            </a:endParaRPr>
          </a:p>
        </p:txBody>
      </p:sp>
      <p:pic>
        <p:nvPicPr>
          <p:cNvPr id="46084" name="Picture 2" descr="Hasil gambar untuk DASAR HUK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966913"/>
            <a:ext cx="28606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3"/>
          <p:cNvSpPr>
            <a:spLocks noChangeArrowheads="1"/>
          </p:cNvSpPr>
          <p:nvPr/>
        </p:nvSpPr>
        <p:spPr bwMode="auto">
          <a:xfrm>
            <a:off x="2125663" y="1549400"/>
            <a:ext cx="2709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Perpres 43 Tahun 2015</a:t>
            </a:r>
          </a:p>
        </p:txBody>
      </p:sp>
      <p:sp>
        <p:nvSpPr>
          <p:cNvPr id="5" name="Right Arrow 4"/>
          <p:cNvSpPr/>
          <p:nvPr/>
        </p:nvSpPr>
        <p:spPr>
          <a:xfrm>
            <a:off x="4625975" y="1804988"/>
            <a:ext cx="974725" cy="809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087" name="Rectangle 13"/>
          <p:cNvSpPr>
            <a:spLocks noChangeArrowheads="1"/>
          </p:cNvSpPr>
          <p:nvPr/>
        </p:nvSpPr>
        <p:spPr bwMode="auto">
          <a:xfrm>
            <a:off x="2224088" y="2444750"/>
            <a:ext cx="2708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Kemenko Polhukam</a:t>
            </a:r>
          </a:p>
        </p:txBody>
      </p:sp>
      <p:sp>
        <p:nvSpPr>
          <p:cNvPr id="8" name="Striped Right Arrow 7"/>
          <p:cNvSpPr/>
          <p:nvPr/>
        </p:nvSpPr>
        <p:spPr>
          <a:xfrm rot="5400000">
            <a:off x="2975769" y="1842294"/>
            <a:ext cx="592138" cy="76835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089" name="Rectangle 8"/>
          <p:cNvSpPr>
            <a:spLocks noChangeArrowheads="1"/>
          </p:cNvSpPr>
          <p:nvPr/>
        </p:nvSpPr>
        <p:spPr bwMode="auto">
          <a:xfrm>
            <a:off x="5802313" y="1047750"/>
            <a:ext cx="4513262" cy="300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 b="1" i="1">
                <a:solidFill>
                  <a:srgbClr val="FF0000"/>
                </a:solidFill>
                <a:latin typeface="Arial" panose="020B0604020202020204" pitchFamily="34" charset="0"/>
              </a:rPr>
              <a:t>Kementerian Dalam Negeri</a:t>
            </a: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Kementerian Luar Negeri;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Kementerian Pertahanan;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Kementerian Hukum dan Hak Asasi Manusia; Kementerian Komunikasi dan Informatika;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Kementerian Pendayagunaan Aparatur Negara dan Reformasi Birokrasi;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Kejaksaan Agung;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Badan Intelijen Negara;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Tentara Nasional Indonesia;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>
                <a:solidFill>
                  <a:srgbClr val="000000"/>
                </a:solidFill>
                <a:latin typeface="Arial" panose="020B0604020202020204" pitchFamily="34" charset="0"/>
              </a:rPr>
              <a:t>Kepolisian Negara Republik Indonesia; dan 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200" b="1" i="1">
                <a:solidFill>
                  <a:srgbClr val="C00000"/>
                </a:solidFill>
                <a:latin typeface="Arial" panose="020B0604020202020204" pitchFamily="34" charset="0"/>
              </a:rPr>
              <a:t>Instansi lain yang dianggap perlu. </a:t>
            </a:r>
          </a:p>
        </p:txBody>
      </p:sp>
      <p:grpSp>
        <p:nvGrpSpPr>
          <p:cNvPr id="46090" name="Group 2"/>
          <p:cNvGrpSpPr>
            <a:grpSpLocks/>
          </p:cNvGrpSpPr>
          <p:nvPr/>
        </p:nvGrpSpPr>
        <p:grpSpPr bwMode="auto">
          <a:xfrm>
            <a:off x="2262188" y="5757863"/>
            <a:ext cx="7667625" cy="873125"/>
            <a:chOff x="1886200" y="5758518"/>
            <a:chExt cx="7667639" cy="872413"/>
          </a:xfrm>
        </p:grpSpPr>
        <p:pic>
          <p:nvPicPr>
            <p:cNvPr id="46097" name="Picture 4" descr="http://2.bp.blogspot.com/-V-OFSWpbQvU/UymVuSXgQTI/AAAAAAAASxY/VkU7_u6pnHI/s1600/LOGO+Kementrian+Dalam+Neger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6200" y="5919730"/>
              <a:ext cx="622905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98" name="Picture 6" descr="http://3.bp.blogspot.com/-7C_GaGuT81M/UymV6mfU49I/AAAAAAAASxg/jTBZgCZeu10/s1600/Logo+Kementrian+Luar+Negeri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9401" y="5851994"/>
              <a:ext cx="775233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99" name="Picture 8" descr="Logo Kementerian Pertahanan [Kemhan]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1881" y="5851994"/>
              <a:ext cx="805383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0" name="Picture 10" descr="http://2.bp.blogspot.com/-KyFz8XMO-5A/UymjcdZWFxI/AAAAAAAASyQ/SUpeEy4B2TA/s1600/Logo+Kementrian+Negara+Pendayagunaan+Aparatur+Negara+%5bKemeneg+PAN%5d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493" y="5792386"/>
              <a:ext cx="732290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1" name="Picture 12" descr=" Logo Kementerian Hukum dan Hak Asasi Manusia[Kemenkumham] 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9279" y="5852689"/>
              <a:ext cx="761996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2" name="Picture 14" descr="Logo Kementerian Komunikasi dan Informasi [Kemkominfo] 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7302" y="5771734"/>
              <a:ext cx="902759" cy="77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3" name="Picture 16" descr="Hasil gambar untuk logo bin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1086" y="5758518"/>
              <a:ext cx="1114675" cy="805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4" name="Picture 18" descr="Hasil gambar untuk logo tni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7974" y="5775452"/>
              <a:ext cx="805061" cy="74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05" name="Picture 20" descr="Hasil gambar untuk logo polri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37743" y="5758518"/>
              <a:ext cx="716096" cy="805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91" name="TextBox 14"/>
          <p:cNvSpPr txBox="1">
            <a:spLocks noChangeArrowheads="1"/>
          </p:cNvSpPr>
          <p:nvPr/>
        </p:nvSpPr>
        <p:spPr bwMode="auto">
          <a:xfrm>
            <a:off x="4641850" y="2054225"/>
            <a:ext cx="8016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400" b="1" i="1">
                <a:solidFill>
                  <a:srgbClr val="000000"/>
                </a:solidFill>
                <a:latin typeface="Arial" panose="020B0604020202020204" pitchFamily="34" charset="0"/>
              </a:rPr>
              <a:t>Pasal 4</a:t>
            </a:r>
          </a:p>
        </p:txBody>
      </p:sp>
      <p:sp>
        <p:nvSpPr>
          <p:cNvPr id="28" name="Right Arrow 27"/>
          <p:cNvSpPr/>
          <p:nvPr/>
        </p:nvSpPr>
        <p:spPr>
          <a:xfrm>
            <a:off x="5051425" y="4262438"/>
            <a:ext cx="976313" cy="808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6093" name="TextBox 28"/>
          <p:cNvSpPr txBox="1">
            <a:spLocks noChangeArrowheads="1"/>
          </p:cNvSpPr>
          <p:nvPr/>
        </p:nvSpPr>
        <p:spPr bwMode="auto">
          <a:xfrm>
            <a:off x="4983163" y="4511675"/>
            <a:ext cx="9604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400" b="1" i="1">
                <a:solidFill>
                  <a:srgbClr val="000000"/>
                </a:solidFill>
                <a:latin typeface="Arial" panose="020B0604020202020204" pitchFamily="34" charset="0"/>
              </a:rPr>
              <a:t>Pasal 3, f</a:t>
            </a:r>
          </a:p>
        </p:txBody>
      </p:sp>
      <p:sp>
        <p:nvSpPr>
          <p:cNvPr id="46094" name="Rectangle 29"/>
          <p:cNvSpPr>
            <a:spLocks noChangeArrowheads="1"/>
          </p:cNvSpPr>
          <p:nvPr/>
        </p:nvSpPr>
        <p:spPr bwMode="auto">
          <a:xfrm>
            <a:off x="6237288" y="4440238"/>
            <a:ext cx="2314575" cy="52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400" b="1" i="1">
                <a:solidFill>
                  <a:srgbClr val="C00000"/>
                </a:solidFill>
                <a:latin typeface="Arial" panose="020B0604020202020204" pitchFamily="34" charset="0"/>
              </a:rPr>
              <a:t>Pelaksana Fungsi Lain yang diberikan Presiden</a:t>
            </a:r>
          </a:p>
        </p:txBody>
      </p:sp>
      <p:sp>
        <p:nvSpPr>
          <p:cNvPr id="31" name="Striped Right Arrow 30"/>
          <p:cNvSpPr/>
          <p:nvPr/>
        </p:nvSpPr>
        <p:spPr>
          <a:xfrm>
            <a:off x="8661400" y="4462463"/>
            <a:ext cx="592138" cy="5683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352594" y="4104134"/>
            <a:ext cx="2312988" cy="160813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Diplomasi</a:t>
            </a:r>
            <a:r>
              <a:rPr lang="en-US" sz="1050" b="1" dirty="0" smtClean="0">
                <a:solidFill>
                  <a:prstClr val="black"/>
                </a:solidFill>
                <a:latin typeface="Arial" pitchFamily="34" charset="0"/>
              </a:rPr>
              <a:t> LN</a:t>
            </a:r>
            <a:endParaRPr lang="en-US" sz="1050" b="1" dirty="0">
              <a:solidFill>
                <a:prstClr val="black"/>
              </a:solidFill>
              <a:latin typeface="Arial" pitchFamily="34" charset="0"/>
            </a:endParaRPr>
          </a:p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>
                <a:solidFill>
                  <a:prstClr val="black"/>
                </a:solidFill>
                <a:latin typeface="Arial" pitchFamily="34" charset="0"/>
              </a:rPr>
              <a:t>Penanganan</a:t>
            </a:r>
            <a:r>
              <a:rPr lang="en-US" sz="1050" b="1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US" sz="1050" b="1" dirty="0" err="1">
                <a:solidFill>
                  <a:prstClr val="black"/>
                </a:solidFill>
                <a:latin typeface="Arial" pitchFamily="34" charset="0"/>
              </a:rPr>
              <a:t>masalah</a:t>
            </a:r>
            <a:r>
              <a:rPr lang="en-US" sz="1050" b="1" dirty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US" sz="1050" b="1" dirty="0" err="1">
                <a:solidFill>
                  <a:prstClr val="black"/>
                </a:solidFill>
                <a:latin typeface="Arial" pitchFamily="34" charset="0"/>
              </a:rPr>
              <a:t>HTI</a:t>
            </a:r>
            <a:r>
              <a:rPr lang="en-US" sz="1050" b="1" dirty="0">
                <a:solidFill>
                  <a:prstClr val="black"/>
                </a:solidFill>
                <a:latin typeface="Arial" pitchFamily="34" charset="0"/>
              </a:rPr>
              <a:t>, </a:t>
            </a:r>
            <a:r>
              <a:rPr lang="en-US" sz="1050" b="1" dirty="0" err="1">
                <a:solidFill>
                  <a:prstClr val="black"/>
                </a:solidFill>
                <a:latin typeface="Arial" pitchFamily="34" charset="0"/>
              </a:rPr>
              <a:t>Teroris</a:t>
            </a:r>
            <a:r>
              <a:rPr lang="en-US" sz="1050" b="1" dirty="0">
                <a:solidFill>
                  <a:prstClr val="black"/>
                </a:solidFill>
                <a:latin typeface="Arial" pitchFamily="34" charset="0"/>
              </a:rPr>
              <a:t>, </a:t>
            </a: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KKSB</a:t>
            </a:r>
            <a:endParaRPr lang="en-US" sz="1050" b="1" dirty="0" smtClean="0">
              <a:solidFill>
                <a:prstClr val="black"/>
              </a:solidFill>
              <a:latin typeface="Arial" pitchFamily="34" charset="0"/>
            </a:endParaRPr>
          </a:p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Permasalahan</a:t>
            </a:r>
            <a:r>
              <a:rPr lang="en-US" sz="1050" b="1" dirty="0" smtClean="0">
                <a:solidFill>
                  <a:prstClr val="black"/>
                </a:solidFill>
                <a:latin typeface="Arial" pitchFamily="34" charset="0"/>
              </a:rPr>
              <a:t> Papua</a:t>
            </a:r>
          </a:p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Permasalahan</a:t>
            </a:r>
            <a:r>
              <a:rPr lang="en-US" sz="1050" b="1" dirty="0" smtClean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Konflik</a:t>
            </a:r>
            <a:r>
              <a:rPr lang="en-US" sz="1050" b="1" dirty="0" smtClean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Sosial</a:t>
            </a:r>
            <a:endParaRPr lang="en-US" sz="1050" b="1" dirty="0" smtClean="0">
              <a:solidFill>
                <a:prstClr val="black"/>
              </a:solidFill>
              <a:latin typeface="Arial" pitchFamily="34" charset="0"/>
            </a:endParaRPr>
          </a:p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Bencana</a:t>
            </a:r>
            <a:r>
              <a:rPr lang="en-US" sz="1050" b="1" dirty="0" smtClean="0">
                <a:solidFill>
                  <a:prstClr val="black"/>
                </a:solidFill>
                <a:latin typeface="Arial" pitchFamily="34" charset="0"/>
              </a:rPr>
              <a:t> </a:t>
            </a:r>
            <a:r>
              <a:rPr lang="en-US" sz="1050" b="1" dirty="0" err="1" smtClean="0">
                <a:solidFill>
                  <a:prstClr val="black"/>
                </a:solidFill>
                <a:latin typeface="Arial" pitchFamily="34" charset="0"/>
              </a:rPr>
              <a:t>Alam</a:t>
            </a:r>
            <a:endParaRPr lang="en-US" sz="1050" b="1" dirty="0">
              <a:solidFill>
                <a:prstClr val="black"/>
              </a:solidFill>
              <a:latin typeface="Arial" pitchFamily="34" charset="0"/>
            </a:endParaRPr>
          </a:p>
          <a:p>
            <a:pPr marL="171450" indent="-171450" algn="just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sz="1050" b="1" dirty="0" err="1">
                <a:solidFill>
                  <a:prstClr val="black"/>
                </a:solidFill>
                <a:latin typeface="Arial" pitchFamily="34" charset="0"/>
              </a:rPr>
              <a:t>Dll</a:t>
            </a:r>
            <a:endParaRPr lang="en-US" sz="1050" b="1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0" name="Oval 29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solidFill>
                  <a:srgbClr val="C00000"/>
                </a:solidFill>
              </a:rPr>
              <a:t>3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5"/>
          <p:cNvGrpSpPr>
            <a:grpSpLocks/>
          </p:cNvGrpSpPr>
          <p:nvPr/>
        </p:nvGrpSpPr>
        <p:grpSpPr bwMode="auto">
          <a:xfrm>
            <a:off x="0" y="-36513"/>
            <a:ext cx="12192000" cy="1009651"/>
            <a:chOff x="0" y="152400"/>
            <a:chExt cx="12192000" cy="1008743"/>
          </a:xfrm>
        </p:grpSpPr>
        <p:sp>
          <p:nvSpPr>
            <p:cNvPr id="7" name="Rectangle 6"/>
            <p:cNvSpPr/>
            <p:nvPr/>
          </p:nvSpPr>
          <p:spPr>
            <a:xfrm>
              <a:off x="0" y="349074"/>
              <a:ext cx="12192000" cy="66615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045359"/>
              <a:ext cx="12192000" cy="57099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0" y="268184"/>
              <a:ext cx="12192000" cy="58685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47122" name="Picture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07819" y="152400"/>
              <a:ext cx="792894" cy="1008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107" name="Group 2"/>
          <p:cNvGrpSpPr>
            <a:grpSpLocks/>
          </p:cNvGrpSpPr>
          <p:nvPr/>
        </p:nvGrpSpPr>
        <p:grpSpPr bwMode="auto">
          <a:xfrm>
            <a:off x="198299" y="1842749"/>
            <a:ext cx="6096000" cy="4057650"/>
            <a:chOff x="316441" y="1832420"/>
            <a:chExt cx="6096000" cy="4057650"/>
          </a:xfrm>
        </p:grpSpPr>
        <p:pic>
          <p:nvPicPr>
            <p:cNvPr id="47113" name="Picture 2" descr="Hasil gambar untuk coordinati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441" y="1832420"/>
              <a:ext cx="6096000" cy="405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114" name="TextBox 25"/>
            <p:cNvSpPr txBox="1">
              <a:spLocks noChangeArrowheads="1"/>
            </p:cNvSpPr>
            <p:nvPr/>
          </p:nvSpPr>
          <p:spPr bwMode="auto">
            <a:xfrm>
              <a:off x="4762488" y="2162883"/>
              <a:ext cx="40427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>
                  <a:solidFill>
                    <a:srgbClr val="7F7F7F"/>
                  </a:solidFill>
                  <a:latin typeface="Arial" panose="020B0604020202020204" pitchFamily="34" charset="0"/>
                </a:rPr>
                <a:t>?</a:t>
              </a:r>
            </a:p>
          </p:txBody>
        </p:sp>
        <p:sp>
          <p:nvSpPr>
            <p:cNvPr id="47115" name="TextBox 26"/>
            <p:cNvSpPr txBox="1">
              <a:spLocks noChangeArrowheads="1"/>
            </p:cNvSpPr>
            <p:nvPr/>
          </p:nvSpPr>
          <p:spPr bwMode="auto">
            <a:xfrm>
              <a:off x="4364533" y="2349151"/>
              <a:ext cx="40427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>
                  <a:solidFill>
                    <a:srgbClr val="7F7F7F"/>
                  </a:solidFill>
                  <a:latin typeface="Arial" panose="020B0604020202020204" pitchFamily="34" charset="0"/>
                </a:rPr>
                <a:t>?</a:t>
              </a:r>
            </a:p>
          </p:txBody>
        </p:sp>
        <p:sp>
          <p:nvSpPr>
            <p:cNvPr id="47116" name="TextBox 27"/>
            <p:cNvSpPr txBox="1">
              <a:spLocks noChangeArrowheads="1"/>
            </p:cNvSpPr>
            <p:nvPr/>
          </p:nvSpPr>
          <p:spPr bwMode="auto">
            <a:xfrm>
              <a:off x="1570444" y="2315283"/>
              <a:ext cx="40427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>
                  <a:solidFill>
                    <a:srgbClr val="7F7F7F"/>
                  </a:solidFill>
                  <a:latin typeface="Arial" panose="020B0604020202020204" pitchFamily="34" charset="0"/>
                </a:rPr>
                <a:t>?</a:t>
              </a:r>
            </a:p>
          </p:txBody>
        </p:sp>
        <p:sp>
          <p:nvSpPr>
            <p:cNvPr id="47117" name="TextBox 28"/>
            <p:cNvSpPr txBox="1">
              <a:spLocks noChangeArrowheads="1"/>
            </p:cNvSpPr>
            <p:nvPr/>
          </p:nvSpPr>
          <p:spPr bwMode="auto">
            <a:xfrm>
              <a:off x="1858316" y="2129003"/>
              <a:ext cx="40427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>
                  <a:solidFill>
                    <a:srgbClr val="7F7F7F"/>
                  </a:solidFill>
                  <a:latin typeface="Arial" panose="020B0604020202020204" pitchFamily="34" charset="0"/>
                </a:rPr>
                <a:t>?</a:t>
              </a:r>
            </a:p>
          </p:txBody>
        </p:sp>
        <p:sp>
          <p:nvSpPr>
            <p:cNvPr id="47118" name="TextBox 29"/>
            <p:cNvSpPr txBox="1">
              <a:spLocks noChangeArrowheads="1"/>
            </p:cNvSpPr>
            <p:nvPr/>
          </p:nvSpPr>
          <p:spPr bwMode="auto">
            <a:xfrm>
              <a:off x="3154104" y="2055830"/>
              <a:ext cx="65986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800" b="1">
                  <a:solidFill>
                    <a:srgbClr val="7F7F7F"/>
                  </a:solidFill>
                  <a:latin typeface="Arial" panose="020B0604020202020204" pitchFamily="34" charset="0"/>
                </a:rPr>
                <a:t>!!!</a:t>
              </a:r>
            </a:p>
          </p:txBody>
        </p:sp>
      </p:grpSp>
      <p:sp>
        <p:nvSpPr>
          <p:cNvPr id="47108" name="TextBox 1"/>
          <p:cNvSpPr txBox="1">
            <a:spLocks noChangeArrowheads="1"/>
          </p:cNvSpPr>
          <p:nvPr/>
        </p:nvSpPr>
        <p:spPr bwMode="auto">
          <a:xfrm>
            <a:off x="492911" y="149976"/>
            <a:ext cx="64171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Mengapa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Perlu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Koordinasi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?</a:t>
            </a:r>
          </a:p>
        </p:txBody>
      </p:sp>
      <p:sp>
        <p:nvSpPr>
          <p:cNvPr id="47109" name="TextBox 15"/>
          <p:cNvSpPr txBox="1">
            <a:spLocks noChangeArrowheads="1"/>
          </p:cNvSpPr>
          <p:nvPr/>
        </p:nvSpPr>
        <p:spPr bwMode="auto">
          <a:xfrm>
            <a:off x="6664187" y="2174536"/>
            <a:ext cx="396875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Lingkup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Tugas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Luas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Sinkronisasi</a:t>
            </a: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Berjalan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sesuai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fungsi</a:t>
            </a: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Tidak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Tumpang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Tindih</a:t>
            </a: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Tepat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sasaran</a:t>
            </a: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</a:rPr>
              <a:t>Kerjasama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mudah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diselesaikan</a:t>
            </a: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5556112" y="2831761"/>
            <a:ext cx="708025" cy="808038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5400000">
            <a:off x="8295343" y="4485142"/>
            <a:ext cx="706438" cy="809625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7112" name="TextBox 17"/>
          <p:cNvSpPr txBox="1">
            <a:spLocks noChangeArrowheads="1"/>
          </p:cNvSpPr>
          <p:nvPr/>
        </p:nvSpPr>
        <p:spPr bwMode="auto">
          <a:xfrm>
            <a:off x="6402249" y="5303499"/>
            <a:ext cx="4483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44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Capai</a:t>
            </a:r>
            <a:r>
              <a:rPr lang="en-US" altLang="en-US" sz="4400" b="1" i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4400" b="1" i="1" dirty="0" err="1">
                <a:solidFill>
                  <a:srgbClr val="000000"/>
                </a:solidFill>
                <a:latin typeface="Arial" panose="020B0604020202020204" pitchFamily="34" charset="0"/>
              </a:rPr>
              <a:t>Hasil</a:t>
            </a:r>
            <a:r>
              <a:rPr lang="en-US" altLang="en-US" sz="4400" b="1" i="1" dirty="0">
                <a:solidFill>
                  <a:srgbClr val="000000"/>
                </a:solidFill>
                <a:latin typeface="Arial" panose="020B0604020202020204" pitchFamily="34" charset="0"/>
              </a:rPr>
              <a:t> Max</a:t>
            </a:r>
          </a:p>
        </p:txBody>
      </p:sp>
      <p:sp>
        <p:nvSpPr>
          <p:cNvPr id="29" name="Oval 28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solidFill>
                  <a:srgbClr val="C00000"/>
                </a:solidFill>
              </a:rPr>
              <a:t>4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18"/>
          <p:cNvGrpSpPr>
            <a:grpSpLocks/>
          </p:cNvGrpSpPr>
          <p:nvPr/>
        </p:nvGrpSpPr>
        <p:grpSpPr bwMode="auto">
          <a:xfrm>
            <a:off x="-14288" y="87313"/>
            <a:ext cx="12206288" cy="914400"/>
            <a:chOff x="0" y="115341"/>
            <a:chExt cx="12192000" cy="1017537"/>
          </a:xfrm>
        </p:grpSpPr>
        <p:sp>
          <p:nvSpPr>
            <p:cNvPr id="48149" name="Rectangle 20"/>
            <p:cNvSpPr>
              <a:spLocks noChangeArrowheads="1"/>
            </p:cNvSpPr>
            <p:nvPr/>
          </p:nvSpPr>
          <p:spPr bwMode="auto">
            <a:xfrm>
              <a:off x="0" y="348527"/>
              <a:ext cx="12192000" cy="58119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altLang="en-US" sz="3200">
                <a:solidFill>
                  <a:srgbClr val="FFFFFF"/>
                </a:solidFill>
              </a:endParaRPr>
            </a:p>
          </p:txBody>
        </p:sp>
        <p:sp>
          <p:nvSpPr>
            <p:cNvPr id="48150" name="Rectangle 24"/>
            <p:cNvSpPr>
              <a:spLocks noChangeArrowheads="1"/>
            </p:cNvSpPr>
            <p:nvPr/>
          </p:nvSpPr>
          <p:spPr bwMode="auto">
            <a:xfrm>
              <a:off x="0" y="957988"/>
              <a:ext cx="12192000" cy="7242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altLang="en-US" sz="3200">
                <a:solidFill>
                  <a:srgbClr val="FFFFFF"/>
                </a:solidFill>
              </a:endParaRPr>
            </a:p>
          </p:txBody>
        </p:sp>
        <p:sp>
          <p:nvSpPr>
            <p:cNvPr id="48151" name="Rectangle 26"/>
            <p:cNvSpPr>
              <a:spLocks noChangeArrowheads="1"/>
            </p:cNvSpPr>
            <p:nvPr/>
          </p:nvSpPr>
          <p:spPr bwMode="auto">
            <a:xfrm>
              <a:off x="0" y="240766"/>
              <a:ext cx="12192000" cy="7242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altLang="en-US" sz="3200">
                <a:solidFill>
                  <a:srgbClr val="FFFFFF"/>
                </a:solidFill>
              </a:endParaRPr>
            </a:p>
          </p:txBody>
        </p:sp>
        <p:pic>
          <p:nvPicPr>
            <p:cNvPr id="48152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Rectangle 13"/>
          <p:cNvSpPr/>
          <p:nvPr/>
        </p:nvSpPr>
        <p:spPr>
          <a:xfrm>
            <a:off x="1371600" y="1890713"/>
            <a:ext cx="133350" cy="1660525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714625" y="2497138"/>
            <a:ext cx="9082088" cy="4224337"/>
          </a:xfrm>
          <a:prstGeom prst="roundRect">
            <a:avLst>
              <a:gd name="adj" fmla="val 11072"/>
            </a:avLst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2714625" y="1150938"/>
            <a:ext cx="9082088" cy="1247775"/>
          </a:xfrm>
          <a:prstGeom prst="snip2DiagRect">
            <a:avLst/>
          </a:prstGeom>
          <a:solidFill>
            <a:srgbClr val="20386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  <p:sp>
        <p:nvSpPr>
          <p:cNvPr id="48138" name="Text Box 14"/>
          <p:cNvSpPr txBox="1">
            <a:spLocks noChangeArrowheads="1"/>
          </p:cNvSpPr>
          <p:nvPr/>
        </p:nvSpPr>
        <p:spPr bwMode="auto">
          <a:xfrm>
            <a:off x="2927350" y="1209675"/>
            <a:ext cx="89741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d-ID" altLang="en-US" sz="2400" b="1">
                <a:solidFill>
                  <a:srgbClr val="FFFFFF"/>
                </a:solidFill>
                <a:ea typeface="Adobe Kaiti Std R"/>
                <a:cs typeface="Adobe Kaiti Std R"/>
              </a:rPr>
              <a:t>Menyelenggarakan Koordinasi, sinkronisasi, dan pengendalian urusan Kementerian dalam penyelenggaraan pemerintahan bidang politik, hukum dan keamanan.</a:t>
            </a:r>
          </a:p>
        </p:txBody>
      </p:sp>
      <p:sp>
        <p:nvSpPr>
          <p:cNvPr id="48139" name="Text Box 8"/>
          <p:cNvSpPr txBox="1">
            <a:spLocks noChangeArrowheads="1"/>
          </p:cNvSpPr>
          <p:nvPr/>
        </p:nvSpPr>
        <p:spPr bwMode="auto">
          <a:xfrm>
            <a:off x="47625" y="299978"/>
            <a:ext cx="7775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 err="1">
                <a:solidFill>
                  <a:srgbClr val="FFFFFF"/>
                </a:solidFill>
                <a:ea typeface="MS PGothic" panose="020B0600070205080204" pitchFamily="34" charset="-128"/>
              </a:rPr>
              <a:t>TUGAS</a:t>
            </a:r>
            <a:r>
              <a:rPr lang="en-US" altLang="en-US" sz="2800" b="1" dirty="0">
                <a:solidFill>
                  <a:srgbClr val="FFFFFF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FFFFFF"/>
                </a:solidFill>
                <a:ea typeface="MS PGothic" panose="020B0600070205080204" pitchFamily="34" charset="-128"/>
              </a:rPr>
              <a:t>POKOK</a:t>
            </a:r>
            <a:r>
              <a:rPr lang="en-US" altLang="en-US" sz="2800" b="1" dirty="0">
                <a:solidFill>
                  <a:srgbClr val="FFFFFF"/>
                </a:solidFill>
                <a:ea typeface="MS PGothic" panose="020B0600070205080204" pitchFamily="34" charset="-128"/>
              </a:rPr>
              <a:t> DAN </a:t>
            </a:r>
            <a:r>
              <a:rPr lang="en-US" altLang="en-US" sz="2800" b="1" dirty="0" err="1">
                <a:solidFill>
                  <a:srgbClr val="FFFFFF"/>
                </a:solidFill>
                <a:ea typeface="MS PGothic" panose="020B0600070205080204" pitchFamily="34" charset="-128"/>
              </a:rPr>
              <a:t>FUNGSI</a:t>
            </a:r>
            <a:r>
              <a:rPr lang="en-US" altLang="en-US" sz="2800" b="1" dirty="0">
                <a:solidFill>
                  <a:srgbClr val="FFFFFF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FFFFFF"/>
                </a:solidFill>
                <a:ea typeface="MS PGothic" panose="020B0600070205080204" pitchFamily="34" charset="-128"/>
              </a:rPr>
              <a:t>KEMENKO</a:t>
            </a:r>
            <a:r>
              <a:rPr lang="en-US" altLang="en-US" sz="2800" b="1" dirty="0">
                <a:solidFill>
                  <a:srgbClr val="FFFFFF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2800" b="1" dirty="0" err="1">
                <a:solidFill>
                  <a:srgbClr val="FFFFFF"/>
                </a:solidFill>
                <a:ea typeface="MS PGothic" panose="020B0600070205080204" pitchFamily="34" charset="-128"/>
              </a:rPr>
              <a:t>POLHUKAM</a:t>
            </a:r>
            <a:endParaRPr lang="en-US" altLang="en-US" sz="2800" b="1" dirty="0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48140" name="Rectangle 2"/>
          <p:cNvSpPr>
            <a:spLocks noChangeArrowheads="1"/>
          </p:cNvSpPr>
          <p:nvPr/>
        </p:nvSpPr>
        <p:spPr bwMode="auto">
          <a:xfrm>
            <a:off x="3040063" y="2563813"/>
            <a:ext cx="8237537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Koordinasi dan sinkronisasi perumusan, penetapan dan pelaksanaan kebijakan K/L yang terkait isu bidang Polhukam;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Pengendalian pelaksanaan kebijakan K/L yang terkait isu bidang Polhukam;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Koordinasi pelaksanaan tugas, pembinaan dan pemberian dukungan administrasi kepada seluruh unsur organisasi di lingkungan Kemenko Polhukam;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Pengelolaan barang milik/ kekayaan negara yang menjadi tanggungjawab Kemenko Polhukam;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Pengawasan atas pelaksanaan tugas di lingkungan Kemenko Polhukam;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id-ID" altLang="en-US" b="1">
                <a:latin typeface="Arial" panose="020B0604020202020204" pitchFamily="34" charset="0"/>
                <a:ea typeface="Adobe Kaiti Std R"/>
                <a:cs typeface="Adobe Kaiti Std R"/>
              </a:rPr>
              <a:t>Pelaksanaan fungsi lain yang diberikan oleh Presiden</a:t>
            </a:r>
            <a:r>
              <a:rPr lang="en-US" altLang="en-US" b="1">
                <a:latin typeface="Arial" panose="020B0604020202020204" pitchFamily="34" charset="0"/>
                <a:ea typeface="Adobe Kaiti Std R"/>
                <a:cs typeface="Adobe Kaiti Std R"/>
              </a:rPr>
              <a:t>.</a:t>
            </a:r>
            <a:endParaRPr lang="sv-SE" altLang="en-US" b="1">
              <a:latin typeface="Arial" panose="020B0604020202020204" pitchFamily="34" charset="0"/>
              <a:ea typeface="Adobe Kaiti Std R"/>
              <a:cs typeface="Adobe Kaiti Std R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720725" y="1443038"/>
            <a:ext cx="1671638" cy="752475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720725" y="3175000"/>
            <a:ext cx="1671638" cy="752475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38" y="2163763"/>
            <a:ext cx="858837" cy="10810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839788" y="1635125"/>
            <a:ext cx="1196975" cy="369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d-ID" altLang="en-US" b="1">
                <a:solidFill>
                  <a:srgbClr val="FFFFFF"/>
                </a:solidFill>
                <a:latin typeface="Arial" pitchFamily="34" charset="0"/>
                <a:ea typeface="Adobe Kaiti Std R"/>
                <a:cs typeface="Adobe Kaiti Std R"/>
              </a:rPr>
              <a:t>TUGAS</a:t>
            </a:r>
            <a:r>
              <a:rPr lang="en-ID" altLang="en-US" b="1">
                <a:solidFill>
                  <a:srgbClr val="FFFFFF"/>
                </a:solidFill>
                <a:latin typeface="Arial" pitchFamily="34" charset="0"/>
                <a:ea typeface="Adobe Kaiti Std R"/>
                <a:cs typeface="Adobe Kaiti Std R"/>
              </a:rPr>
              <a:t> </a:t>
            </a:r>
            <a:r>
              <a:rPr lang="id-ID" altLang="en-US" b="1">
                <a:solidFill>
                  <a:srgbClr val="FFFFFF"/>
                </a:solidFill>
                <a:latin typeface="Arial" pitchFamily="34" charset="0"/>
                <a:ea typeface="Adobe Kaiti Std R"/>
                <a:cs typeface="Adobe Kaiti Std R"/>
              </a:rPr>
              <a:t>: </a:t>
            </a:r>
            <a:endParaRPr lang="en-US" altLang="en-US" b="1">
              <a:solidFill>
                <a:srgbClr val="FFFFFF"/>
              </a:solidFill>
              <a:latin typeface="Arial" pitchFamily="34" charset="0"/>
              <a:ea typeface="Adobe Kaiti Std R"/>
              <a:cs typeface="Adobe Kaiti Std R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9788" y="3365500"/>
            <a:ext cx="1196975" cy="369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ID" altLang="en-US" b="1">
                <a:solidFill>
                  <a:srgbClr val="FFFFFF"/>
                </a:solidFill>
                <a:latin typeface="Arial" pitchFamily="34" charset="0"/>
                <a:ea typeface="Adobe Kaiti Std R"/>
                <a:cs typeface="Adobe Kaiti Std R"/>
              </a:rPr>
              <a:t>FUNGSI :</a:t>
            </a:r>
            <a:endParaRPr lang="en-US" altLang="en-US" b="1">
              <a:solidFill>
                <a:srgbClr val="FFFFFF"/>
              </a:solidFill>
              <a:latin typeface="Arial" pitchFamily="34" charset="0"/>
              <a:ea typeface="Adobe Kaiti Std R"/>
              <a:cs typeface="Adobe Kaiti Std R"/>
            </a:endParaRPr>
          </a:p>
        </p:txBody>
      </p:sp>
      <p:sp>
        <p:nvSpPr>
          <p:cNvPr id="26" name="Oval 25">
            <a:extLst/>
          </p:cNvPr>
          <p:cNvSpPr/>
          <p:nvPr/>
        </p:nvSpPr>
        <p:spPr>
          <a:xfrm>
            <a:off x="11487150" y="6203950"/>
            <a:ext cx="549275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1EA7F6BE-2708-4087-8E69-00FB954DDF5F}" type="slidenum">
              <a:rPr lang="id-ID" altLang="en-US" b="1">
                <a:solidFill>
                  <a:srgbClr val="C00000"/>
                </a:solidFill>
              </a:rPr>
              <a:pPr algn="ctr" eaLnBrk="1" hangingPunct="1"/>
              <a:t>5</a:t>
            </a:fld>
            <a:endParaRPr lang="en-US" altLang="en-US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377825" y="4611688"/>
            <a:ext cx="882650" cy="3460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100" b="1" dirty="0">
                <a:solidFill>
                  <a:prstClr val="white"/>
                </a:solidFill>
              </a:rPr>
              <a:t>BAWASLU</a:t>
            </a:r>
          </a:p>
        </p:txBody>
      </p:sp>
      <p:grpSp>
        <p:nvGrpSpPr>
          <p:cNvPr id="55299" name="Group 18"/>
          <p:cNvGrpSpPr>
            <a:grpSpLocks/>
          </p:cNvGrpSpPr>
          <p:nvPr/>
        </p:nvGrpSpPr>
        <p:grpSpPr bwMode="auto">
          <a:xfrm>
            <a:off x="-14288" y="101600"/>
            <a:ext cx="12206288" cy="914400"/>
            <a:chOff x="0" y="115341"/>
            <a:chExt cx="12192000" cy="1017537"/>
          </a:xfrm>
        </p:grpSpPr>
        <p:sp>
          <p:nvSpPr>
            <p:cNvPr id="20" name="Rectangle 19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55332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300" name="Title 1"/>
          <p:cNvSpPr>
            <a:spLocks noGrp="1"/>
          </p:cNvSpPr>
          <p:nvPr>
            <p:ph type="title"/>
          </p:nvPr>
        </p:nvSpPr>
        <p:spPr>
          <a:xfrm>
            <a:off x="228600" y="101600"/>
            <a:ext cx="10806113" cy="914400"/>
          </a:xfrm>
        </p:spPr>
        <p:txBody>
          <a:bodyPr/>
          <a:lstStyle/>
          <a:p>
            <a:pPr eaLnBrk="1" hangingPunct="1"/>
            <a:r>
              <a:rPr lang="en-US" altLang="en-US" sz="2000" b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PERAN KEMENKO POLHUKAM DLM KOORDINASI KELEMBAGAAN BID KEPEMILUAN </a:t>
            </a:r>
          </a:p>
        </p:txBody>
      </p:sp>
      <p:sp>
        <p:nvSpPr>
          <p:cNvPr id="55301" name="AutoShape 2" descr="Hasil gambar untuk logo kemkominfo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55302" name="AutoShape 4" descr="Hasil gambar untuk logo kemkominfo"/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id-ID" altLang="en-US"/>
          </a:p>
        </p:txBody>
      </p:sp>
      <p:grpSp>
        <p:nvGrpSpPr>
          <p:cNvPr id="55303" name="Group 7"/>
          <p:cNvGrpSpPr>
            <a:grpSpLocks/>
          </p:cNvGrpSpPr>
          <p:nvPr/>
        </p:nvGrpSpPr>
        <p:grpSpPr bwMode="auto">
          <a:xfrm>
            <a:off x="144463" y="1065980"/>
            <a:ext cx="11785600" cy="5511800"/>
            <a:chOff x="296863" y="1070223"/>
            <a:chExt cx="11785071" cy="5512308"/>
          </a:xfrm>
        </p:grpSpPr>
        <p:sp>
          <p:nvSpPr>
            <p:cNvPr id="13" name="Rectangle 12"/>
            <p:cNvSpPr/>
            <p:nvPr/>
          </p:nvSpPr>
          <p:spPr>
            <a:xfrm>
              <a:off x="6219560" y="2527578"/>
              <a:ext cx="5862374" cy="4054953"/>
            </a:xfrm>
            <a:prstGeom prst="rect">
              <a:avLst/>
            </a:prstGeom>
            <a:solidFill>
              <a:srgbClr val="002060"/>
            </a:solidFill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Koordinasi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Kesiapan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</a:t>
              </a:r>
              <a:r>
                <a:rPr lang="id-ID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Kemendagri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, KPU,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Bawaslu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, TNI/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Polri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K/L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terkait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</a:t>
              </a:r>
            </a:p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Fasilitasi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permasalahan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2019,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permasalahan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infrastruktur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Penyelenggara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di</a:t>
              </a:r>
              <a:r>
                <a:rPr lang="id-ID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daerah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Kemendagri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  </a:t>
              </a:r>
            </a:p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Koordinasi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pola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pengamanan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TNI/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Polri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 </a:t>
              </a:r>
            </a:p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Koord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Indeks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Kerawanan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(IKP</a:t>
              </a:r>
              <a:r>
                <a:rPr lang="id-ID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)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Bawaslu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&amp;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Polri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(I</a:t>
              </a:r>
              <a:r>
                <a:rPr lang="id-ID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KP 2019).</a:t>
              </a:r>
            </a:p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Koordinasi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penyempurnaan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regulasi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terkait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Kemenkum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HAM.</a:t>
              </a:r>
            </a:p>
            <a:p>
              <a:pPr marL="342900" indent="-342900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Koord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.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dalam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pengawasan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konten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internet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terkait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penyelenggaraan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Pemilu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2019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dgn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Kemenkominfo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, BSSN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dan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Polri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(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Patroli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en-US" dirty="0" err="1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Siber</a:t>
              </a:r>
              <a:r>
                <a:rPr lang="en-US" dirty="0">
                  <a:ln w="0"/>
                  <a:solidFill>
                    <a:srgbClr val="FFFFFF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).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6219559" y="1070223"/>
              <a:ext cx="5765318" cy="96805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rgbClr val="FFFF00"/>
                  </a:solidFill>
                  <a:latin typeface="Arial Rounded MT Bold" panose="020F0704030504030204" pitchFamily="34" charset="0"/>
                </a:rPr>
                <a:t>BENTUK KOORDINASI KEMENKO POLHUKAM DALAM PEMILU </a:t>
              </a:r>
              <a:r>
                <a:rPr lang="en-US" sz="2000" b="1" dirty="0">
                  <a:solidFill>
                    <a:srgbClr val="FFFF00"/>
                  </a:solidFill>
                  <a:latin typeface="Arial Rounded MT Bold" panose="020F0704030504030204" pitchFamily="34" charset="0"/>
                </a:rPr>
                <a:t>2019 </a:t>
              </a:r>
              <a:r>
                <a:rPr lang="id-ID" sz="2000" b="1" dirty="0">
                  <a:solidFill>
                    <a:srgbClr val="FFFF00"/>
                  </a:solidFill>
                  <a:latin typeface="Arial Rounded MT Bold" panose="020F0704030504030204" pitchFamily="34" charset="0"/>
                </a:rPr>
                <a:t>: </a:t>
              </a:r>
            </a:p>
          </p:txBody>
        </p:sp>
        <p:sp>
          <p:nvSpPr>
            <p:cNvPr id="12" name="Striped Right Arrow 11"/>
            <p:cNvSpPr/>
            <p:nvPr/>
          </p:nvSpPr>
          <p:spPr>
            <a:xfrm rot="5400000">
              <a:off x="8826984" y="1505238"/>
              <a:ext cx="527099" cy="1517582"/>
            </a:xfrm>
            <a:prstGeom prst="stripedRightArrow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id-ID" smtClean="0">
                <a:solidFill>
                  <a:srgbClr val="FFFFFF"/>
                </a:solidFill>
              </a:endParaRPr>
            </a:p>
          </p:txBody>
        </p:sp>
        <p:grpSp>
          <p:nvGrpSpPr>
            <p:cNvPr id="55316" name="Group 22"/>
            <p:cNvGrpSpPr>
              <a:grpSpLocks/>
            </p:cNvGrpSpPr>
            <p:nvPr/>
          </p:nvGrpSpPr>
          <p:grpSpPr bwMode="auto">
            <a:xfrm>
              <a:off x="296863" y="1167892"/>
              <a:ext cx="5995210" cy="5355217"/>
              <a:chOff x="2676391" y="559722"/>
              <a:chExt cx="5914248" cy="5335104"/>
            </a:xfrm>
          </p:grpSpPr>
          <p:sp>
            <p:nvSpPr>
              <p:cNvPr id="24" name="Donut 23"/>
              <p:cNvSpPr/>
              <p:nvPr/>
            </p:nvSpPr>
            <p:spPr>
              <a:xfrm>
                <a:off x="3235449" y="1024737"/>
                <a:ext cx="4724597" cy="4571066"/>
              </a:xfrm>
              <a:prstGeom prst="donut">
                <a:avLst>
                  <a:gd name="adj" fmla="val 4048"/>
                </a:avLst>
              </a:prstGeom>
              <a:ln>
                <a:noFill/>
              </a:ln>
            </p:spPr>
            <p:style>
              <a:lnRef idx="3">
                <a:schemeClr val="lt1"/>
              </a:lnRef>
              <a:fillRef idx="1">
                <a:schemeClr val="accent4"/>
              </a:fillRef>
              <a:effectRef idx="1">
                <a:schemeClr val="accent4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55318" name="Picture 2" descr="Hasil gambar untuk logo polhukam\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90744" y="2346188"/>
                <a:ext cx="1531477" cy="1948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19" name="Picture 4" descr="Hasil gambar untuk kemendagri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4717" y="559722"/>
                <a:ext cx="945785" cy="1134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0" name="Picture 6" descr="Hasil gambar untuk logo polri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26711" y="905883"/>
                <a:ext cx="1256102" cy="12406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1" name="Picture 8" descr="Hasil gambar untuk logo tni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79891" y="957655"/>
                <a:ext cx="1210851" cy="11382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2" name="Picture 14" descr="Hasil gambar untuk logo kpu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68408" y="2295392"/>
                <a:ext cx="1097427" cy="1215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3" name="Picture 19" descr="Hasil gambar untuk logo kejaksaan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4691" y="3816029"/>
                <a:ext cx="1304267" cy="110950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4" name="Picture 21" descr="Hasil gambar untuk logo kemenkumham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09737" y="3616187"/>
                <a:ext cx="1780902" cy="13356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5" name="Picture 23" descr="Hasil gambar untuk logo bssn"/>
              <p:cNvPicPr>
                <a:picLocks noChangeAspect="1" noChangeArrowheads="1"/>
              </p:cNvPicPr>
              <p:nvPr/>
            </p:nvPicPr>
            <p:blipFill>
              <a:blip r:embed="rId10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3188" y="4793632"/>
                <a:ext cx="1069396" cy="10693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326" name="Picture 5"/>
              <p:cNvPicPr>
                <a:picLocks noChangeAspect="1" noChangeArrowheads="1"/>
              </p:cNvPicPr>
              <p:nvPr/>
            </p:nvPicPr>
            <p:blipFill>
              <a:blip r:embed="rId11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36254" y="4756199"/>
                <a:ext cx="1256604" cy="11386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4" name="Rectangle 33"/>
              <p:cNvSpPr/>
              <p:nvPr/>
            </p:nvSpPr>
            <p:spPr>
              <a:xfrm>
                <a:off x="2937911" y="2201510"/>
                <a:ext cx="1075837" cy="10075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d-ID">
                  <a:solidFill>
                    <a:srgbClr val="FFFFFF"/>
                  </a:solidFill>
                  <a:cs typeface="Arial" pitchFamily="34" charset="0"/>
                </a:endParaRPr>
              </a:p>
            </p:txBody>
          </p:sp>
          <p:pic>
            <p:nvPicPr>
              <p:cNvPr id="55328" name="Picture 12" descr="Hasil gambar untuk logo bawaslu 2018"/>
              <p:cNvPicPr>
                <a:picLocks noChangeAspect="1" noChangeArrowheads="1"/>
              </p:cNvPicPr>
              <p:nvPr/>
            </p:nvPicPr>
            <p:blipFill>
              <a:blip r:embed="rId12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042" r="20399"/>
              <a:stretch>
                <a:fillRect/>
              </a:stretch>
            </p:blipFill>
            <p:spPr bwMode="auto">
              <a:xfrm>
                <a:off x="2676391" y="2146566"/>
                <a:ext cx="1524000" cy="14393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8" name="Oval 27">
            <a:extLst/>
          </p:cNvPr>
          <p:cNvSpPr/>
          <p:nvPr/>
        </p:nvSpPr>
        <p:spPr>
          <a:xfrm>
            <a:off x="11500738" y="6255129"/>
            <a:ext cx="596900" cy="5619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b="1" dirty="0" smtClean="0">
                <a:solidFill>
                  <a:srgbClr val="C00000"/>
                </a:solidFill>
              </a:rPr>
              <a:t>6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18"/>
          <p:cNvGrpSpPr>
            <a:grpSpLocks/>
          </p:cNvGrpSpPr>
          <p:nvPr/>
        </p:nvGrpSpPr>
        <p:grpSpPr bwMode="auto">
          <a:xfrm>
            <a:off x="-14288" y="174625"/>
            <a:ext cx="12206288" cy="914400"/>
            <a:chOff x="0" y="115341"/>
            <a:chExt cx="12192000" cy="1017537"/>
          </a:xfrm>
        </p:grpSpPr>
        <p:sp>
          <p:nvSpPr>
            <p:cNvPr id="21" name="Rectangle 20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54291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Line 7" descr="75%">
            <a:extLst/>
          </p:cNvPr>
          <p:cNvSpPr>
            <a:spLocks noChangeShapeType="1"/>
          </p:cNvSpPr>
          <p:nvPr/>
        </p:nvSpPr>
        <p:spPr bwMode="auto">
          <a:xfrm>
            <a:off x="-3175" y="228600"/>
            <a:ext cx="0" cy="685800"/>
          </a:xfrm>
          <a:prstGeom prst="line">
            <a:avLst/>
          </a:prstGeom>
          <a:noFill/>
          <a:ln w="57150" cap="sq">
            <a:noFill/>
            <a:round/>
            <a:headEnd type="none" w="sm" len="sm"/>
            <a:tailEnd type="none" w="sm" len="sm"/>
          </a:ln>
          <a:effectLst/>
        </p:spPr>
        <p:txBody>
          <a:bodyPr wrap="none" lIns="18000" tIns="46800" rIns="18000" bIns="468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8" name="Line 8" descr="75%">
            <a:extLst/>
          </p:cNvPr>
          <p:cNvSpPr>
            <a:spLocks noChangeShapeType="1"/>
          </p:cNvSpPr>
          <p:nvPr/>
        </p:nvSpPr>
        <p:spPr bwMode="auto">
          <a:xfrm>
            <a:off x="12193588" y="228600"/>
            <a:ext cx="0" cy="685800"/>
          </a:xfrm>
          <a:prstGeom prst="line">
            <a:avLst/>
          </a:prstGeom>
          <a:noFill/>
          <a:ln w="57150" cap="sq">
            <a:noFill/>
            <a:round/>
            <a:headEnd type="none" w="sm" len="sm"/>
            <a:tailEnd type="none" w="sm" len="sm"/>
          </a:ln>
          <a:effectLst/>
        </p:spPr>
        <p:txBody>
          <a:bodyPr wrap="none" lIns="18000" tIns="46800" rIns="18000" bIns="468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54277" name="Rectangle 14"/>
          <p:cNvSpPr>
            <a:spLocks noChangeArrowheads="1"/>
          </p:cNvSpPr>
          <p:nvPr/>
        </p:nvSpPr>
        <p:spPr bwMode="auto">
          <a:xfrm>
            <a:off x="104775" y="395288"/>
            <a:ext cx="10583863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6800" rIns="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en-ID" altLang="en-US" sz="3200" b="1">
                <a:solidFill>
                  <a:srgbClr val="FFFFFF"/>
                </a:solidFill>
                <a:ea typeface="MS PGothic" panose="020B0600070205080204" pitchFamily="34" charset="-128"/>
              </a:rPr>
              <a:t>ISU STRATEGIS NASIONAL BIDANG POLHUKAM TAHUN 2019</a:t>
            </a:r>
            <a:endParaRPr lang="en-US" altLang="en-US" sz="3200" b="1">
              <a:solidFill>
                <a:srgbClr val="FFFFFF"/>
              </a:solidFill>
              <a:ea typeface="MS PGothic" panose="020B0600070205080204" pitchFamily="34" charset="-128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522288" y="1281113"/>
            <a:ext cx="10755312" cy="51974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5428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9" t="78929" r="22649" b="11998"/>
          <a:stretch>
            <a:fillRect/>
          </a:stretch>
        </p:blipFill>
        <p:spPr bwMode="auto">
          <a:xfrm>
            <a:off x="665980" y="5424098"/>
            <a:ext cx="10462563" cy="9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47" t="37608" r="22649" b="53317"/>
          <a:stretch>
            <a:fillRect/>
          </a:stretch>
        </p:blipFill>
        <p:spPr bwMode="auto">
          <a:xfrm>
            <a:off x="665980" y="1371157"/>
            <a:ext cx="10462562" cy="91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08" t="48083" r="22649" b="42915"/>
          <a:stretch>
            <a:fillRect/>
          </a:stretch>
        </p:blipFill>
        <p:spPr bwMode="auto">
          <a:xfrm>
            <a:off x="665981" y="2406996"/>
            <a:ext cx="10462562" cy="907089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1" t="69041" r="22649" b="22302"/>
          <a:stretch>
            <a:fillRect/>
          </a:stretch>
        </p:blipFill>
        <p:spPr bwMode="auto">
          <a:xfrm>
            <a:off x="649308" y="4488839"/>
            <a:ext cx="10457625" cy="87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9DDA4CF9-7C22-4486-B533-AE13136A1DF1}" type="slidenum">
              <a:rPr lang="id-ID" altLang="en-US" b="1">
                <a:solidFill>
                  <a:srgbClr val="C00000"/>
                </a:solidFill>
              </a:rPr>
              <a:pPr algn="ctr" eaLnBrk="1" hangingPunct="1"/>
              <a:t>7</a:t>
            </a:fld>
            <a:endParaRPr lang="en-US" altLang="en-US" b="1" dirty="0">
              <a:solidFill>
                <a:srgbClr val="C00000"/>
              </a:solidFill>
            </a:endParaRPr>
          </a:p>
        </p:txBody>
      </p:sp>
      <p:pic>
        <p:nvPicPr>
          <p:cNvPr id="5428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9" t="58597" r="22650" b="32385"/>
          <a:stretch>
            <a:fillRect/>
          </a:stretch>
        </p:blipFill>
        <p:spPr bwMode="auto">
          <a:xfrm>
            <a:off x="649308" y="3428772"/>
            <a:ext cx="10457625" cy="999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19913" y="3547016"/>
            <a:ext cx="8188500" cy="711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Dinamika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mengganggu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kedaulatan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NKRI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Isu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Pembebasan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ABB,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TKA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asal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Cina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Hutang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Negara yang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membengkak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Kelompok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eparetis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Papua, </a:t>
            </a:r>
            <a:r>
              <a:rPr lang="en-US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Dll</a:t>
            </a:r>
            <a:r>
              <a:rPr lang="en-US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endPara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-14986" y="83296"/>
            <a:ext cx="12206990" cy="914400"/>
            <a:chOff x="0" y="115341"/>
            <a:chExt cx="12192000" cy="1017537"/>
          </a:xfrm>
          <a:solidFill>
            <a:srgbClr val="FF0000"/>
          </a:solidFill>
        </p:grpSpPr>
        <p:sp>
          <p:nvSpPr>
            <p:cNvPr id="37" name="Rectangle 36"/>
            <p:cNvSpPr/>
            <p:nvPr/>
          </p:nvSpPr>
          <p:spPr>
            <a:xfrm>
              <a:off x="0" y="348338"/>
              <a:ext cx="12192000" cy="58057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20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0" y="958707"/>
              <a:ext cx="12192000" cy="718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20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0" y="241015"/>
              <a:ext cx="12192000" cy="718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200"/>
            </a:p>
          </p:txBody>
        </p: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8723" y="115341"/>
              <a:ext cx="725392" cy="1017537"/>
            </a:xfrm>
            <a:prstGeom prst="rect">
              <a:avLst/>
            </a:prstGeom>
            <a:grpFill/>
          </p:spPr>
        </p:pic>
      </p:grpSp>
      <p:sp>
        <p:nvSpPr>
          <p:cNvPr id="49155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5776EF86-FCFF-43F4-AAE5-90AB44AF8DCE}" type="slidenum">
              <a:rPr lang="en-US" altLang="en-US">
                <a:solidFill>
                  <a:srgbClr val="898989"/>
                </a:solidFill>
              </a:rPr>
              <a:pPr/>
              <a:t>8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49156" name="TextBox 2"/>
          <p:cNvSpPr txBox="1">
            <a:spLocks noChangeArrowheads="1"/>
          </p:cNvSpPr>
          <p:nvPr/>
        </p:nvSpPr>
        <p:spPr bwMode="auto">
          <a:xfrm>
            <a:off x="769938" y="1066800"/>
            <a:ext cx="103441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AU" altLang="en-US" sz="2000" b="1"/>
              <a:t>PEMILU ADALAH PROSES PEMILIHAN PEMIMPIN YANG AKAN MENENTUKAN KEBIJAKAN PUBLIK</a:t>
            </a:r>
          </a:p>
        </p:txBody>
      </p:sp>
      <p:sp>
        <p:nvSpPr>
          <p:cNvPr id="49157" name="TextBox 9"/>
          <p:cNvSpPr txBox="1">
            <a:spLocks noChangeArrowheads="1"/>
          </p:cNvSpPr>
          <p:nvPr/>
        </p:nvSpPr>
        <p:spPr bwMode="auto">
          <a:xfrm>
            <a:off x="125413" y="177800"/>
            <a:ext cx="72850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4000" b="1">
                <a:solidFill>
                  <a:schemeClr val="bg1"/>
                </a:solidFill>
              </a:rPr>
              <a:t>PEMILU = PEMILIHAN PEMIMPIN </a:t>
            </a:r>
          </a:p>
        </p:txBody>
      </p:sp>
      <p:pic>
        <p:nvPicPr>
          <p:cNvPr id="49158" name="Picture 10" descr="A group of people standing in front of a crowd&#10;&#10;Description generated with very high confidence"/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94" b="19484"/>
          <a:stretch>
            <a:fillRect/>
          </a:stretch>
        </p:blipFill>
        <p:spPr bwMode="auto">
          <a:xfrm>
            <a:off x="677863" y="4902200"/>
            <a:ext cx="10528300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/>
          </p:cNvPr>
          <p:cNvSpPr txBox="1"/>
          <p:nvPr/>
        </p:nvSpPr>
        <p:spPr>
          <a:xfrm>
            <a:off x="4264025" y="4903788"/>
            <a:ext cx="3170238" cy="3698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b="1" dirty="0" err="1"/>
              <a:t>Kehendak</a:t>
            </a:r>
            <a:r>
              <a:rPr lang="en-AU" b="1" dirty="0"/>
              <a:t> dan </a:t>
            </a:r>
            <a:r>
              <a:rPr lang="en-AU" b="1" dirty="0" err="1"/>
              <a:t>keinginan</a:t>
            </a:r>
            <a:r>
              <a:rPr lang="en-AU" b="1" dirty="0"/>
              <a:t> </a:t>
            </a:r>
            <a:r>
              <a:rPr lang="en-AU" b="1" dirty="0" err="1"/>
              <a:t>publik</a:t>
            </a:r>
            <a:endParaRPr lang="en-AU" b="1" dirty="0"/>
          </a:p>
        </p:txBody>
      </p:sp>
      <p:sp>
        <p:nvSpPr>
          <p:cNvPr id="13" name="TextBox 12">
            <a:extLst/>
          </p:cNvPr>
          <p:cNvSpPr txBox="1"/>
          <p:nvPr/>
        </p:nvSpPr>
        <p:spPr>
          <a:xfrm>
            <a:off x="7505700" y="4902200"/>
            <a:ext cx="1150938" cy="3698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b="1" dirty="0" err="1"/>
              <a:t>Dukungan</a:t>
            </a:r>
            <a:endParaRPr lang="en-AU" b="1" dirty="0"/>
          </a:p>
        </p:txBody>
      </p:sp>
      <p:pic>
        <p:nvPicPr>
          <p:cNvPr id="49161" name="Picture 15" descr="A close up of a sign&#10;&#10;Description generated with very high confidenc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13" y="2016125"/>
            <a:ext cx="2449512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Arrow: Striped Right 18">
            <a:extLst/>
          </p:cNvPr>
          <p:cNvSpPr/>
          <p:nvPr/>
        </p:nvSpPr>
        <p:spPr>
          <a:xfrm rot="16200000">
            <a:off x="2031206" y="4174332"/>
            <a:ext cx="795337" cy="1231900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pic>
        <p:nvPicPr>
          <p:cNvPr id="49163" name="Picture 20" descr="A close up of a logo&#10;&#10;Description generated with very high confidenc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731963"/>
            <a:ext cx="2865438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9164" name="Group 33"/>
          <p:cNvGrpSpPr>
            <a:grpSpLocks/>
          </p:cNvGrpSpPr>
          <p:nvPr/>
        </p:nvGrpSpPr>
        <p:grpSpPr bwMode="auto">
          <a:xfrm>
            <a:off x="4716463" y="2155825"/>
            <a:ext cx="1541462" cy="1489075"/>
            <a:chOff x="4468813" y="2163352"/>
            <a:chExt cx="1542613" cy="1487785"/>
          </a:xfrm>
        </p:grpSpPr>
        <p:sp>
          <p:nvSpPr>
            <p:cNvPr id="33" name="Oval 32">
              <a:extLst/>
            </p:cNvPr>
            <p:cNvSpPr/>
            <p:nvPr/>
          </p:nvSpPr>
          <p:spPr>
            <a:xfrm>
              <a:off x="4468813" y="2163352"/>
              <a:ext cx="1542613" cy="1478268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49177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9191" y="2228375"/>
              <a:ext cx="1422762" cy="142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Arrow: Striped Right 23">
            <a:extLst/>
          </p:cNvPr>
          <p:cNvSpPr/>
          <p:nvPr/>
        </p:nvSpPr>
        <p:spPr>
          <a:xfrm rot="16200000">
            <a:off x="7223125" y="3660775"/>
            <a:ext cx="979488" cy="1131888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25" name="Arrow: Striped Right 24">
            <a:extLst/>
          </p:cNvPr>
          <p:cNvSpPr/>
          <p:nvPr/>
        </p:nvSpPr>
        <p:spPr>
          <a:xfrm rot="5400000">
            <a:off x="9070181" y="3933032"/>
            <a:ext cx="922337" cy="1231900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26" name="TextBox 25">
            <a:extLst/>
          </p:cNvPr>
          <p:cNvSpPr txBox="1"/>
          <p:nvPr/>
        </p:nvSpPr>
        <p:spPr>
          <a:xfrm>
            <a:off x="8904288" y="3582988"/>
            <a:ext cx="1243012" cy="369887"/>
          </a:xfrm>
          <a:prstGeom prst="rect">
            <a:avLst/>
          </a:prstGeom>
          <a:solidFill>
            <a:srgbClr val="FA000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AU" b="1" dirty="0">
                <a:solidFill>
                  <a:schemeClr val="bg1"/>
                </a:solidFill>
              </a:rPr>
              <a:t>KEBIJAKAN</a:t>
            </a:r>
          </a:p>
        </p:txBody>
      </p:sp>
      <p:sp>
        <p:nvSpPr>
          <p:cNvPr id="27" name="Arrow: Striped Right 26">
            <a:extLst/>
          </p:cNvPr>
          <p:cNvSpPr/>
          <p:nvPr/>
        </p:nvSpPr>
        <p:spPr>
          <a:xfrm>
            <a:off x="3706813" y="2563813"/>
            <a:ext cx="866775" cy="706437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28" name="Arrow: Striped Right 27">
            <a:extLst/>
          </p:cNvPr>
          <p:cNvSpPr/>
          <p:nvPr/>
        </p:nvSpPr>
        <p:spPr>
          <a:xfrm>
            <a:off x="6400800" y="2541588"/>
            <a:ext cx="704850" cy="706437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49170" name="TextBox 28"/>
          <p:cNvSpPr txBox="1">
            <a:spLocks noChangeArrowheads="1"/>
          </p:cNvSpPr>
          <p:nvPr/>
        </p:nvSpPr>
        <p:spPr bwMode="auto">
          <a:xfrm>
            <a:off x="8278813" y="1839913"/>
            <a:ext cx="1273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AU" altLang="en-US">
                <a:solidFill>
                  <a:schemeClr val="bg1"/>
                </a:solidFill>
              </a:rPr>
              <a:t>Pemerintah</a:t>
            </a:r>
          </a:p>
        </p:txBody>
      </p:sp>
      <p:sp>
        <p:nvSpPr>
          <p:cNvPr id="30" name="TextBox 29">
            <a:extLst/>
          </p:cNvPr>
          <p:cNvSpPr txBox="1"/>
          <p:nvPr/>
        </p:nvSpPr>
        <p:spPr>
          <a:xfrm>
            <a:off x="4556125" y="3689350"/>
            <a:ext cx="1844675" cy="5222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AU" sz="1400" b="1" dirty="0"/>
              <a:t>PEMIMPIN BANGSA TERPILIH</a:t>
            </a:r>
          </a:p>
        </p:txBody>
      </p:sp>
      <p:pic>
        <p:nvPicPr>
          <p:cNvPr id="32" name="Picture 31">
            <a:extLst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862" y="3403528"/>
            <a:ext cx="1719208" cy="833388"/>
          </a:xfrm>
          <a:prstGeom prst="rect">
            <a:avLst/>
          </a:prstGeom>
        </p:spPr>
      </p:pic>
      <p:sp>
        <p:nvSpPr>
          <p:cNvPr id="31" name="Oval 30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b="1" dirty="0" smtClean="0">
                <a:solidFill>
                  <a:srgbClr val="C00000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val 45">
            <a:extLst/>
          </p:cNvPr>
          <p:cNvSpPr/>
          <p:nvPr/>
        </p:nvSpPr>
        <p:spPr>
          <a:xfrm>
            <a:off x="11570773" y="6391921"/>
            <a:ext cx="451590" cy="377691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sz="1000" b="1" dirty="0" smtClean="0">
                <a:solidFill>
                  <a:srgbClr val="C00000"/>
                </a:solidFill>
              </a:rPr>
              <a:t>9</a:t>
            </a:r>
          </a:p>
        </p:txBody>
      </p:sp>
      <p:grpSp>
        <p:nvGrpSpPr>
          <p:cNvPr id="58373" name="Group 18"/>
          <p:cNvGrpSpPr>
            <a:grpSpLocks/>
          </p:cNvGrpSpPr>
          <p:nvPr/>
        </p:nvGrpSpPr>
        <p:grpSpPr bwMode="auto">
          <a:xfrm>
            <a:off x="-14288" y="101600"/>
            <a:ext cx="12206288" cy="914400"/>
            <a:chOff x="0" y="115341"/>
            <a:chExt cx="12192000" cy="1017537"/>
          </a:xfrm>
        </p:grpSpPr>
        <p:sp>
          <p:nvSpPr>
            <p:cNvPr id="62" name="Rectangle 61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5840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Rectangle 38"/>
          <p:cNvSpPr/>
          <p:nvPr/>
        </p:nvSpPr>
        <p:spPr>
          <a:xfrm>
            <a:off x="324465" y="4000526"/>
            <a:ext cx="5871843" cy="2308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>
              <a:buFont typeface="Wingdings" pitchFamily="2" charset="2"/>
              <a:buChar char="Ø"/>
              <a:defRPr/>
            </a:pPr>
            <a:r>
              <a:rPr lang="id-ID" b="1" smtClean="0">
                <a:latin typeface="Arial" pitchFamily="34" charset="0"/>
              </a:rPr>
              <a:t>membantu dalam penanggulangan bencana;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id-ID" b="1" smtClean="0">
                <a:latin typeface="Arial" pitchFamily="34" charset="0"/>
              </a:rPr>
              <a:t>membantu keamanan, ketenteraman dan ketertiban masyarakat;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id-ID" b="1" smtClean="0">
                <a:latin typeface="Arial" pitchFamily="34" charset="0"/>
              </a:rPr>
              <a:t>membantu dalam kegiatan sosial kemasyarakatan;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id-ID" b="1" smtClean="0">
                <a:solidFill>
                  <a:srgbClr val="FF0000"/>
                </a:solidFill>
                <a:latin typeface="Arial" pitchFamily="34" charset="0"/>
              </a:rPr>
              <a:t>membantu penanganan ketenteraman, ketertiban dan keamanan dalam penyelenggaraan pemilu; </a:t>
            </a:r>
            <a:endParaRPr lang="id-ID" b="1" smtClean="0">
              <a:latin typeface="Arial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id-ID" b="1" smtClean="0">
                <a:latin typeface="Arial" pitchFamily="34" charset="0"/>
              </a:rPr>
              <a:t>membantu upaya pertahanan Negara.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10769" y="3354195"/>
            <a:ext cx="5894485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id-ID" b="1" dirty="0">
                <a:solidFill>
                  <a:srgbClr val="FFFF00"/>
                </a:solidFill>
              </a:rPr>
              <a:t>Permendagri No 10 tahun 2009 TTG Penugasan Satlinmas dlm Menangani Trantibkam Penyelenggaraan Pemilu.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747024" y="2243205"/>
            <a:ext cx="2319338" cy="255428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nn-NO" sz="2000" b="1" dirty="0">
                <a:solidFill>
                  <a:srgbClr val="FFFF00"/>
                </a:solidFill>
              </a:rPr>
              <a:t>KOORDINASI, KOMUNIKASI </a:t>
            </a:r>
            <a:r>
              <a:rPr lang="id-ID" sz="2000" b="1" dirty="0">
                <a:solidFill>
                  <a:srgbClr val="FFFF00"/>
                </a:solidFill>
              </a:rPr>
              <a:t>&amp;</a:t>
            </a:r>
            <a:r>
              <a:rPr lang="nn-NO" sz="2000" b="1" dirty="0">
                <a:solidFill>
                  <a:srgbClr val="FFFF00"/>
                </a:solidFill>
              </a:rPr>
              <a:t> SINERGI </a:t>
            </a:r>
            <a:r>
              <a:rPr lang="id-ID" sz="2000" b="1" dirty="0">
                <a:solidFill>
                  <a:srgbClr val="FFFF00"/>
                </a:solidFill>
              </a:rPr>
              <a:t>DG </a:t>
            </a:r>
            <a:r>
              <a:rPr lang="nn-NO" sz="2000" b="1" dirty="0">
                <a:solidFill>
                  <a:srgbClr val="FFFF00"/>
                </a:solidFill>
              </a:rPr>
              <a:t>INSTANSI TERKAIT</a:t>
            </a:r>
            <a:r>
              <a:rPr lang="id-ID" sz="2000" b="1" dirty="0">
                <a:solidFill>
                  <a:srgbClr val="FFFF00"/>
                </a:solidFill>
              </a:rPr>
              <a:t> (</a:t>
            </a:r>
            <a:r>
              <a:rPr lang="nn-NO" sz="2000" b="1" dirty="0">
                <a:solidFill>
                  <a:srgbClr val="FFFF00"/>
                </a:solidFill>
              </a:rPr>
              <a:t>KPUD</a:t>
            </a:r>
            <a:r>
              <a:rPr lang="id-ID" sz="2000" b="1" dirty="0">
                <a:solidFill>
                  <a:srgbClr val="FFFF00"/>
                </a:solidFill>
              </a:rPr>
              <a:t>/PPK/PPS</a:t>
            </a:r>
            <a:r>
              <a:rPr lang="nn-NO" sz="2000" b="1" dirty="0">
                <a:solidFill>
                  <a:srgbClr val="FFFF00"/>
                </a:solidFill>
              </a:rPr>
              <a:t>, BAWASLU</a:t>
            </a:r>
            <a:r>
              <a:rPr lang="id-ID" sz="2000" b="1" dirty="0">
                <a:solidFill>
                  <a:srgbClr val="FFFF00"/>
                </a:solidFill>
              </a:rPr>
              <a:t>/PANWAS/PPL, </a:t>
            </a:r>
            <a:r>
              <a:rPr lang="nn-NO" sz="2000" b="1" dirty="0">
                <a:solidFill>
                  <a:srgbClr val="FFFF00"/>
                </a:solidFill>
              </a:rPr>
              <a:t>TNI, POLRI </a:t>
            </a:r>
            <a:r>
              <a:rPr lang="id-ID" sz="2000" b="1" dirty="0">
                <a:solidFill>
                  <a:srgbClr val="FFFF00"/>
                </a:solidFill>
              </a:rPr>
              <a:t>&amp; </a:t>
            </a:r>
            <a:r>
              <a:rPr lang="nn-NO" sz="2000" b="1" dirty="0">
                <a:solidFill>
                  <a:srgbClr val="FFFF00"/>
                </a:solidFill>
              </a:rPr>
              <a:t>KESBANGPOL</a:t>
            </a:r>
            <a:r>
              <a:rPr lang="id-ID" sz="2000" b="1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42" name="Rectangle 41">
            <a:extLst/>
          </p:cNvPr>
          <p:cNvSpPr/>
          <p:nvPr/>
        </p:nvSpPr>
        <p:spPr>
          <a:xfrm>
            <a:off x="195263" y="160338"/>
            <a:ext cx="11471275" cy="781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id-ID" sz="3000" b="1" dirty="0" smtClean="0">
                <a:solidFill>
                  <a:srgbClr val="FFFFFF"/>
                </a:solidFill>
                <a:cs typeface="Arial" pitchFamily="34" charset="0"/>
              </a:rPr>
              <a:t>TUGAS</a:t>
            </a:r>
            <a:r>
              <a:rPr lang="en-US" sz="3000" b="1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id-ID" sz="3000" b="1" dirty="0" smtClean="0">
                <a:solidFill>
                  <a:srgbClr val="FFFFFF"/>
                </a:solidFill>
                <a:cs typeface="Arial" pitchFamily="34" charset="0"/>
              </a:rPr>
              <a:t>SATPOL </a:t>
            </a:r>
            <a:r>
              <a:rPr lang="id-ID" sz="3000" b="1" dirty="0">
                <a:solidFill>
                  <a:srgbClr val="FFFFFF"/>
                </a:solidFill>
                <a:cs typeface="Arial" pitchFamily="34" charset="0"/>
              </a:rPr>
              <a:t>PP &amp; SATLINMAS DALAM PEMILU</a:t>
            </a:r>
            <a:endParaRPr lang="en-US" sz="30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3" name="Right Arrow 42"/>
          <p:cNvSpPr/>
          <p:nvPr/>
        </p:nvSpPr>
        <p:spPr>
          <a:xfrm>
            <a:off x="9151211" y="2514701"/>
            <a:ext cx="568195" cy="2011293"/>
          </a:xfrm>
          <a:prstGeom prst="rightArrow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  <p:pic>
        <p:nvPicPr>
          <p:cNvPr id="45" name="Picture 2" descr="Hasil gambar untuk pemilu 2019"/>
          <p:cNvPicPr>
            <a:picLocks noChangeAspect="1" noChangeArrowheads="1"/>
          </p:cNvPicPr>
          <p:nvPr/>
        </p:nvPicPr>
        <p:blipFill rotWithShape="1">
          <a:blip r:embed="rId3"/>
          <a:srcRect t="6395"/>
          <a:stretch/>
        </p:blipFill>
        <p:spPr bwMode="auto">
          <a:xfrm>
            <a:off x="9790430" y="2597738"/>
            <a:ext cx="2226636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75" name="Right Arrow 74"/>
          <p:cNvSpPr/>
          <p:nvPr/>
        </p:nvSpPr>
        <p:spPr>
          <a:xfrm>
            <a:off x="6167668" y="1971107"/>
            <a:ext cx="517698" cy="3040512"/>
          </a:xfrm>
          <a:prstGeom prst="rightArrow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6525" y="1921609"/>
            <a:ext cx="588553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id-ID" b="1" smtClean="0">
                <a:solidFill>
                  <a:srgbClr val="1C1C1C"/>
                </a:solidFill>
                <a:latin typeface="Helvetica Neue"/>
              </a:rPr>
              <a:t>Menegakkan Peraturan Daerah (Perda) &amp; Peraturan Kepala Daerah (Perkada) dg menyelenggarakan ketertiban umum dan ketenteraman, serta menyelenggarakan </a:t>
            </a:r>
            <a:r>
              <a:rPr lang="id-ID" b="1" smtClean="0">
                <a:latin typeface="Helvetica Neue"/>
              </a:rPr>
              <a:t>perlindungan masyarakat</a:t>
            </a:r>
            <a:r>
              <a:rPr lang="id-ID" b="1" smtClean="0">
                <a:solidFill>
                  <a:srgbClr val="1C1C1C"/>
                </a:solidFill>
                <a:latin typeface="Helvetica Neue"/>
              </a:rPr>
              <a:t>.</a:t>
            </a:r>
            <a:endParaRPr lang="id-ID" b="1" smtClean="0"/>
          </a:p>
        </p:txBody>
      </p:sp>
      <p:sp>
        <p:nvSpPr>
          <p:cNvPr id="5" name="Rectangle 4"/>
          <p:cNvSpPr/>
          <p:nvPr/>
        </p:nvSpPr>
        <p:spPr>
          <a:xfrm>
            <a:off x="292328" y="1173426"/>
            <a:ext cx="5859736" cy="707886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id-ID" sz="2000" b="1" dirty="0">
                <a:solidFill>
                  <a:srgbClr val="FFFF00"/>
                </a:solidFill>
                <a:latin typeface="Arial" panose="020B0604020202020204" pitchFamily="34" charset="0"/>
              </a:rPr>
              <a:t>Peraturan Pemerintah Nomor 16 Tahun 2018 tentang Satuan Polisi Pamong Praja</a:t>
            </a:r>
          </a:p>
        </p:txBody>
      </p:sp>
      <p:pic>
        <p:nvPicPr>
          <p:cNvPr id="31777" name="Picture 6" descr="http://setkab.go.id/wp-content/uploads/2018/05/Satpol-P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803" y="1072192"/>
            <a:ext cx="2822913" cy="1054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78" name="Picture 8" descr="https://media1.picsearch.com/is?S19Il1F4EezL9rMTC5PkodxlTqMQO5PGtyKYDZyOhBA&amp;height=2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580" y="4908607"/>
            <a:ext cx="2663408" cy="12091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/>
          <p:cNvSpPr/>
          <p:nvPr/>
        </p:nvSpPr>
        <p:spPr>
          <a:xfrm>
            <a:off x="9918870" y="4810949"/>
            <a:ext cx="1969755" cy="186100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 err="1" smtClean="0">
                <a:solidFill>
                  <a:schemeClr val="bg1"/>
                </a:solidFill>
              </a:rPr>
              <a:t>PEMILU</a:t>
            </a:r>
            <a:r>
              <a:rPr lang="en-US" sz="1600" b="1" dirty="0" smtClean="0">
                <a:solidFill>
                  <a:schemeClr val="bg1"/>
                </a:solidFill>
              </a:rPr>
              <a:t> YANG </a:t>
            </a:r>
            <a:r>
              <a:rPr lang="en-US" sz="1600" b="1" dirty="0" err="1" smtClean="0">
                <a:solidFill>
                  <a:schemeClr val="bg1"/>
                </a:solidFill>
              </a:rPr>
              <a:t>AMAN</a:t>
            </a:r>
            <a:r>
              <a:rPr lang="en-US" sz="1600" b="1" dirty="0" smtClean="0">
                <a:solidFill>
                  <a:schemeClr val="bg1"/>
                </a:solidFill>
              </a:rPr>
              <a:t>, </a:t>
            </a:r>
            <a:r>
              <a:rPr lang="en-US" sz="1600" b="1" dirty="0" err="1" smtClean="0">
                <a:solidFill>
                  <a:schemeClr val="bg1"/>
                </a:solidFill>
              </a:rPr>
              <a:t>TRANSPARAN</a:t>
            </a:r>
            <a:r>
              <a:rPr lang="en-US" sz="1600" b="1" dirty="0" smtClean="0">
                <a:solidFill>
                  <a:schemeClr val="bg1"/>
                </a:solidFill>
              </a:rPr>
              <a:t> &amp; </a:t>
            </a:r>
            <a:r>
              <a:rPr lang="en-US" sz="1600" b="1" dirty="0" err="1" smtClean="0">
                <a:solidFill>
                  <a:schemeClr val="bg1"/>
                </a:solidFill>
              </a:rPr>
              <a:t>DEMOKRATIS</a:t>
            </a:r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 rot="5400000">
            <a:off x="10685053" y="3730555"/>
            <a:ext cx="449427" cy="1590878"/>
          </a:xfrm>
          <a:prstGeom prst="rightArrow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0845002" y="6356350"/>
            <a:ext cx="2743200" cy="365125"/>
          </a:xfrm>
        </p:spPr>
        <p:txBody>
          <a:bodyPr/>
          <a:lstStyle/>
          <a:p>
            <a:fld id="{DF51D4ED-A9C9-46A9-B954-0AD96C2A3A37}" type="slidenum">
              <a:rPr lang="en-US" altLang="en-US" sz="700" smtClean="0"/>
              <a:pPr/>
              <a:t>10</a:t>
            </a:fld>
            <a:endParaRPr lang="en-US" altLang="en-US" sz="700" dirty="0"/>
          </a:p>
        </p:txBody>
      </p:sp>
      <p:sp>
        <p:nvSpPr>
          <p:cNvPr id="9" name="Rectangle 8">
            <a:extLst/>
          </p:cNvPr>
          <p:cNvSpPr/>
          <p:nvPr/>
        </p:nvSpPr>
        <p:spPr>
          <a:xfrm>
            <a:off x="195263" y="160338"/>
            <a:ext cx="11471275" cy="781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sz="30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86100" y="1836164"/>
            <a:ext cx="4690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DAPAT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BERJALAN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SESUAI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TAHAPAN</a:t>
            </a:r>
            <a:r>
              <a:rPr lang="en-US" sz="1600" b="1" dirty="0" smtClean="0">
                <a:sym typeface="Wingdings" panose="05000000000000000000" pitchFamily="2" charset="2"/>
              </a:rPr>
              <a:t> YANG </a:t>
            </a:r>
            <a:r>
              <a:rPr lang="en-US" sz="1600" b="1" dirty="0" err="1" smtClean="0">
                <a:sym typeface="Wingdings" panose="05000000000000000000" pitchFamily="2" charset="2"/>
              </a:rPr>
              <a:t>TELAH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DITENTUKAN</a:t>
            </a:r>
            <a:endParaRPr lang="en-US" sz="1600" b="1" dirty="0" smtClean="0">
              <a:sym typeface="Wingdings" panose="05000000000000000000" pitchFamily="2" charset="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0131" y="1828825"/>
            <a:ext cx="1388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AMAN</a:t>
            </a:r>
            <a:r>
              <a:rPr lang="en-US" sz="3200" b="1" dirty="0" smtClean="0"/>
              <a:t>  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919160" y="3487556"/>
            <a:ext cx="4224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DAPAT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BERJALAN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SECARA</a:t>
            </a:r>
            <a:r>
              <a:rPr lang="en-US" sz="1600" b="1" dirty="0" smtClean="0">
                <a:sym typeface="Wingdings" panose="05000000000000000000" pitchFamily="2" charset="2"/>
              </a:rPr>
              <a:t> TERBUKA DAN </a:t>
            </a:r>
            <a:r>
              <a:rPr lang="en-US" sz="1600" b="1" dirty="0" err="1" smtClean="0">
                <a:sym typeface="Wingdings" panose="05000000000000000000" pitchFamily="2" charset="2"/>
              </a:rPr>
              <a:t>BERTANGGUNGJAWAB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698124" y="3455078"/>
            <a:ext cx="3537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TRANSPARAN</a:t>
            </a:r>
            <a:r>
              <a:rPr lang="en-US" sz="3200" b="1" dirty="0" smtClean="0"/>
              <a:t>  </a:t>
            </a:r>
            <a:endParaRPr lang="en-US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463163" y="4850902"/>
            <a:ext cx="56022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SEMUA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WARGA</a:t>
            </a:r>
            <a:r>
              <a:rPr lang="en-US" sz="1600" b="1" dirty="0" smtClean="0">
                <a:sym typeface="Wingdings" panose="05000000000000000000" pitchFamily="2" charset="2"/>
              </a:rPr>
              <a:t> NEGARA </a:t>
            </a:r>
            <a:r>
              <a:rPr lang="en-US" sz="1600" b="1" dirty="0" err="1" smtClean="0">
                <a:sym typeface="Wingdings" panose="05000000000000000000" pitchFamily="2" charset="2"/>
              </a:rPr>
              <a:t>DAPAT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DILIBATKAN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SECARA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MENYELURUH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BAIK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SECARA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LANGSUNG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MAUPUN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MELALUI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PERWAKILAN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UNTUK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MENYAMPAIKAN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ASPIRASI</a:t>
            </a:r>
            <a:r>
              <a:rPr lang="en-US" sz="1600" b="1" dirty="0" smtClean="0">
                <a:sym typeface="Wingdings" panose="05000000000000000000" pitchFamily="2" charset="2"/>
              </a:rPr>
              <a:t> DAN </a:t>
            </a:r>
            <a:r>
              <a:rPr lang="en-US" sz="1600" b="1" dirty="0" err="1" smtClean="0">
                <a:sym typeface="Wingdings" panose="05000000000000000000" pitchFamily="2" charset="2"/>
              </a:rPr>
              <a:t>HAKNYA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DALAM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MENENTUKAN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PILIHAN</a:t>
            </a:r>
            <a:r>
              <a:rPr lang="en-US" sz="1600" b="1" dirty="0" smtClean="0">
                <a:sym typeface="Wingdings" panose="05000000000000000000" pitchFamily="2" charset="2"/>
              </a:rPr>
              <a:t>.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353430" y="5097124"/>
            <a:ext cx="3454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DEMOKRATIS</a:t>
            </a:r>
            <a:r>
              <a:rPr lang="en-US" sz="3200" b="1" dirty="0" smtClean="0"/>
              <a:t>  </a:t>
            </a:r>
            <a:endParaRPr lang="en-US" sz="3200" b="1" dirty="0"/>
          </a:p>
        </p:txBody>
      </p:sp>
      <p:sp>
        <p:nvSpPr>
          <p:cNvPr id="17" name="Right Arrow 16"/>
          <p:cNvSpPr/>
          <p:nvPr/>
        </p:nvSpPr>
        <p:spPr>
          <a:xfrm>
            <a:off x="6144863" y="1757075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8" name="Right Arrow 17"/>
          <p:cNvSpPr/>
          <p:nvPr/>
        </p:nvSpPr>
        <p:spPr>
          <a:xfrm>
            <a:off x="6402227" y="3422600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9" name="Right Arrow 18"/>
          <p:cNvSpPr/>
          <p:nvPr/>
        </p:nvSpPr>
        <p:spPr>
          <a:xfrm>
            <a:off x="5916263" y="5042817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19" y="2413600"/>
            <a:ext cx="3146495" cy="2967981"/>
          </a:xfrm>
          <a:prstGeom prst="rect">
            <a:avLst/>
          </a:prstGeom>
        </p:spPr>
      </p:pic>
      <p:grpSp>
        <p:nvGrpSpPr>
          <p:cNvPr id="21" name="Group 18"/>
          <p:cNvGrpSpPr>
            <a:grpSpLocks/>
          </p:cNvGrpSpPr>
          <p:nvPr/>
        </p:nvGrpSpPr>
        <p:grpSpPr bwMode="auto">
          <a:xfrm>
            <a:off x="-14288" y="101600"/>
            <a:ext cx="12206288" cy="914400"/>
            <a:chOff x="0" y="115341"/>
            <a:chExt cx="12192000" cy="1017537"/>
          </a:xfrm>
        </p:grpSpPr>
        <p:sp>
          <p:nvSpPr>
            <p:cNvPr id="22" name="Rectangle 21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25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Rectangle 25"/>
          <p:cNvSpPr/>
          <p:nvPr/>
        </p:nvSpPr>
        <p:spPr>
          <a:xfrm>
            <a:off x="204788" y="174625"/>
            <a:ext cx="11671301" cy="782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800" b="1" dirty="0" err="1" smtClean="0"/>
              <a:t>PEMILU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AMAN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TRANSPARAN</a:t>
            </a:r>
            <a:r>
              <a:rPr lang="en-US" sz="2800" b="1" dirty="0" smtClean="0"/>
              <a:t> DAN </a:t>
            </a:r>
            <a:r>
              <a:rPr lang="en-US" sz="2800" b="1" dirty="0" err="1" smtClean="0"/>
              <a:t>DEMOKRATIS</a:t>
            </a:r>
            <a:endParaRPr lang="en-US" sz="2800" b="1" dirty="0"/>
          </a:p>
        </p:txBody>
      </p:sp>
      <p:sp>
        <p:nvSpPr>
          <p:cNvPr id="27" name="Oval 26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solidFill>
                  <a:srgbClr val="C00000"/>
                </a:solidFill>
              </a:rPr>
              <a:t>10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62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18"/>
          <p:cNvGrpSpPr>
            <a:grpSpLocks/>
          </p:cNvGrpSpPr>
          <p:nvPr/>
        </p:nvGrpSpPr>
        <p:grpSpPr bwMode="auto">
          <a:xfrm>
            <a:off x="-14288" y="101600"/>
            <a:ext cx="12206288" cy="914400"/>
            <a:chOff x="0" y="115341"/>
            <a:chExt cx="12192000" cy="1017537"/>
          </a:xfrm>
        </p:grpSpPr>
        <p:sp>
          <p:nvSpPr>
            <p:cNvPr id="49" name="Rectangle 48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52268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oup 40">
            <a:extLst/>
          </p:cNvPr>
          <p:cNvGrpSpPr/>
          <p:nvPr/>
        </p:nvGrpSpPr>
        <p:grpSpPr>
          <a:xfrm>
            <a:off x="495236" y="3018683"/>
            <a:ext cx="6579974" cy="794459"/>
            <a:chOff x="2586317" y="2420471"/>
            <a:chExt cx="7019365" cy="1385047"/>
          </a:xfrm>
          <a:solidFill>
            <a:schemeClr val="accent6">
              <a:lumMod val="75000"/>
            </a:schemeClr>
          </a:solidFill>
        </p:grpSpPr>
        <p:sp>
          <p:nvSpPr>
            <p:cNvPr id="42" name="Rounded Rectangle 2">
              <a:extLst/>
            </p:cNvPr>
            <p:cNvSpPr/>
            <p:nvPr/>
          </p:nvSpPr>
          <p:spPr>
            <a:xfrm>
              <a:off x="2586317" y="2420471"/>
              <a:ext cx="7019365" cy="1385047"/>
            </a:xfrm>
            <a:prstGeom prst="roundRect">
              <a:avLst>
                <a:gd name="adj" fmla="val 9871"/>
              </a:avLst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b="1"/>
            </a:p>
          </p:txBody>
        </p:sp>
        <p:sp>
          <p:nvSpPr>
            <p:cNvPr id="43" name="Rounded Rectangle 5">
              <a:extLst/>
            </p:cNvPr>
            <p:cNvSpPr/>
            <p:nvPr/>
          </p:nvSpPr>
          <p:spPr>
            <a:xfrm>
              <a:off x="4424082" y="2548217"/>
              <a:ext cx="5038165" cy="1129553"/>
            </a:xfrm>
            <a:prstGeom prst="roundRect">
              <a:avLst>
                <a:gd name="adj" fmla="val 9871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b="1"/>
            </a:p>
          </p:txBody>
        </p:sp>
        <p:sp>
          <p:nvSpPr>
            <p:cNvPr id="44" name="Isosceles Triangle 43">
              <a:extLst/>
            </p:cNvPr>
            <p:cNvSpPr/>
            <p:nvPr/>
          </p:nvSpPr>
          <p:spPr>
            <a:xfrm rot="5400000">
              <a:off x="3933258" y="2733113"/>
              <a:ext cx="1257301" cy="75975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397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b="1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04788" y="174625"/>
            <a:ext cx="10612437" cy="782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/>
              <a:t>POTENSI KERAWANAN PEMILU 2019</a:t>
            </a:r>
          </a:p>
        </p:txBody>
      </p:sp>
      <p:pic>
        <p:nvPicPr>
          <p:cNvPr id="65542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8" r="11035" b="-3"/>
          <a:stretch>
            <a:fillRect/>
          </a:stretch>
        </p:blipFill>
        <p:spPr bwMode="auto">
          <a:xfrm>
            <a:off x="7295902" y="3018683"/>
            <a:ext cx="2710083" cy="7944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icture 25" descr="A picture containing indoor&#10;&#10;Description generated with high confidenc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4" r="41817" b="-2"/>
          <a:stretch>
            <a:fillRect/>
          </a:stretch>
        </p:blipFill>
        <p:spPr bwMode="auto">
          <a:xfrm>
            <a:off x="10079170" y="2528768"/>
            <a:ext cx="1646238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231" name="Group 26"/>
          <p:cNvGrpSpPr>
            <a:grpSpLocks/>
          </p:cNvGrpSpPr>
          <p:nvPr/>
        </p:nvGrpSpPr>
        <p:grpSpPr bwMode="auto">
          <a:xfrm>
            <a:off x="490670" y="1320680"/>
            <a:ext cx="6584950" cy="795338"/>
            <a:chOff x="2586317" y="2420471"/>
            <a:chExt cx="7019365" cy="1385047"/>
          </a:xfrm>
        </p:grpSpPr>
        <p:sp>
          <p:nvSpPr>
            <p:cNvPr id="28" name="Rounded Rectangle 2">
              <a:extLst/>
            </p:cNvPr>
            <p:cNvSpPr/>
            <p:nvPr/>
          </p:nvSpPr>
          <p:spPr>
            <a:xfrm>
              <a:off x="2586317" y="2420471"/>
              <a:ext cx="7019365" cy="1385047"/>
            </a:xfrm>
            <a:prstGeom prst="roundRect">
              <a:avLst>
                <a:gd name="adj" fmla="val 9871"/>
              </a:avLst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40000">
                  <a:srgbClr val="CC0000">
                    <a:shade val="67500"/>
                    <a:satMod val="115000"/>
                  </a:srgbClr>
                </a:gs>
                <a:gs pos="63000">
                  <a:srgbClr val="CC000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8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9" name="Rounded Rectangle 5">
              <a:extLst/>
            </p:cNvPr>
            <p:cNvSpPr/>
            <p:nvPr/>
          </p:nvSpPr>
          <p:spPr>
            <a:xfrm>
              <a:off x="4424077" y="2547641"/>
              <a:ext cx="5039457" cy="1130707"/>
            </a:xfrm>
            <a:prstGeom prst="roundRect">
              <a:avLst>
                <a:gd name="adj" fmla="val 98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8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30" name="Isosceles Triangle 29">
              <a:extLst/>
            </p:cNvPr>
            <p:cNvSpPr/>
            <p:nvPr/>
          </p:nvSpPr>
          <p:spPr>
            <a:xfrm rot="5400000">
              <a:off x="3932211" y="2733935"/>
              <a:ext cx="1257875" cy="758118"/>
            </a:xfrm>
            <a:prstGeom prst="triangle">
              <a:avLst/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50000">
                  <a:srgbClr val="CC0000">
                    <a:shade val="67500"/>
                    <a:satMod val="115000"/>
                  </a:srgbClr>
                </a:gs>
                <a:gs pos="100000">
                  <a:srgbClr val="CC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800" b="1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2667133" y="1431805"/>
            <a:ext cx="4406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/>
              <a:t>Politik Identitas (SARA)</a:t>
            </a:r>
          </a:p>
        </p:txBody>
      </p:sp>
      <p:sp>
        <p:nvSpPr>
          <p:cNvPr id="32" name="Rounded Rectangle 2">
            <a:extLst/>
          </p:cNvPr>
          <p:cNvSpPr/>
          <p:nvPr/>
        </p:nvSpPr>
        <p:spPr>
          <a:xfrm>
            <a:off x="490670" y="2169993"/>
            <a:ext cx="6583363" cy="793750"/>
          </a:xfrm>
          <a:prstGeom prst="roundRect">
            <a:avLst>
              <a:gd name="adj" fmla="val 9871"/>
            </a:avLst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sz="2400" b="1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3" name="Rounded Rectangle 5">
            <a:extLst/>
          </p:cNvPr>
          <p:cNvSpPr/>
          <p:nvPr/>
        </p:nvSpPr>
        <p:spPr>
          <a:xfrm>
            <a:off x="2089283" y="2243018"/>
            <a:ext cx="4905375" cy="647700"/>
          </a:xfrm>
          <a:prstGeom prst="roundRect">
            <a:avLst>
              <a:gd name="adj" fmla="val 987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sz="2400" b="1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4" name="Isosceles Triangle 33">
            <a:extLst/>
          </p:cNvPr>
          <p:cNvSpPr/>
          <p:nvPr/>
        </p:nvSpPr>
        <p:spPr>
          <a:xfrm rot="5400000">
            <a:off x="2002764" y="2262862"/>
            <a:ext cx="720725" cy="636587"/>
          </a:xfrm>
          <a:prstGeom prst="triangle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id-ID" sz="2400" b="1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2236" name="Rectangle 9"/>
          <p:cNvSpPr>
            <a:spLocks noChangeArrowheads="1"/>
          </p:cNvSpPr>
          <p:nvPr/>
        </p:nvSpPr>
        <p:spPr bwMode="auto">
          <a:xfrm>
            <a:off x="2673483" y="2282705"/>
            <a:ext cx="4856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/>
              <a:t>HOAX dan Propaganda</a:t>
            </a:r>
          </a:p>
        </p:txBody>
      </p:sp>
      <p:sp>
        <p:nvSpPr>
          <p:cNvPr id="52237" name="Rectangle 10"/>
          <p:cNvSpPr>
            <a:spLocks noChangeArrowheads="1"/>
          </p:cNvSpPr>
          <p:nvPr/>
        </p:nvSpPr>
        <p:spPr bwMode="auto">
          <a:xfrm>
            <a:off x="2786195" y="3133605"/>
            <a:ext cx="30384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 i="1"/>
              <a:t>Money Politic</a:t>
            </a:r>
          </a:p>
        </p:txBody>
      </p:sp>
      <p:grpSp>
        <p:nvGrpSpPr>
          <p:cNvPr id="52238" name="Group 44"/>
          <p:cNvGrpSpPr>
            <a:grpSpLocks/>
          </p:cNvGrpSpPr>
          <p:nvPr/>
        </p:nvGrpSpPr>
        <p:grpSpPr bwMode="auto">
          <a:xfrm>
            <a:off x="501783" y="3865443"/>
            <a:ext cx="6572250" cy="795337"/>
            <a:chOff x="2586317" y="2420471"/>
            <a:chExt cx="7019365" cy="1385047"/>
          </a:xfrm>
        </p:grpSpPr>
        <p:sp>
          <p:nvSpPr>
            <p:cNvPr id="46" name="Rounded Rectangle 2">
              <a:extLst/>
            </p:cNvPr>
            <p:cNvSpPr/>
            <p:nvPr/>
          </p:nvSpPr>
          <p:spPr>
            <a:xfrm>
              <a:off x="2586317" y="2420471"/>
              <a:ext cx="7019365" cy="1385047"/>
            </a:xfrm>
            <a:prstGeom prst="roundRect">
              <a:avLst>
                <a:gd name="adj" fmla="val 9871"/>
              </a:avLst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40000">
                  <a:srgbClr val="CC0000">
                    <a:shade val="67500"/>
                    <a:satMod val="115000"/>
                  </a:srgbClr>
                </a:gs>
                <a:gs pos="63000">
                  <a:srgbClr val="CC000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47" name="Rounded Rectangle 5">
              <a:extLst/>
            </p:cNvPr>
            <p:cNvSpPr/>
            <p:nvPr/>
          </p:nvSpPr>
          <p:spPr>
            <a:xfrm>
              <a:off x="4424238" y="2547641"/>
              <a:ext cx="5039022" cy="1130707"/>
            </a:xfrm>
            <a:prstGeom prst="roundRect">
              <a:avLst>
                <a:gd name="adj" fmla="val 98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48" name="Isosceles Triangle 47">
              <a:extLst/>
            </p:cNvPr>
            <p:cNvSpPr/>
            <p:nvPr/>
          </p:nvSpPr>
          <p:spPr>
            <a:xfrm rot="5400000">
              <a:off x="3933481" y="2734052"/>
              <a:ext cx="1257879" cy="757887"/>
            </a:xfrm>
            <a:prstGeom prst="triangle">
              <a:avLst/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50000">
                  <a:srgbClr val="CC0000">
                    <a:shade val="67500"/>
                    <a:satMod val="115000"/>
                  </a:srgbClr>
                </a:gs>
                <a:gs pos="100000">
                  <a:srgbClr val="CC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sp>
        <p:nvSpPr>
          <p:cNvPr id="52239" name="Rectangle 34"/>
          <p:cNvSpPr>
            <a:spLocks noChangeArrowheads="1"/>
          </p:cNvSpPr>
          <p:nvPr/>
        </p:nvSpPr>
        <p:spPr bwMode="auto">
          <a:xfrm>
            <a:off x="2732220" y="3952755"/>
            <a:ext cx="45434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/>
              <a:t>Sabotase dan Terorisme</a:t>
            </a:r>
          </a:p>
        </p:txBody>
      </p:sp>
      <p:grpSp>
        <p:nvGrpSpPr>
          <p:cNvPr id="52240" name="Group 49"/>
          <p:cNvGrpSpPr>
            <a:grpSpLocks/>
          </p:cNvGrpSpPr>
          <p:nvPr/>
        </p:nvGrpSpPr>
        <p:grpSpPr bwMode="auto">
          <a:xfrm>
            <a:off x="490670" y="4732218"/>
            <a:ext cx="6607175" cy="795337"/>
            <a:chOff x="2586317" y="2420471"/>
            <a:chExt cx="7019365" cy="1385047"/>
          </a:xfrm>
        </p:grpSpPr>
        <p:sp>
          <p:nvSpPr>
            <p:cNvPr id="51" name="Rounded Rectangle 2">
              <a:extLst/>
            </p:cNvPr>
            <p:cNvSpPr/>
            <p:nvPr/>
          </p:nvSpPr>
          <p:spPr>
            <a:xfrm>
              <a:off x="2586317" y="2420471"/>
              <a:ext cx="7019365" cy="1385047"/>
            </a:xfrm>
            <a:prstGeom prst="roundRect">
              <a:avLst>
                <a:gd name="adj" fmla="val 9871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2" name="Rounded Rectangle 5">
              <a:extLst/>
            </p:cNvPr>
            <p:cNvSpPr/>
            <p:nvPr/>
          </p:nvSpPr>
          <p:spPr>
            <a:xfrm>
              <a:off x="4424642" y="2547641"/>
              <a:ext cx="5037685" cy="1130707"/>
            </a:xfrm>
            <a:prstGeom prst="roundRect">
              <a:avLst>
                <a:gd name="adj" fmla="val 98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3" name="Isosceles Triangle 52">
              <a:extLst/>
            </p:cNvPr>
            <p:cNvSpPr/>
            <p:nvPr/>
          </p:nvSpPr>
          <p:spPr>
            <a:xfrm rot="5400000">
              <a:off x="3933155" y="2734367"/>
              <a:ext cx="1257879" cy="757254"/>
            </a:xfrm>
            <a:prstGeom prst="triangle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sp>
        <p:nvSpPr>
          <p:cNvPr id="52241" name="Rectangle 39"/>
          <p:cNvSpPr>
            <a:spLocks noChangeArrowheads="1"/>
          </p:cNvSpPr>
          <p:nvPr/>
        </p:nvSpPr>
        <p:spPr bwMode="auto">
          <a:xfrm>
            <a:off x="2759208" y="4775080"/>
            <a:ext cx="341471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/>
              <a:t>Serangan </a:t>
            </a:r>
            <a:r>
              <a:rPr lang="en-AU" altLang="en-US" sz="3200" b="1" i="1"/>
              <a:t>Cyber</a:t>
            </a:r>
          </a:p>
        </p:txBody>
      </p:sp>
      <p:grpSp>
        <p:nvGrpSpPr>
          <p:cNvPr id="52242" name="Group 55"/>
          <p:cNvGrpSpPr>
            <a:grpSpLocks/>
          </p:cNvGrpSpPr>
          <p:nvPr/>
        </p:nvGrpSpPr>
        <p:grpSpPr bwMode="auto">
          <a:xfrm>
            <a:off x="501783" y="5667255"/>
            <a:ext cx="6607175" cy="793750"/>
            <a:chOff x="2586317" y="2420471"/>
            <a:chExt cx="7019365" cy="1385047"/>
          </a:xfrm>
        </p:grpSpPr>
        <p:sp>
          <p:nvSpPr>
            <p:cNvPr id="57" name="Rounded Rectangle 2">
              <a:extLst/>
            </p:cNvPr>
            <p:cNvSpPr/>
            <p:nvPr/>
          </p:nvSpPr>
          <p:spPr>
            <a:xfrm>
              <a:off x="2586317" y="2420471"/>
              <a:ext cx="7019365" cy="1385047"/>
            </a:xfrm>
            <a:prstGeom prst="roundRect">
              <a:avLst>
                <a:gd name="adj" fmla="val 9871"/>
              </a:avLst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40000">
                  <a:srgbClr val="CC0000">
                    <a:shade val="67500"/>
                    <a:satMod val="115000"/>
                  </a:srgbClr>
                </a:gs>
                <a:gs pos="63000">
                  <a:srgbClr val="CC000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8" name="Rounded Rectangle 5">
              <a:extLst/>
            </p:cNvPr>
            <p:cNvSpPr/>
            <p:nvPr/>
          </p:nvSpPr>
          <p:spPr>
            <a:xfrm>
              <a:off x="4424642" y="2547895"/>
              <a:ext cx="5037684" cy="1130198"/>
            </a:xfrm>
            <a:prstGeom prst="roundRect">
              <a:avLst>
                <a:gd name="adj" fmla="val 98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9" name="Isosceles Triangle 58">
              <a:extLst/>
            </p:cNvPr>
            <p:cNvSpPr/>
            <p:nvPr/>
          </p:nvSpPr>
          <p:spPr>
            <a:xfrm rot="5400000">
              <a:off x="3933282" y="2734369"/>
              <a:ext cx="1257623" cy="757255"/>
            </a:xfrm>
            <a:prstGeom prst="triangle">
              <a:avLst/>
            </a:prstGeom>
            <a:gradFill flip="none" rotWithShape="1">
              <a:gsLst>
                <a:gs pos="0">
                  <a:srgbClr val="CC0000">
                    <a:shade val="30000"/>
                    <a:satMod val="115000"/>
                  </a:srgbClr>
                </a:gs>
                <a:gs pos="50000">
                  <a:srgbClr val="CC0000">
                    <a:shade val="67500"/>
                    <a:satMod val="115000"/>
                  </a:srgbClr>
                </a:gs>
                <a:gs pos="100000">
                  <a:srgbClr val="CC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2400" b="1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sp>
        <p:nvSpPr>
          <p:cNvPr id="52243" name="Rectangle 48"/>
          <p:cNvSpPr>
            <a:spLocks noChangeArrowheads="1"/>
          </p:cNvSpPr>
          <p:nvPr/>
        </p:nvSpPr>
        <p:spPr bwMode="auto">
          <a:xfrm>
            <a:off x="2643320" y="5762505"/>
            <a:ext cx="4679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200" b="1"/>
              <a:t>Perselisihan hasil pemilu</a:t>
            </a:r>
          </a:p>
        </p:txBody>
      </p:sp>
      <p:sp>
        <p:nvSpPr>
          <p:cNvPr id="54" name="Oval 53">
            <a:extLst/>
          </p:cNvPr>
          <p:cNvSpPr/>
          <p:nvPr/>
        </p:nvSpPr>
        <p:spPr>
          <a:xfrm>
            <a:off x="11474245" y="6172200"/>
            <a:ext cx="624093" cy="5619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D0198C52-D110-42F5-86E2-6A8D4F94ED88}" type="slidenum">
              <a:rPr lang="en-US" altLang="en-US" b="1">
                <a:solidFill>
                  <a:srgbClr val="C00000"/>
                </a:solidFill>
              </a:rPr>
              <a:pPr algn="ctr" eaLnBrk="1" hangingPunct="1"/>
              <a:t>11</a:t>
            </a:fld>
            <a:endParaRPr lang="en-US" altLang="en-US" b="1">
              <a:solidFill>
                <a:srgbClr val="C00000"/>
              </a:solidFill>
            </a:endParaRPr>
          </a:p>
        </p:txBody>
      </p:sp>
      <p:pic>
        <p:nvPicPr>
          <p:cNvPr id="3074" name="Picture 2" descr="Hasil gambar untuk pemilu 2019"/>
          <p:cNvPicPr>
            <a:picLocks noChangeAspect="1" noChangeArrowheads="1"/>
          </p:cNvPicPr>
          <p:nvPr/>
        </p:nvPicPr>
        <p:blipFill rotWithShape="1">
          <a:blip r:embed="rId5"/>
          <a:srcRect t="6395"/>
          <a:stretch/>
        </p:blipFill>
        <p:spPr bwMode="auto">
          <a:xfrm>
            <a:off x="10015670" y="1193680"/>
            <a:ext cx="1673225" cy="133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65576" name="Picture 40" descr="https://media2.picsearch.com/is?OwyHpsfjIDJaLVMk1NNbLTNVSipDrt8itz900iVcQHI&amp;height=17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851" y="5603363"/>
            <a:ext cx="2802666" cy="840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/>
          <a:srcRect t="17036" r="6284" b="9577"/>
          <a:stretch/>
        </p:blipFill>
        <p:spPr>
          <a:xfrm>
            <a:off x="7268511" y="4819686"/>
            <a:ext cx="2764866" cy="7500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8"/>
          <a:srcRect l="10252" t="27319" r="45359" b="20766"/>
          <a:stretch/>
        </p:blipFill>
        <p:spPr>
          <a:xfrm>
            <a:off x="7235503" y="3813141"/>
            <a:ext cx="2861187" cy="9847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5578" name="Picture 42" descr="https://media1.picsearch.com/is?d9ya-GYDok_ipUE99bUv3MjlfLIir5jmiz9k2bdVB9M&amp;height=25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902" y="2169837"/>
            <a:ext cx="2714237" cy="7622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5580" name="Picture 44" descr="https://media1.picsearch.com/is?JpcjweEmeKaIWd9WRehY1VdJ_YmObn1KAJWkc_7Mfyo&amp;height=22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97" b="24467"/>
          <a:stretch/>
        </p:blipFill>
        <p:spPr bwMode="auto">
          <a:xfrm>
            <a:off x="7295368" y="1355676"/>
            <a:ext cx="2700023" cy="781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-14288" y="163513"/>
            <a:ext cx="12206288" cy="914400"/>
            <a:chOff x="0" y="115341"/>
            <a:chExt cx="12192000" cy="1017537"/>
          </a:xfrm>
        </p:grpSpPr>
        <p:sp>
          <p:nvSpPr>
            <p:cNvPr id="4" name="Rectangle 3"/>
            <p:cNvSpPr/>
            <p:nvPr/>
          </p:nvSpPr>
          <p:spPr>
            <a:xfrm>
              <a:off x="0" y="348527"/>
              <a:ext cx="12192000" cy="581197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957988"/>
              <a:ext cx="12192000" cy="7242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240766"/>
              <a:ext cx="12192000" cy="7242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56343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6323" name="TextBox 7"/>
          <p:cNvSpPr txBox="1">
            <a:spLocks noChangeArrowheads="1"/>
          </p:cNvSpPr>
          <p:nvPr/>
        </p:nvSpPr>
        <p:spPr bwMode="auto">
          <a:xfrm>
            <a:off x="76200" y="328613"/>
            <a:ext cx="10439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FFFFFF"/>
                </a:solidFill>
              </a:rPr>
              <a:t>PERAN PEMERINTAH</a:t>
            </a:r>
            <a:r>
              <a:rPr lang="id-ID" altLang="en-US" sz="2800" b="1">
                <a:solidFill>
                  <a:srgbClr val="FFFFFF"/>
                </a:solidFill>
              </a:rPr>
              <a:t> &amp; PEMERINTAH DAERAH</a:t>
            </a:r>
            <a:r>
              <a:rPr lang="en-US" altLang="en-US" sz="2800" b="1">
                <a:solidFill>
                  <a:srgbClr val="FFFFFF"/>
                </a:solidFill>
              </a:rPr>
              <a:t> DALAM</a:t>
            </a:r>
            <a:r>
              <a:rPr lang="id-ID" altLang="en-US" sz="2800" b="1">
                <a:solidFill>
                  <a:srgbClr val="FFFFFF"/>
                </a:solidFill>
              </a:rPr>
              <a:t> </a:t>
            </a:r>
            <a:r>
              <a:rPr lang="en-US" altLang="en-US" sz="2800" b="1">
                <a:solidFill>
                  <a:srgbClr val="FFFFFF"/>
                </a:solidFill>
              </a:rPr>
              <a:t>PEMILU 2019</a:t>
            </a:r>
          </a:p>
        </p:txBody>
      </p:sp>
      <p:sp>
        <p:nvSpPr>
          <p:cNvPr id="10" name="Oval 9">
            <a:extLst/>
          </p:cNvPr>
          <p:cNvSpPr/>
          <p:nvPr/>
        </p:nvSpPr>
        <p:spPr>
          <a:xfrm>
            <a:off x="11474244" y="6151563"/>
            <a:ext cx="600280" cy="5619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2C155DFD-42DD-4202-BDF4-834F6904EEAA}" type="slidenum">
              <a:rPr lang="en-US" altLang="en-US" b="1">
                <a:solidFill>
                  <a:srgbClr val="C00000"/>
                </a:solidFill>
              </a:rPr>
              <a:pPr algn="ctr" eaLnBrk="1" hangingPunct="1"/>
              <a:t>12</a:t>
            </a:fld>
            <a:endParaRPr lang="en-US" altLang="en-US" b="1">
              <a:solidFill>
                <a:srgbClr val="C00000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6200" y="1856852"/>
            <a:ext cx="2920181" cy="200906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id-ID" sz="2800" b="1" dirty="0"/>
              <a:t>PASAL 434 UU No. 7 TAHUN 2017 TTG PEMILU</a:t>
            </a:r>
          </a:p>
        </p:txBody>
      </p:sp>
      <p:sp>
        <p:nvSpPr>
          <p:cNvPr id="3" name="Rectangle 2"/>
          <p:cNvSpPr/>
          <p:nvPr/>
        </p:nvSpPr>
        <p:spPr>
          <a:xfrm>
            <a:off x="3607347" y="1825711"/>
            <a:ext cx="8467177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id-ID" b="1" smtClean="0"/>
              <a:t>AYAT (1)</a:t>
            </a:r>
            <a:r>
              <a:rPr lang="en-US" b="1" smtClean="0"/>
              <a:t>. </a:t>
            </a:r>
            <a:r>
              <a:rPr lang="id-ID" b="1" smtClean="0"/>
              <a:t> UNTUK KELANCARAN PELAKSANAAN TUGAS, WEWENANG, DAN KEWAJIBAN PENYELENGGARA PEMILU, PEMERINTAH DAN PEMDA WAJIB MEMBERIKAN BANTUAN DAN FASILITAS SESUAI DENGAN KETENTUAN PERUNDANG-UNDANGAN</a:t>
            </a:r>
          </a:p>
          <a:p>
            <a:pPr>
              <a:defRPr/>
            </a:pP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3601345" y="3042209"/>
            <a:ext cx="8473180" cy="286232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id-ID" b="1" smtClean="0"/>
              <a:t>AYAT (2) BANTUAN DAN FASILITAS SEBAGAIMANA DIMAKSUD PADA AYAT (1) BERUPA :</a:t>
            </a:r>
          </a:p>
          <a:p>
            <a:pPr>
              <a:defRPr/>
            </a:pPr>
            <a:r>
              <a:rPr lang="id-ID" b="1" smtClean="0"/>
              <a:t>a. PENUGASAN PERSONEL PADA SEKRETARIAT PPK, PANWASLU KECAMATAN DAN  PPS</a:t>
            </a:r>
          </a:p>
          <a:p>
            <a:pPr>
              <a:defRPr/>
            </a:pPr>
            <a:r>
              <a:rPr lang="id-ID" b="1" smtClean="0"/>
              <a:t>b. PENYEDIAAN SARANA RUANGAN SEKRETARIAT PPK, PANWASLU KECAMATAN DAN PPS</a:t>
            </a:r>
          </a:p>
          <a:p>
            <a:pPr>
              <a:defRPr/>
            </a:pPr>
            <a:r>
              <a:rPr lang="id-ID" b="1" smtClean="0"/>
              <a:t>c. PELAKSANAAN  SOSIALISASI  TERHADAP PER UU PEMILU</a:t>
            </a:r>
          </a:p>
          <a:p>
            <a:pPr>
              <a:defRPr/>
            </a:pPr>
            <a:r>
              <a:rPr lang="id-ID" b="1" smtClean="0"/>
              <a:t>d. PELAKSANAAN PENDIDIKAN POLITIK BAGI PEMILIH UTK MENINGKATKAN PARTISIPASI MASYARAKAT DALAM PEMILU</a:t>
            </a:r>
            <a:endParaRPr lang="en-US" b="1" smtClean="0"/>
          </a:p>
          <a:p>
            <a:pPr>
              <a:defRPr/>
            </a:pPr>
            <a:r>
              <a:rPr lang="id-ID" b="1" smtClean="0"/>
              <a:t>d. KELANCARAN TRANSPORTASI PENGIRIMAN LOGISTIK</a:t>
            </a:r>
          </a:p>
          <a:p>
            <a:pPr>
              <a:defRPr/>
            </a:pPr>
            <a:r>
              <a:rPr lang="id-ID" b="1" smtClean="0"/>
              <a:t>e. PEMANTAUAN KELANCARAN PENYELENGGARAAN PEMILU</a:t>
            </a:r>
            <a:endParaRPr lang="en-US" b="1" smtClean="0"/>
          </a:p>
          <a:p>
            <a:pPr>
              <a:defRPr/>
            </a:pPr>
            <a:r>
              <a:rPr lang="id-ID" b="1" smtClean="0"/>
              <a:t>f. KEG LAIN YANG SESUAI KEBUTUHAN PELAKS PEMILU</a:t>
            </a:r>
            <a:endParaRPr lang="en-US" sz="1600" smtClean="0"/>
          </a:p>
        </p:txBody>
      </p:sp>
      <p:sp>
        <p:nvSpPr>
          <p:cNvPr id="9" name="Right Arrow 8"/>
          <p:cNvSpPr/>
          <p:nvPr/>
        </p:nvSpPr>
        <p:spPr>
          <a:xfrm>
            <a:off x="3040907" y="2062665"/>
            <a:ext cx="560438" cy="1597435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endParaRPr lang="id-ID" smtClean="0">
              <a:solidFill>
                <a:srgbClr val="FFFFFF"/>
              </a:solidFill>
            </a:endParaRPr>
          </a:p>
        </p:txBody>
      </p:sp>
      <p:pic>
        <p:nvPicPr>
          <p:cNvPr id="71693" name="Picture 13" descr="https://media5.picsearch.com/is?RghfNH2uw7uM_EDo4BMUAyH6gh7rtLnYAIzitUBelME&amp;height=2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4041775"/>
            <a:ext cx="2600325" cy="2109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0845002" y="6356350"/>
            <a:ext cx="2743200" cy="365125"/>
          </a:xfrm>
        </p:spPr>
        <p:txBody>
          <a:bodyPr/>
          <a:lstStyle/>
          <a:p>
            <a:fld id="{DF51D4ED-A9C9-46A9-B954-0AD96C2A3A37}" type="slidenum">
              <a:rPr lang="en-US" altLang="en-US" sz="700" smtClean="0"/>
              <a:pPr/>
              <a:t>13</a:t>
            </a:fld>
            <a:endParaRPr lang="en-US" altLang="en-US" sz="700"/>
          </a:p>
        </p:txBody>
      </p:sp>
      <p:sp>
        <p:nvSpPr>
          <p:cNvPr id="9" name="Rectangle 8">
            <a:extLst/>
          </p:cNvPr>
          <p:cNvSpPr/>
          <p:nvPr/>
        </p:nvSpPr>
        <p:spPr>
          <a:xfrm>
            <a:off x="195263" y="160338"/>
            <a:ext cx="11471275" cy="781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en-US" sz="30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0256" y="1819393"/>
            <a:ext cx="4690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MEMPUNYAI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HAK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UNTUK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MEMILIH</a:t>
            </a:r>
            <a:r>
              <a:rPr lang="en-US" sz="1600" b="1" dirty="0" smtClean="0">
                <a:sym typeface="Wingdings" panose="05000000000000000000" pitchFamily="2" charset="2"/>
              </a:rPr>
              <a:t> DAN </a:t>
            </a:r>
            <a:r>
              <a:rPr lang="en-US" sz="1600" b="1" dirty="0" err="1" smtClean="0">
                <a:sym typeface="Wingdings" panose="05000000000000000000" pitchFamily="2" charset="2"/>
              </a:rPr>
              <a:t>DIPILIH</a:t>
            </a:r>
            <a:endParaRPr lang="en-US" sz="1600" b="1" dirty="0" smtClean="0">
              <a:sym typeface="Wingdings" panose="05000000000000000000" pitchFamily="2" charset="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34461" y="1686159"/>
            <a:ext cx="2670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WNI</a:t>
            </a:r>
            <a:r>
              <a:rPr lang="en-US" sz="3200" b="1" dirty="0" smtClean="0"/>
              <a:t>  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38637" y="2751945"/>
            <a:ext cx="4224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MENGAJAK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MASYARAKAT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UNTUK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MENGGUNAKAN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HAK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PILIHNYA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DALAM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PEMILU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617601" y="2719467"/>
            <a:ext cx="35372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MASYARAKAT</a:t>
            </a:r>
            <a:r>
              <a:rPr lang="en-US" sz="3200" b="1" dirty="0" smtClean="0"/>
              <a:t> </a:t>
            </a:r>
            <a:endParaRPr lang="en-US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879557" y="4452105"/>
            <a:ext cx="5602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BERSIKAP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NETRAL</a:t>
            </a:r>
            <a:r>
              <a:rPr lang="en-US" sz="1600" b="1" dirty="0" smtClean="0">
                <a:sym typeface="Wingdings" panose="05000000000000000000" pitchFamily="2" charset="2"/>
              </a:rPr>
              <a:t> DAN </a:t>
            </a:r>
            <a:r>
              <a:rPr lang="en-US" sz="1600" b="1" dirty="0" err="1" smtClean="0">
                <a:sym typeface="Wingdings" panose="05000000000000000000" pitchFamily="2" charset="2"/>
              </a:rPr>
              <a:t>PROFESIONAL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DALAM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PEMILU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659114" y="4347972"/>
            <a:ext cx="3454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ASN</a:t>
            </a:r>
            <a:endParaRPr lang="en-US" sz="3200" b="1" dirty="0"/>
          </a:p>
        </p:txBody>
      </p:sp>
      <p:sp>
        <p:nvSpPr>
          <p:cNvPr id="17" name="Right Arrow 16"/>
          <p:cNvSpPr/>
          <p:nvPr/>
        </p:nvSpPr>
        <p:spPr>
          <a:xfrm>
            <a:off x="5759818" y="1660751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8" name="Right Arrow 17"/>
          <p:cNvSpPr/>
          <p:nvPr/>
        </p:nvSpPr>
        <p:spPr>
          <a:xfrm>
            <a:off x="6321704" y="2686989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9" name="Right Arrow 18"/>
          <p:cNvSpPr/>
          <p:nvPr/>
        </p:nvSpPr>
        <p:spPr>
          <a:xfrm>
            <a:off x="6321704" y="4254262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21" name="TextBox 20"/>
          <p:cNvSpPr txBox="1"/>
          <p:nvPr/>
        </p:nvSpPr>
        <p:spPr>
          <a:xfrm>
            <a:off x="6229683" y="5720356"/>
            <a:ext cx="5602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ym typeface="Wingdings" panose="05000000000000000000" pitchFamily="2" charset="2"/>
              </a:rPr>
              <a:t>BERSAMA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APARAT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LAINNYA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MAMPU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MENGAMANKAN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JALANNYA</a:t>
            </a:r>
            <a:r>
              <a:rPr lang="en-US" sz="1600" b="1" dirty="0" smtClean="0">
                <a:sym typeface="Wingdings" panose="05000000000000000000" pitchFamily="2" charset="2"/>
              </a:rPr>
              <a:t> </a:t>
            </a:r>
            <a:r>
              <a:rPr lang="en-US" sz="1600" b="1" dirty="0" err="1" smtClean="0">
                <a:sym typeface="Wingdings" panose="05000000000000000000" pitchFamily="2" charset="2"/>
              </a:rPr>
              <a:t>PEMILU</a:t>
            </a:r>
            <a:endParaRPr lang="en-US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912059" y="5566271"/>
            <a:ext cx="41134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/>
              <a:t>SEBAGAI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APARAT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KEAMANAN</a:t>
            </a:r>
            <a:endParaRPr lang="en-US" sz="3200" b="1" dirty="0"/>
          </a:p>
        </p:txBody>
      </p:sp>
      <p:sp>
        <p:nvSpPr>
          <p:cNvPr id="23" name="Right Arrow 22"/>
          <p:cNvSpPr/>
          <p:nvPr/>
        </p:nvSpPr>
        <p:spPr>
          <a:xfrm>
            <a:off x="5671830" y="5522513"/>
            <a:ext cx="405441" cy="734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18" y="2302595"/>
            <a:ext cx="2420574" cy="16074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19" y="4021959"/>
            <a:ext cx="2420574" cy="1451399"/>
          </a:xfrm>
          <a:prstGeom prst="rect">
            <a:avLst/>
          </a:prstGeom>
        </p:spPr>
      </p:pic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-14288" y="101600"/>
            <a:ext cx="12206288" cy="914400"/>
            <a:chOff x="0" y="115341"/>
            <a:chExt cx="12192000" cy="1017537"/>
          </a:xfrm>
        </p:grpSpPr>
        <p:sp>
          <p:nvSpPr>
            <p:cNvPr id="25" name="Rectangle 24"/>
            <p:cNvSpPr/>
            <p:nvPr/>
          </p:nvSpPr>
          <p:spPr>
            <a:xfrm>
              <a:off x="0" y="348527"/>
              <a:ext cx="12192000" cy="58119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0" y="957989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0" y="240767"/>
              <a:ext cx="12192000" cy="7242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sz="32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28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8723" y="115341"/>
              <a:ext cx="725392" cy="101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Rectangle 28"/>
          <p:cNvSpPr/>
          <p:nvPr/>
        </p:nvSpPr>
        <p:spPr>
          <a:xfrm>
            <a:off x="204788" y="174625"/>
            <a:ext cx="10612437" cy="782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b="1" dirty="0" err="1" smtClean="0"/>
              <a:t>PERAN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SATPOL</a:t>
            </a:r>
            <a:r>
              <a:rPr lang="en-US" sz="4000" b="1" dirty="0" smtClean="0"/>
              <a:t> PP &amp; </a:t>
            </a:r>
            <a:r>
              <a:rPr lang="en-US" sz="4000" b="1" dirty="0" err="1" smtClean="0"/>
              <a:t>SATLINMAS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DALAM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PEMILU</a:t>
            </a:r>
            <a:endParaRPr lang="en-US" sz="4000" b="1" dirty="0"/>
          </a:p>
        </p:txBody>
      </p:sp>
      <p:sp>
        <p:nvSpPr>
          <p:cNvPr id="30" name="Oval 29">
            <a:extLst/>
          </p:cNvPr>
          <p:cNvSpPr/>
          <p:nvPr/>
        </p:nvSpPr>
        <p:spPr>
          <a:xfrm>
            <a:off x="11407775" y="6203950"/>
            <a:ext cx="596120" cy="5492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38100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 smtClean="0">
                <a:solidFill>
                  <a:srgbClr val="C00000"/>
                </a:solidFill>
              </a:rPr>
              <a:t>13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17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334526" y="565462"/>
            <a:ext cx="11055939" cy="5636816"/>
            <a:chOff x="195980" y="551608"/>
            <a:chExt cx="11055939" cy="5636816"/>
          </a:xfrm>
        </p:grpSpPr>
        <p:pic>
          <p:nvPicPr>
            <p:cNvPr id="5" name="Picture 1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87814" y="1772183"/>
              <a:ext cx="3472271" cy="4416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5"/>
            <p:cNvSpPr/>
            <p:nvPr/>
          </p:nvSpPr>
          <p:spPr>
            <a:xfrm>
              <a:off x="3074828" y="551608"/>
              <a:ext cx="5298245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6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Arial" pitchFamily="34" charset="0"/>
                </a:rPr>
                <a:t>TERIMA KASIH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4885" y="2367928"/>
              <a:ext cx="3487034" cy="261445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95980" y="2478765"/>
              <a:ext cx="3487034" cy="26144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771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2847</TotalTime>
  <Words>803</Words>
  <Application>Microsoft Office PowerPoint</Application>
  <PresentationFormat>Custom</PresentationFormat>
  <Paragraphs>138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2_Office Theme</vt:lpstr>
      <vt:lpstr>11_Office Theme</vt:lpstr>
      <vt:lpstr>12_Office Theme</vt:lpstr>
      <vt:lpstr>9_Office Theme</vt:lpstr>
      <vt:lpstr>1_Office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PERAN KEMENKO POLHUKAM DLM KOORDINASI KELEMBAGAAN BID KEPEMILUAN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483</cp:revision>
  <cp:lastPrinted>2019-01-30T01:27:55Z</cp:lastPrinted>
  <dcterms:created xsi:type="dcterms:W3CDTF">2017-10-16T10:09:32Z</dcterms:created>
  <dcterms:modified xsi:type="dcterms:W3CDTF">2019-01-30T01:29:18Z</dcterms:modified>
</cp:coreProperties>
</file>