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43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153F2-D294-4687-A4A6-89D486951BE3}" type="datetimeFigureOut">
              <a:rPr lang="en-US" smtClean="0"/>
              <a:pPr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E374D-DF0C-4E2D-94B9-FCA23552E7C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ChangeArrowheads="1"/>
          </p:cNvSpPr>
          <p:nvPr/>
        </p:nvSpPr>
        <p:spPr bwMode="auto">
          <a:xfrm>
            <a:off x="762000" y="562929"/>
            <a:ext cx="7466542" cy="532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887" tIns="44444" rIns="88887" bIns="44444" anchor="ctr"/>
          <a:lstStyle/>
          <a:p>
            <a:pPr algn="ctr">
              <a:lnSpc>
                <a:spcPct val="75000"/>
              </a:lnSpc>
            </a:pPr>
            <a:endParaRPr lang="en-GB" sz="31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448469" y="1110116"/>
            <a:ext cx="8228542" cy="449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887" tIns="44444" rIns="88887" bIns="44444" anchor="ctr"/>
          <a:lstStyle/>
          <a:p>
            <a:pPr algn="ctr"/>
            <a:r>
              <a:rPr lang="en-US" b="1" dirty="0" smtClean="0">
                <a:latin typeface="Tahoma" pitchFamily="34" charset="0"/>
                <a:cs typeface="Tahoma" pitchFamily="34" charset="0"/>
              </a:rPr>
              <a:t>SOP </a:t>
            </a:r>
            <a:r>
              <a:rPr lang="en-US" b="1" dirty="0">
                <a:latin typeface="Tahoma" pitchFamily="34" charset="0"/>
                <a:cs typeface="Tahoma" pitchFamily="34" charset="0"/>
              </a:rPr>
              <a:t>FASILITASI PENGADUAN </a:t>
            </a:r>
            <a:br>
              <a:rPr lang="en-US" b="1" dirty="0">
                <a:latin typeface="Tahoma" pitchFamily="34" charset="0"/>
                <a:cs typeface="Tahoma" pitchFamily="34" charset="0"/>
              </a:rPr>
            </a:br>
            <a:endParaRPr lang="en-US" b="1" i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3" name="Rectangle 10"/>
          <p:cNvSpPr>
            <a:spLocks noChangeArrowheads="1"/>
          </p:cNvSpPr>
          <p:nvPr/>
        </p:nvSpPr>
        <p:spPr bwMode="auto">
          <a:xfrm>
            <a:off x="3255978" y="3029371"/>
            <a:ext cx="1190625" cy="226919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>
              <a:defRPr/>
            </a:pPr>
            <a:r>
              <a:rPr lang="en-US" sz="1100" dirty="0" err="1" smtClean="0">
                <a:solidFill>
                  <a:srgbClr val="000000"/>
                </a:solidFill>
                <a:latin typeface="Berlin Sans FB Demi" pitchFamily="34" charset="0"/>
                <a:cs typeface="Arial" charset="0"/>
              </a:rPr>
              <a:t>Penatausahaa</a:t>
            </a:r>
            <a:r>
              <a:rPr lang="id-ID" sz="1100" dirty="0" smtClean="0">
                <a:solidFill>
                  <a:srgbClr val="000000"/>
                </a:solidFill>
                <a:latin typeface="Berlin Sans FB Demi" pitchFamily="34" charset="0"/>
                <a:cs typeface="Arial" charset="0"/>
              </a:rPr>
              <a:t>n</a:t>
            </a:r>
            <a:r>
              <a:rPr lang="id-ID" sz="1200" dirty="0" smtClean="0">
                <a:solidFill>
                  <a:srgbClr val="000000"/>
                </a:solidFill>
                <a:latin typeface="Berlin Sans FB Demi" pitchFamily="34" charset="0"/>
                <a:cs typeface="Arial" charset="0"/>
              </a:rPr>
              <a:t>nn</a:t>
            </a:r>
            <a:r>
              <a:rPr lang="en-US" sz="1200" dirty="0">
                <a:solidFill>
                  <a:srgbClr val="000000"/>
                </a:solidFill>
                <a:latin typeface="Berlin Sans FB Demi" pitchFamily="34" charset="0"/>
                <a:cs typeface="Arial" charset="0"/>
              </a:rPr>
              <a:t>n</a:t>
            </a:r>
          </a:p>
        </p:txBody>
      </p:sp>
      <p:sp>
        <p:nvSpPr>
          <p:cNvPr id="14341" name="Rectangle 18"/>
          <p:cNvSpPr>
            <a:spLocks noChangeArrowheads="1"/>
          </p:cNvSpPr>
          <p:nvPr/>
        </p:nvSpPr>
        <p:spPr bwMode="auto">
          <a:xfrm>
            <a:off x="3271573" y="3248337"/>
            <a:ext cx="1190625" cy="68636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900" dirty="0" err="1">
                <a:solidFill>
                  <a:srgbClr val="000000"/>
                </a:solidFill>
                <a:latin typeface="Berlin Sans FB Demi" pitchFamily="34" charset="0"/>
              </a:rPr>
              <a:t>Pencataatan</a:t>
            </a:r>
            <a:endParaRPr lang="en-US" sz="900" dirty="0">
              <a:solidFill>
                <a:srgbClr val="000000"/>
              </a:solidFill>
              <a:latin typeface="Berlin Sans FB Demi" pitchFamily="34" charset="0"/>
            </a:endParaRPr>
          </a:p>
          <a:p>
            <a:pPr algn="ctr" eaLnBrk="0" hangingPunct="0"/>
            <a:r>
              <a:rPr lang="en-US" sz="900" dirty="0" err="1">
                <a:solidFill>
                  <a:srgbClr val="000000"/>
                </a:solidFill>
                <a:latin typeface="Berlin Sans FB Demi" pitchFamily="34" charset="0"/>
              </a:rPr>
              <a:t>Perumusan</a:t>
            </a:r>
            <a:endParaRPr lang="en-US" sz="900" dirty="0">
              <a:solidFill>
                <a:srgbClr val="000000"/>
              </a:solidFill>
              <a:latin typeface="Berlin Sans FB Demi" pitchFamily="34" charset="0"/>
            </a:endParaRPr>
          </a:p>
          <a:p>
            <a:pPr algn="ctr" eaLnBrk="0" hangingPunct="0"/>
            <a:r>
              <a:rPr lang="en-US" sz="900" dirty="0" err="1">
                <a:solidFill>
                  <a:srgbClr val="000000"/>
                </a:solidFill>
                <a:latin typeface="Berlin Sans FB Demi" pitchFamily="34" charset="0"/>
              </a:rPr>
              <a:t>Penyaluran</a:t>
            </a:r>
            <a:endParaRPr lang="en-US" sz="900" dirty="0">
              <a:solidFill>
                <a:srgbClr val="000000"/>
              </a:solidFill>
              <a:latin typeface="Berlin Sans FB Demi" pitchFamily="34" charset="0"/>
            </a:endParaRPr>
          </a:p>
          <a:p>
            <a:pPr algn="ctr" eaLnBrk="0" hangingPunct="0"/>
            <a:r>
              <a:rPr lang="en-US" sz="900" dirty="0" err="1">
                <a:solidFill>
                  <a:srgbClr val="000000"/>
                </a:solidFill>
                <a:latin typeface="Berlin Sans FB Demi" pitchFamily="34" charset="0"/>
              </a:rPr>
              <a:t>Pendokumentasian</a:t>
            </a:r>
            <a:endParaRPr lang="en-US" sz="900" dirty="0">
              <a:solidFill>
                <a:srgbClr val="000000"/>
              </a:solidFill>
              <a:latin typeface="Berlin Sans FB Demi" pitchFamily="34" charset="0"/>
            </a:endParaRPr>
          </a:p>
        </p:txBody>
      </p:sp>
      <p:sp>
        <p:nvSpPr>
          <p:cNvPr id="62483" name="Rectangle 19"/>
          <p:cNvSpPr>
            <a:spLocks noChangeArrowheads="1"/>
          </p:cNvSpPr>
          <p:nvPr/>
        </p:nvSpPr>
        <p:spPr bwMode="auto">
          <a:xfrm>
            <a:off x="39239" y="3380006"/>
            <a:ext cx="1153583" cy="554691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>
              <a:defRPr/>
            </a:pPr>
            <a:r>
              <a:rPr lang="en-US" sz="1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erlin Sans FB Demi" pitchFamily="34" charset="0"/>
                <a:cs typeface="Arial" charset="0"/>
              </a:rPr>
              <a:t>Pengaduan</a:t>
            </a:r>
            <a:endParaRPr lang="en-US" sz="1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erlin Sans FB Demi" pitchFamily="34" charset="0"/>
              <a:cs typeface="Arial" charset="0"/>
            </a:endParaRPr>
          </a:p>
          <a:p>
            <a:pPr algn="ctr" eaLnBrk="0" hangingPunct="0">
              <a:defRPr/>
            </a:pPr>
            <a:r>
              <a:rPr lang="en-US" sz="1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erlin Sans FB Demi" pitchFamily="34" charset="0"/>
                <a:cs typeface="Arial" charset="0"/>
              </a:rPr>
              <a:t>Masy</a:t>
            </a:r>
            <a:endParaRPr lang="en-US" sz="1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charset="0"/>
            </a:endParaRPr>
          </a:p>
        </p:txBody>
      </p:sp>
      <p:sp>
        <p:nvSpPr>
          <p:cNvPr id="2" name="Line 26"/>
          <p:cNvSpPr>
            <a:spLocks noChangeShapeType="1"/>
          </p:cNvSpPr>
          <p:nvPr/>
        </p:nvSpPr>
        <p:spPr bwMode="auto">
          <a:xfrm flipH="1" flipV="1">
            <a:off x="6613261" y="5081901"/>
            <a:ext cx="0" cy="1143000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44" name="Line 30"/>
          <p:cNvSpPr>
            <a:spLocks noChangeShapeType="1"/>
          </p:cNvSpPr>
          <p:nvPr/>
        </p:nvSpPr>
        <p:spPr bwMode="auto">
          <a:xfrm flipV="1">
            <a:off x="6357938" y="1718736"/>
            <a:ext cx="0" cy="837640"/>
          </a:xfrm>
          <a:prstGeom prst="line">
            <a:avLst/>
          </a:prstGeom>
          <a:noFill/>
          <a:ln w="57150">
            <a:solidFill>
              <a:srgbClr val="FF99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45" name="AutoShape 32"/>
          <p:cNvSpPr>
            <a:spLocks noChangeArrowheads="1"/>
          </p:cNvSpPr>
          <p:nvPr/>
        </p:nvSpPr>
        <p:spPr bwMode="auto">
          <a:xfrm>
            <a:off x="882091" y="4621002"/>
            <a:ext cx="2125560" cy="2115168"/>
          </a:xfrm>
          <a:prstGeom prst="foldedCorner">
            <a:avLst>
              <a:gd name="adj" fmla="val 12500"/>
            </a:avLst>
          </a:prstGeom>
          <a:solidFill>
            <a:srgbClr val="CC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endParaRPr lang="en-US" sz="300" dirty="0"/>
          </a:p>
          <a:p>
            <a:pPr marL="285750" indent="-285750" eaLnBrk="0" hangingPunct="0">
              <a:buFont typeface="Wingdings" pitchFamily="2" charset="2"/>
              <a:buChar char="v"/>
            </a:pPr>
            <a:r>
              <a:rPr lang="en-US" sz="1600" dirty="0" err="1">
                <a:solidFill>
                  <a:srgbClr val="000099"/>
                </a:solidFill>
                <a:latin typeface="Berlin Sans FB Demi" pitchFamily="34" charset="0"/>
              </a:rPr>
              <a:t>Pos</a:t>
            </a:r>
            <a:r>
              <a:rPr lang="en-US" sz="1600" dirty="0">
                <a:solidFill>
                  <a:srgbClr val="000099"/>
                </a:solidFill>
                <a:latin typeface="Berlin Sans FB Demi" pitchFamily="34" charset="0"/>
              </a:rPr>
              <a:t> </a:t>
            </a:r>
            <a:r>
              <a:rPr lang="en-US" sz="1600" dirty="0" err="1">
                <a:solidFill>
                  <a:srgbClr val="000099"/>
                </a:solidFill>
                <a:latin typeface="Berlin Sans FB Demi" pitchFamily="34" charset="0"/>
              </a:rPr>
              <a:t>surat</a:t>
            </a:r>
            <a:endParaRPr lang="en-US" sz="1600" dirty="0">
              <a:solidFill>
                <a:srgbClr val="000099"/>
              </a:solidFill>
              <a:latin typeface="Berlin Sans FB Demi" pitchFamily="34" charset="0"/>
            </a:endParaRPr>
          </a:p>
          <a:p>
            <a:pPr marL="285750" indent="-285750" eaLnBrk="0" hangingPunct="0">
              <a:buFont typeface="Wingdings" pitchFamily="2" charset="2"/>
              <a:buChar char="v"/>
            </a:pPr>
            <a:r>
              <a:rPr lang="en-US" sz="1600" dirty="0">
                <a:solidFill>
                  <a:srgbClr val="000099"/>
                </a:solidFill>
                <a:latin typeface="Berlin Sans FB Demi" pitchFamily="34" charset="0"/>
              </a:rPr>
              <a:t>PO BOX</a:t>
            </a:r>
          </a:p>
          <a:p>
            <a:pPr marL="285750" indent="-285750" eaLnBrk="0" hangingPunct="0">
              <a:buFont typeface="Wingdings" pitchFamily="2" charset="2"/>
              <a:buChar char="v"/>
            </a:pPr>
            <a:r>
              <a:rPr lang="en-US" sz="1600" dirty="0" err="1">
                <a:solidFill>
                  <a:srgbClr val="000099"/>
                </a:solidFill>
                <a:latin typeface="Berlin Sans FB Demi" pitchFamily="34" charset="0"/>
              </a:rPr>
              <a:t>Telepon</a:t>
            </a:r>
            <a:endParaRPr lang="en-US" sz="1600" dirty="0">
              <a:solidFill>
                <a:srgbClr val="000099"/>
              </a:solidFill>
              <a:latin typeface="Berlin Sans FB Demi" pitchFamily="34" charset="0"/>
            </a:endParaRPr>
          </a:p>
          <a:p>
            <a:pPr marL="285750" indent="-285750" eaLnBrk="0" hangingPunct="0">
              <a:buFont typeface="Wingdings" pitchFamily="2" charset="2"/>
              <a:buChar char="v"/>
            </a:pPr>
            <a:r>
              <a:rPr lang="en-US" sz="1600" dirty="0" err="1">
                <a:solidFill>
                  <a:srgbClr val="000099"/>
                </a:solidFill>
                <a:latin typeface="Berlin Sans FB Demi" pitchFamily="34" charset="0"/>
              </a:rPr>
              <a:t>Faksimili</a:t>
            </a:r>
            <a:endParaRPr lang="en-US" sz="1600" dirty="0">
              <a:solidFill>
                <a:srgbClr val="000099"/>
              </a:solidFill>
              <a:latin typeface="Berlin Sans FB Demi" pitchFamily="34" charset="0"/>
            </a:endParaRPr>
          </a:p>
          <a:p>
            <a:pPr marL="285750" indent="-285750" eaLnBrk="0" hangingPunct="0">
              <a:buFont typeface="Wingdings" pitchFamily="2" charset="2"/>
              <a:buChar char="v"/>
            </a:pPr>
            <a:r>
              <a:rPr lang="en-US" sz="1600" dirty="0" smtClean="0">
                <a:solidFill>
                  <a:srgbClr val="000099"/>
                </a:solidFill>
                <a:latin typeface="Berlin Sans FB Demi" pitchFamily="34" charset="0"/>
              </a:rPr>
              <a:t>Website</a:t>
            </a:r>
            <a:r>
              <a:rPr lang="id-ID" sz="1600" dirty="0" smtClean="0">
                <a:solidFill>
                  <a:srgbClr val="000099"/>
                </a:solidFill>
                <a:latin typeface="Berlin Sans FB Demi" pitchFamily="34" charset="0"/>
              </a:rPr>
              <a:t> (LAPOR!, SaPA)</a:t>
            </a:r>
            <a:endParaRPr lang="en-US" sz="1600" dirty="0">
              <a:solidFill>
                <a:srgbClr val="000099"/>
              </a:solidFill>
              <a:latin typeface="Berlin Sans FB Demi" pitchFamily="34" charset="0"/>
            </a:endParaRPr>
          </a:p>
          <a:p>
            <a:pPr marL="285750" indent="-285750" eaLnBrk="0" hangingPunct="0">
              <a:buFont typeface="Wingdings" pitchFamily="2" charset="2"/>
              <a:buChar char="v"/>
            </a:pPr>
            <a:r>
              <a:rPr lang="en-US" sz="1600" dirty="0">
                <a:solidFill>
                  <a:srgbClr val="000099"/>
                </a:solidFill>
                <a:latin typeface="Berlin Sans FB Demi" pitchFamily="34" charset="0"/>
              </a:rPr>
              <a:t>Media </a:t>
            </a:r>
            <a:r>
              <a:rPr lang="en-US" sz="1600" dirty="0" err="1">
                <a:solidFill>
                  <a:srgbClr val="000099"/>
                </a:solidFill>
                <a:latin typeface="Berlin Sans FB Demi" pitchFamily="34" charset="0"/>
              </a:rPr>
              <a:t>Cetak</a:t>
            </a:r>
            <a:endParaRPr lang="en-US" sz="1600" dirty="0">
              <a:solidFill>
                <a:srgbClr val="000099"/>
              </a:solidFill>
              <a:latin typeface="Berlin Sans FB Demi" pitchFamily="34" charset="0"/>
            </a:endParaRPr>
          </a:p>
          <a:p>
            <a:pPr marL="285750" indent="-285750" eaLnBrk="0" hangingPunct="0">
              <a:buFont typeface="Wingdings" pitchFamily="2" charset="2"/>
              <a:buChar char="v"/>
            </a:pPr>
            <a:r>
              <a:rPr lang="en-US" sz="1600" dirty="0">
                <a:solidFill>
                  <a:srgbClr val="000099"/>
                </a:solidFill>
                <a:latin typeface="Berlin Sans FB Demi" pitchFamily="34" charset="0"/>
              </a:rPr>
              <a:t>Media </a:t>
            </a:r>
            <a:r>
              <a:rPr lang="en-US" sz="1600" dirty="0" err="1">
                <a:solidFill>
                  <a:srgbClr val="000099"/>
                </a:solidFill>
                <a:latin typeface="Berlin Sans FB Demi" pitchFamily="34" charset="0"/>
              </a:rPr>
              <a:t>Elektronik</a:t>
            </a:r>
            <a:endParaRPr lang="en-US" sz="1600" dirty="0">
              <a:solidFill>
                <a:srgbClr val="000099"/>
              </a:solidFill>
              <a:latin typeface="Berlin Sans FB Demi" pitchFamily="34" charset="0"/>
            </a:endParaRPr>
          </a:p>
        </p:txBody>
      </p:sp>
      <p:sp>
        <p:nvSpPr>
          <p:cNvPr id="14349" name="AutoShape 33"/>
          <p:cNvSpPr>
            <a:spLocks noChangeArrowheads="1"/>
          </p:cNvSpPr>
          <p:nvPr/>
        </p:nvSpPr>
        <p:spPr bwMode="auto">
          <a:xfrm>
            <a:off x="952535" y="2423305"/>
            <a:ext cx="2031303" cy="893670"/>
          </a:xfrm>
          <a:prstGeom prst="foldedCorner">
            <a:avLst>
              <a:gd name="adj" fmla="val 12500"/>
            </a:avLst>
          </a:prstGeom>
          <a:solidFill>
            <a:srgbClr val="CC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eaLnBrk="0" hangingPunct="0">
              <a:buFontTx/>
              <a:buChar char="-"/>
              <a:defRPr/>
            </a:pPr>
            <a:r>
              <a:rPr lang="en-US" sz="1400" dirty="0" err="1">
                <a:solidFill>
                  <a:srgbClr val="000099"/>
                </a:solidFill>
                <a:latin typeface="Berlin Sans FB Demi" pitchFamily="34" charset="0"/>
                <a:cs typeface="Arial" charset="0"/>
              </a:rPr>
              <a:t>Unras</a:t>
            </a:r>
            <a:r>
              <a:rPr lang="en-US" sz="1400" dirty="0">
                <a:solidFill>
                  <a:srgbClr val="000099"/>
                </a:solidFill>
                <a:latin typeface="Berlin Sans FB Demi" pitchFamily="34" charset="0"/>
                <a:cs typeface="Arial" charset="0"/>
              </a:rPr>
              <a:t>/Demo</a:t>
            </a:r>
          </a:p>
          <a:p>
            <a:pPr eaLnBrk="0" hangingPunct="0">
              <a:buFontTx/>
              <a:buChar char="-"/>
              <a:defRPr/>
            </a:pPr>
            <a:r>
              <a:rPr lang="en-US" sz="1400" dirty="0" err="1" smtClean="0">
                <a:solidFill>
                  <a:srgbClr val="000099"/>
                </a:solidFill>
                <a:latin typeface="Berlin Sans FB Demi" pitchFamily="34" charset="0"/>
                <a:cs typeface="Arial" charset="0"/>
              </a:rPr>
              <a:t>Delegasi</a:t>
            </a:r>
            <a:r>
              <a:rPr lang="en-US" sz="1400" dirty="0" smtClean="0">
                <a:solidFill>
                  <a:srgbClr val="000099"/>
                </a:solidFill>
                <a:latin typeface="Berlin Sans FB Demi" pitchFamily="34" charset="0"/>
                <a:cs typeface="Arial" charset="0"/>
              </a:rPr>
              <a:t>/</a:t>
            </a:r>
            <a:r>
              <a:rPr lang="en-US" sz="1400" dirty="0" err="1" smtClean="0">
                <a:solidFill>
                  <a:srgbClr val="000099"/>
                </a:solidFill>
                <a:latin typeface="Berlin Sans FB Demi" pitchFamily="34" charset="0"/>
                <a:cs typeface="Arial" charset="0"/>
              </a:rPr>
              <a:t>Perwakilan</a:t>
            </a:r>
            <a:endParaRPr lang="id-ID" sz="1400" dirty="0" smtClean="0">
              <a:solidFill>
                <a:srgbClr val="000099"/>
              </a:solidFill>
              <a:latin typeface="Berlin Sans FB Demi" pitchFamily="34" charset="0"/>
              <a:cs typeface="Arial" charset="0"/>
            </a:endParaRPr>
          </a:p>
          <a:p>
            <a:pPr eaLnBrk="0" hangingPunct="0">
              <a:buFontTx/>
              <a:buChar char="-"/>
              <a:defRPr/>
            </a:pPr>
            <a:r>
              <a:rPr lang="id-ID" sz="1400" dirty="0" smtClean="0">
                <a:solidFill>
                  <a:srgbClr val="000099"/>
                </a:solidFill>
                <a:latin typeface="Berlin Sans FB Demi" pitchFamily="34" charset="0"/>
                <a:cs typeface="Arial" charset="0"/>
              </a:rPr>
              <a:t>Perorangan/Individu</a:t>
            </a:r>
            <a:endParaRPr lang="en-US" sz="1400" dirty="0">
              <a:solidFill>
                <a:srgbClr val="000099"/>
              </a:solidFill>
              <a:latin typeface="Berlin Sans FB Demi" pitchFamily="34" charset="0"/>
              <a:cs typeface="Arial" charset="0"/>
            </a:endParaRPr>
          </a:p>
        </p:txBody>
      </p:sp>
      <p:sp>
        <p:nvSpPr>
          <p:cNvPr id="14347" name="AutoShape 34"/>
          <p:cNvSpPr>
            <a:spLocks noChangeArrowheads="1"/>
          </p:cNvSpPr>
          <p:nvPr/>
        </p:nvSpPr>
        <p:spPr bwMode="auto">
          <a:xfrm>
            <a:off x="4623595" y="2343464"/>
            <a:ext cx="1123156" cy="658346"/>
          </a:xfrm>
          <a:prstGeom prst="foldedCorner">
            <a:avLst>
              <a:gd name="adj" fmla="val 12500"/>
            </a:avLst>
          </a:prstGeom>
          <a:solidFill>
            <a:srgbClr val="CC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eaLnBrk="0" hangingPunct="0">
              <a:buFontTx/>
              <a:buChar char="-"/>
            </a:pPr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Kapuspen/Ka Ins</a:t>
            </a:r>
          </a:p>
          <a:p>
            <a:pPr eaLnBrk="0" hangingPunct="0">
              <a:buFontTx/>
              <a:buChar char="-"/>
            </a:pPr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Koordinasi dgn     </a:t>
            </a:r>
          </a:p>
          <a:p>
            <a:pPr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  biro umum dan   </a:t>
            </a:r>
          </a:p>
          <a:p>
            <a:pPr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  POLRI </a:t>
            </a:r>
            <a:r>
              <a:rPr lang="en-US" sz="900"/>
              <a:t> </a:t>
            </a:r>
            <a:endParaRPr lang="en-US"/>
          </a:p>
        </p:txBody>
      </p:sp>
      <p:sp>
        <p:nvSpPr>
          <p:cNvPr id="14348" name="AutoShape 35"/>
          <p:cNvSpPr>
            <a:spLocks noChangeArrowheads="1"/>
          </p:cNvSpPr>
          <p:nvPr/>
        </p:nvSpPr>
        <p:spPr bwMode="auto">
          <a:xfrm>
            <a:off x="967411" y="1920440"/>
            <a:ext cx="1277938" cy="502865"/>
          </a:xfrm>
          <a:prstGeom prst="foldedCorner">
            <a:avLst>
              <a:gd name="adj" fmla="val 12500"/>
            </a:avLst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dirty="0" err="1">
                <a:solidFill>
                  <a:srgbClr val="000099"/>
                </a:solidFill>
                <a:latin typeface="Berlin Sans FB Demi" pitchFamily="34" charset="0"/>
              </a:rPr>
              <a:t>Langsung</a:t>
            </a:r>
            <a:endParaRPr lang="id-ID" dirty="0">
              <a:solidFill>
                <a:srgbClr val="000099"/>
              </a:solidFill>
              <a:latin typeface="Berlin Sans FB Demi" pitchFamily="34" charset="0"/>
            </a:endParaRPr>
          </a:p>
        </p:txBody>
      </p:sp>
      <p:sp>
        <p:nvSpPr>
          <p:cNvPr id="3" name="Oval 36"/>
          <p:cNvSpPr>
            <a:spLocks noChangeArrowheads="1"/>
          </p:cNvSpPr>
          <p:nvPr/>
        </p:nvSpPr>
        <p:spPr bwMode="auto">
          <a:xfrm>
            <a:off x="5736167" y="1400769"/>
            <a:ext cx="1256771" cy="317967"/>
          </a:xfrm>
          <a:prstGeom prst="ellipse">
            <a:avLst/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TL Komp/Ins</a:t>
            </a:r>
          </a:p>
        </p:txBody>
      </p:sp>
      <p:sp>
        <p:nvSpPr>
          <p:cNvPr id="14350" name="Line 37"/>
          <p:cNvSpPr>
            <a:spLocks noChangeShapeType="1"/>
          </p:cNvSpPr>
          <p:nvPr/>
        </p:nvSpPr>
        <p:spPr bwMode="auto">
          <a:xfrm flipV="1">
            <a:off x="7256198" y="2639019"/>
            <a:ext cx="25135" cy="2210360"/>
          </a:xfrm>
          <a:prstGeom prst="line">
            <a:avLst/>
          </a:prstGeom>
          <a:noFill/>
          <a:ln w="57150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51" name="Line 40"/>
          <p:cNvSpPr>
            <a:spLocks noChangeShapeType="1"/>
          </p:cNvSpPr>
          <p:nvPr/>
        </p:nvSpPr>
        <p:spPr bwMode="auto">
          <a:xfrm>
            <a:off x="6561667" y="1741147"/>
            <a:ext cx="0" cy="381000"/>
          </a:xfrm>
          <a:prstGeom prst="line">
            <a:avLst/>
          </a:prstGeom>
          <a:noFill/>
          <a:ln w="19050">
            <a:solidFill>
              <a:srgbClr val="FF9999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52" name="AutoShape 4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114271" y="8061265"/>
            <a:ext cx="230188" cy="154081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lIns="88887" tIns="44444" rIns="88887" bIns="44444" anchor="ctr"/>
          <a:lstStyle/>
          <a:p>
            <a:pPr algn="ctr" eaLnBrk="0" hangingPunct="0"/>
            <a:endParaRPr lang="en-GB">
              <a:latin typeface="Webdings" pitchFamily="18" charset="2"/>
            </a:endParaRPr>
          </a:p>
        </p:txBody>
      </p:sp>
      <p:sp>
        <p:nvSpPr>
          <p:cNvPr id="14353" name="Line 53"/>
          <p:cNvSpPr>
            <a:spLocks noChangeShapeType="1"/>
          </p:cNvSpPr>
          <p:nvPr/>
        </p:nvSpPr>
        <p:spPr bwMode="auto">
          <a:xfrm>
            <a:off x="703792" y="2639019"/>
            <a:ext cx="227542" cy="0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54" name="Line 57"/>
          <p:cNvSpPr>
            <a:spLocks noChangeShapeType="1"/>
          </p:cNvSpPr>
          <p:nvPr/>
        </p:nvSpPr>
        <p:spPr bwMode="auto">
          <a:xfrm>
            <a:off x="4225396" y="3643346"/>
            <a:ext cx="152136" cy="0"/>
          </a:xfrm>
          <a:prstGeom prst="line">
            <a:avLst/>
          </a:prstGeom>
          <a:noFill/>
          <a:ln w="28575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55" name="Line 58"/>
          <p:cNvSpPr>
            <a:spLocks noChangeShapeType="1"/>
          </p:cNvSpPr>
          <p:nvPr/>
        </p:nvSpPr>
        <p:spPr bwMode="auto">
          <a:xfrm>
            <a:off x="7020719" y="2623611"/>
            <a:ext cx="255323" cy="40621"/>
          </a:xfrm>
          <a:prstGeom prst="line">
            <a:avLst/>
          </a:prstGeom>
          <a:noFill/>
          <a:ln w="28575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56" name="Line 59"/>
          <p:cNvSpPr>
            <a:spLocks noChangeShapeType="1"/>
          </p:cNvSpPr>
          <p:nvPr/>
        </p:nvSpPr>
        <p:spPr bwMode="auto">
          <a:xfrm>
            <a:off x="7123907" y="4836772"/>
            <a:ext cx="153458" cy="0"/>
          </a:xfrm>
          <a:prstGeom prst="line">
            <a:avLst/>
          </a:prstGeom>
          <a:noFill/>
          <a:ln w="28575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57" name="Line 61"/>
          <p:cNvSpPr>
            <a:spLocks noChangeShapeType="1"/>
          </p:cNvSpPr>
          <p:nvPr/>
        </p:nvSpPr>
        <p:spPr bwMode="auto">
          <a:xfrm flipH="1">
            <a:off x="4336521" y="2651625"/>
            <a:ext cx="50271" cy="2134721"/>
          </a:xfrm>
          <a:prstGeom prst="line">
            <a:avLst/>
          </a:prstGeom>
          <a:noFill/>
          <a:ln w="12700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58" name="AutoShape 35"/>
          <p:cNvSpPr>
            <a:spLocks noChangeArrowheads="1"/>
          </p:cNvSpPr>
          <p:nvPr/>
        </p:nvSpPr>
        <p:spPr bwMode="auto">
          <a:xfrm>
            <a:off x="4623594" y="2119346"/>
            <a:ext cx="1121833" cy="252132"/>
          </a:xfrm>
          <a:prstGeom prst="foldedCorner">
            <a:avLst>
              <a:gd name="adj" fmla="val 12500"/>
            </a:avLst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Fasilitasi Lgs</a:t>
            </a:r>
            <a:endParaRPr lang="id-ID" sz="900">
              <a:solidFill>
                <a:srgbClr val="000099"/>
              </a:solidFill>
              <a:latin typeface="Berlin Sans FB Demi" pitchFamily="34" charset="0"/>
            </a:endParaRPr>
          </a:p>
        </p:txBody>
      </p:sp>
      <p:sp>
        <p:nvSpPr>
          <p:cNvPr id="14359" name="AutoShape 35"/>
          <p:cNvSpPr>
            <a:spLocks noChangeArrowheads="1"/>
          </p:cNvSpPr>
          <p:nvPr/>
        </p:nvSpPr>
        <p:spPr bwMode="auto">
          <a:xfrm>
            <a:off x="5949157" y="2182379"/>
            <a:ext cx="1123156" cy="189100"/>
          </a:xfrm>
          <a:prstGeom prst="foldedCorner">
            <a:avLst>
              <a:gd name="adj" fmla="val 12500"/>
            </a:avLst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Penerimaan Lgs</a:t>
            </a:r>
            <a:endParaRPr lang="id-ID" sz="900">
              <a:solidFill>
                <a:srgbClr val="000099"/>
              </a:solidFill>
              <a:latin typeface="Berlin Sans FB Demi" pitchFamily="34" charset="0"/>
            </a:endParaRPr>
          </a:p>
        </p:txBody>
      </p:sp>
      <p:sp>
        <p:nvSpPr>
          <p:cNvPr id="14360" name="AutoShape 34"/>
          <p:cNvSpPr>
            <a:spLocks noChangeArrowheads="1"/>
          </p:cNvSpPr>
          <p:nvPr/>
        </p:nvSpPr>
        <p:spPr bwMode="auto">
          <a:xfrm>
            <a:off x="5949157" y="2371479"/>
            <a:ext cx="1123156" cy="630331"/>
          </a:xfrm>
          <a:prstGeom prst="foldedCorner">
            <a:avLst>
              <a:gd name="adj" fmla="val 12500"/>
            </a:avLst>
          </a:prstGeom>
          <a:solidFill>
            <a:srgbClr val="CC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eaLnBrk="0" hangingPunct="0">
              <a:buFontTx/>
              <a:buChar char="-"/>
            </a:pPr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Kapuspen/Ka Ins</a:t>
            </a:r>
          </a:p>
          <a:p>
            <a:pPr eaLnBrk="0" hangingPunct="0">
              <a:buFontTx/>
              <a:buChar char="-"/>
            </a:pPr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Komponen </a:t>
            </a:r>
          </a:p>
          <a:p>
            <a:pPr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   terkait substansi</a:t>
            </a:r>
            <a:endParaRPr lang="en-US"/>
          </a:p>
        </p:txBody>
      </p:sp>
      <p:sp>
        <p:nvSpPr>
          <p:cNvPr id="14361" name="Rectangle 18"/>
          <p:cNvSpPr>
            <a:spLocks noChangeArrowheads="1"/>
          </p:cNvSpPr>
          <p:nvPr/>
        </p:nvSpPr>
        <p:spPr bwMode="auto">
          <a:xfrm>
            <a:off x="7481095" y="3336585"/>
            <a:ext cx="1075531" cy="79982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900">
                <a:solidFill>
                  <a:srgbClr val="000000"/>
                </a:solidFill>
                <a:latin typeface="Berlin Sans FB Demi" pitchFamily="34" charset="0"/>
              </a:rPr>
              <a:t>Pembentukan Tim</a:t>
            </a:r>
          </a:p>
          <a:p>
            <a:pPr algn="ctr" eaLnBrk="0" hangingPunct="0"/>
            <a:r>
              <a:rPr lang="en-US" sz="900">
                <a:solidFill>
                  <a:srgbClr val="000000"/>
                </a:solidFill>
                <a:latin typeface="Berlin Sans FB Demi" pitchFamily="34" charset="0"/>
              </a:rPr>
              <a:t>Lap Ke Pimp</a:t>
            </a:r>
          </a:p>
          <a:p>
            <a:pPr algn="ctr" eaLnBrk="0" hangingPunct="0"/>
            <a:r>
              <a:rPr lang="en-US" sz="900">
                <a:solidFill>
                  <a:srgbClr val="000000"/>
                </a:solidFill>
                <a:latin typeface="Berlin Sans FB Demi" pitchFamily="34" charset="0"/>
              </a:rPr>
              <a:t>Kunj Lap</a:t>
            </a:r>
          </a:p>
          <a:p>
            <a:pPr algn="ctr" eaLnBrk="0" hangingPunct="0"/>
            <a:r>
              <a:rPr lang="en-US" sz="900">
                <a:solidFill>
                  <a:srgbClr val="000000"/>
                </a:solidFill>
                <a:latin typeface="Berlin Sans FB Demi" pitchFamily="34" charset="0"/>
              </a:rPr>
              <a:t>Monitoring</a:t>
            </a:r>
          </a:p>
        </p:txBody>
      </p:sp>
      <p:sp>
        <p:nvSpPr>
          <p:cNvPr id="14362" name="Rectangle 10"/>
          <p:cNvSpPr>
            <a:spLocks noChangeArrowheads="1"/>
          </p:cNvSpPr>
          <p:nvPr/>
        </p:nvSpPr>
        <p:spPr bwMode="auto">
          <a:xfrm>
            <a:off x="7481094" y="3090055"/>
            <a:ext cx="1071563" cy="235324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1200">
                <a:solidFill>
                  <a:srgbClr val="000000"/>
                </a:solidFill>
                <a:latin typeface="Berlin Sans FB Demi" pitchFamily="34" charset="0"/>
              </a:rPr>
              <a:t>Pemantauan</a:t>
            </a:r>
          </a:p>
        </p:txBody>
      </p:sp>
      <p:sp>
        <p:nvSpPr>
          <p:cNvPr id="14363" name="AutoShape 35"/>
          <p:cNvSpPr>
            <a:spLocks noChangeArrowheads="1"/>
          </p:cNvSpPr>
          <p:nvPr/>
        </p:nvSpPr>
        <p:spPr bwMode="auto">
          <a:xfrm>
            <a:off x="986931" y="4136405"/>
            <a:ext cx="1478359" cy="441231"/>
          </a:xfrm>
          <a:prstGeom prst="foldedCorner">
            <a:avLst>
              <a:gd name="adj" fmla="val 12500"/>
            </a:avLst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1600" dirty="0" err="1">
                <a:solidFill>
                  <a:srgbClr val="000099"/>
                </a:solidFill>
                <a:latin typeface="Berlin Sans FB Demi" pitchFamily="34" charset="0"/>
              </a:rPr>
              <a:t>Tdk</a:t>
            </a:r>
            <a:r>
              <a:rPr lang="en-US" sz="1600" dirty="0">
                <a:solidFill>
                  <a:srgbClr val="000099"/>
                </a:solidFill>
                <a:latin typeface="Berlin Sans FB Demi" pitchFamily="34" charset="0"/>
              </a:rPr>
              <a:t> </a:t>
            </a:r>
            <a:r>
              <a:rPr lang="en-US" sz="1600" dirty="0" err="1">
                <a:solidFill>
                  <a:srgbClr val="000099"/>
                </a:solidFill>
                <a:latin typeface="Berlin Sans FB Demi" pitchFamily="34" charset="0"/>
              </a:rPr>
              <a:t>Langsung</a:t>
            </a:r>
            <a:endParaRPr lang="id-ID" sz="1600" dirty="0">
              <a:solidFill>
                <a:srgbClr val="000099"/>
              </a:solidFill>
              <a:latin typeface="Berlin Sans FB Demi" pitchFamily="34" charset="0"/>
            </a:endParaRPr>
          </a:p>
        </p:txBody>
      </p:sp>
      <p:sp>
        <p:nvSpPr>
          <p:cNvPr id="14364" name="AutoShape 35"/>
          <p:cNvSpPr>
            <a:spLocks noChangeArrowheads="1"/>
          </p:cNvSpPr>
          <p:nvPr/>
        </p:nvSpPr>
        <p:spPr bwMode="auto">
          <a:xfrm>
            <a:off x="4572000" y="4339511"/>
            <a:ext cx="1225021" cy="189100"/>
          </a:xfrm>
          <a:prstGeom prst="foldedCorner">
            <a:avLst>
              <a:gd name="adj" fmla="val 12500"/>
            </a:avLst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Fasilitasi Tdk Lgs</a:t>
            </a:r>
            <a:endParaRPr lang="id-ID" sz="900">
              <a:solidFill>
                <a:srgbClr val="000099"/>
              </a:solidFill>
              <a:latin typeface="Berlin Sans FB Demi" pitchFamily="34" charset="0"/>
            </a:endParaRPr>
          </a:p>
        </p:txBody>
      </p:sp>
      <p:sp>
        <p:nvSpPr>
          <p:cNvPr id="14365" name="AutoShape 34"/>
          <p:cNvSpPr>
            <a:spLocks noChangeArrowheads="1"/>
          </p:cNvSpPr>
          <p:nvPr/>
        </p:nvSpPr>
        <p:spPr bwMode="auto">
          <a:xfrm>
            <a:off x="4562740" y="4544019"/>
            <a:ext cx="1210468" cy="495860"/>
          </a:xfrm>
          <a:prstGeom prst="foldedCorner">
            <a:avLst>
              <a:gd name="adj" fmla="val 12500"/>
            </a:avLst>
          </a:prstGeom>
          <a:solidFill>
            <a:srgbClr val="CC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eaLnBrk="0" hangingPunct="0"/>
            <a:endParaRPr lang="en-US" sz="900">
              <a:solidFill>
                <a:srgbClr val="000099"/>
              </a:solidFill>
              <a:latin typeface="Berlin Sans FB Demi" pitchFamily="34" charset="0"/>
            </a:endParaRPr>
          </a:p>
          <a:p>
            <a:pPr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  Kapuspen/Ka Ins</a:t>
            </a:r>
          </a:p>
        </p:txBody>
      </p:sp>
      <p:sp>
        <p:nvSpPr>
          <p:cNvPr id="14366" name="AutoShape 35"/>
          <p:cNvSpPr>
            <a:spLocks noChangeArrowheads="1"/>
          </p:cNvSpPr>
          <p:nvPr/>
        </p:nvSpPr>
        <p:spPr bwMode="auto">
          <a:xfrm>
            <a:off x="6000750" y="4199438"/>
            <a:ext cx="1132417" cy="378199"/>
          </a:xfrm>
          <a:prstGeom prst="foldedCorner">
            <a:avLst>
              <a:gd name="adj" fmla="val 12500"/>
            </a:avLst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Penerimaan </a:t>
            </a:r>
          </a:p>
          <a:p>
            <a:pPr algn="ctr"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Tdk Lgs</a:t>
            </a:r>
            <a:endParaRPr lang="id-ID" sz="900">
              <a:solidFill>
                <a:srgbClr val="000099"/>
              </a:solidFill>
              <a:latin typeface="Berlin Sans FB Demi" pitchFamily="34" charset="0"/>
            </a:endParaRPr>
          </a:p>
        </p:txBody>
      </p:sp>
      <p:sp>
        <p:nvSpPr>
          <p:cNvPr id="14367" name="AutoShape 34"/>
          <p:cNvSpPr>
            <a:spLocks noChangeArrowheads="1"/>
          </p:cNvSpPr>
          <p:nvPr/>
        </p:nvSpPr>
        <p:spPr bwMode="auto">
          <a:xfrm>
            <a:off x="5990167" y="4569232"/>
            <a:ext cx="1139032" cy="512669"/>
          </a:xfrm>
          <a:prstGeom prst="foldedCorner">
            <a:avLst>
              <a:gd name="adj" fmla="val 12500"/>
            </a:avLst>
          </a:prstGeom>
          <a:solidFill>
            <a:srgbClr val="CC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eaLnBrk="0" hangingPunct="0"/>
            <a:endParaRPr lang="en-US" sz="900">
              <a:solidFill>
                <a:srgbClr val="000099"/>
              </a:solidFill>
              <a:latin typeface="Berlin Sans FB Demi" pitchFamily="34" charset="0"/>
            </a:endParaRPr>
          </a:p>
          <a:p>
            <a:pPr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  Kapuspen/Ka Ins</a:t>
            </a:r>
          </a:p>
        </p:txBody>
      </p:sp>
      <p:sp>
        <p:nvSpPr>
          <p:cNvPr id="14368" name="Oval 36"/>
          <p:cNvSpPr>
            <a:spLocks noChangeArrowheads="1"/>
          </p:cNvSpPr>
          <p:nvPr/>
        </p:nvSpPr>
        <p:spPr bwMode="auto">
          <a:xfrm>
            <a:off x="5949157" y="6279530"/>
            <a:ext cx="1256771" cy="456640"/>
          </a:xfrm>
          <a:prstGeom prst="ellipse">
            <a:avLst/>
          </a:prstGeom>
          <a:solidFill>
            <a:srgbClr val="FFCC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/>
            <a:r>
              <a:rPr lang="en-US" sz="900">
                <a:solidFill>
                  <a:srgbClr val="000099"/>
                </a:solidFill>
                <a:latin typeface="Berlin Sans FB Demi" pitchFamily="34" charset="0"/>
              </a:rPr>
              <a:t>TL Komp/Ins</a:t>
            </a:r>
          </a:p>
        </p:txBody>
      </p:sp>
      <p:sp>
        <p:nvSpPr>
          <p:cNvPr id="14369" name="Line 53"/>
          <p:cNvSpPr>
            <a:spLocks noChangeShapeType="1"/>
          </p:cNvSpPr>
          <p:nvPr/>
        </p:nvSpPr>
        <p:spPr bwMode="auto">
          <a:xfrm>
            <a:off x="5745427" y="2651625"/>
            <a:ext cx="227542" cy="0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70" name="Line 53"/>
          <p:cNvSpPr>
            <a:spLocks noChangeShapeType="1"/>
          </p:cNvSpPr>
          <p:nvPr/>
        </p:nvSpPr>
        <p:spPr bwMode="auto">
          <a:xfrm>
            <a:off x="5777177" y="4786346"/>
            <a:ext cx="227542" cy="0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71" name="Line 53"/>
          <p:cNvSpPr>
            <a:spLocks noChangeShapeType="1"/>
          </p:cNvSpPr>
          <p:nvPr/>
        </p:nvSpPr>
        <p:spPr bwMode="auto">
          <a:xfrm>
            <a:off x="7276042" y="3643346"/>
            <a:ext cx="228865" cy="0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72" name="Line 53"/>
          <p:cNvSpPr>
            <a:spLocks noChangeShapeType="1"/>
          </p:cNvSpPr>
          <p:nvPr/>
        </p:nvSpPr>
        <p:spPr bwMode="auto">
          <a:xfrm>
            <a:off x="4398698" y="2664231"/>
            <a:ext cx="227542" cy="0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73" name="Line 53"/>
          <p:cNvSpPr>
            <a:spLocks noChangeShapeType="1"/>
          </p:cNvSpPr>
          <p:nvPr/>
        </p:nvSpPr>
        <p:spPr bwMode="auto">
          <a:xfrm>
            <a:off x="6461125" y="6027397"/>
            <a:ext cx="0" cy="229721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74" name="Line 55"/>
          <p:cNvSpPr>
            <a:spLocks noChangeShapeType="1"/>
          </p:cNvSpPr>
          <p:nvPr/>
        </p:nvSpPr>
        <p:spPr bwMode="auto">
          <a:xfrm flipH="1">
            <a:off x="5945673" y="6128609"/>
            <a:ext cx="137054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75" name="Line 57"/>
          <p:cNvSpPr>
            <a:spLocks noChangeShapeType="1"/>
          </p:cNvSpPr>
          <p:nvPr/>
        </p:nvSpPr>
        <p:spPr bwMode="auto">
          <a:xfrm>
            <a:off x="6459803" y="5094508"/>
            <a:ext cx="0" cy="15268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76" name="Line 57"/>
          <p:cNvSpPr>
            <a:spLocks noChangeShapeType="1"/>
          </p:cNvSpPr>
          <p:nvPr/>
        </p:nvSpPr>
        <p:spPr bwMode="auto">
          <a:xfrm>
            <a:off x="5968157" y="5434418"/>
            <a:ext cx="10595" cy="673127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77" name="Line 55"/>
          <p:cNvSpPr>
            <a:spLocks noChangeShapeType="1"/>
          </p:cNvSpPr>
          <p:nvPr/>
        </p:nvSpPr>
        <p:spPr bwMode="auto">
          <a:xfrm flipH="1">
            <a:off x="5940152" y="5404881"/>
            <a:ext cx="1408096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70" name="Rectangle 19"/>
          <p:cNvSpPr>
            <a:spLocks noChangeArrowheads="1"/>
          </p:cNvSpPr>
          <p:nvPr/>
        </p:nvSpPr>
        <p:spPr bwMode="auto">
          <a:xfrm>
            <a:off x="5367074" y="5586165"/>
            <a:ext cx="1066271" cy="330574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>
              <a:defRPr/>
            </a:pPr>
            <a:r>
              <a:rPr lang="en-U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erlin Sans FB Demi" pitchFamily="34" charset="0"/>
                <a:cs typeface="Arial" charset="0"/>
              </a:rPr>
              <a:t>Verifikasi</a:t>
            </a:r>
            <a:endParaRPr 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charset="0"/>
            </a:endParaRPr>
          </a:p>
        </p:txBody>
      </p:sp>
      <p:sp>
        <p:nvSpPr>
          <p:cNvPr id="14379" name="Line 57"/>
          <p:cNvSpPr>
            <a:spLocks noChangeShapeType="1"/>
          </p:cNvSpPr>
          <p:nvPr/>
        </p:nvSpPr>
        <p:spPr bwMode="auto">
          <a:xfrm>
            <a:off x="7308304" y="5417553"/>
            <a:ext cx="0" cy="7620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71" name="Rectangle 19"/>
          <p:cNvSpPr>
            <a:spLocks noChangeArrowheads="1"/>
          </p:cNvSpPr>
          <p:nvPr/>
        </p:nvSpPr>
        <p:spPr bwMode="auto">
          <a:xfrm>
            <a:off x="6766720" y="5586166"/>
            <a:ext cx="1066271" cy="30536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88887" tIns="44444" rIns="88887" bIns="44444"/>
          <a:lstStyle/>
          <a:p>
            <a:pPr algn="ctr" eaLnBrk="0" hangingPunct="0">
              <a:defRPr/>
            </a:pPr>
            <a:r>
              <a:rPr lang="en-U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erlin Sans FB Demi" pitchFamily="34" charset="0"/>
                <a:cs typeface="Arial" charset="0"/>
              </a:rPr>
              <a:t>Telaahan</a:t>
            </a:r>
            <a:endParaRPr 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charset="0"/>
            </a:endParaRPr>
          </a:p>
        </p:txBody>
      </p:sp>
      <p:sp>
        <p:nvSpPr>
          <p:cNvPr id="14381" name="Line 53"/>
          <p:cNvSpPr>
            <a:spLocks noChangeShapeType="1"/>
          </p:cNvSpPr>
          <p:nvPr/>
        </p:nvSpPr>
        <p:spPr bwMode="auto">
          <a:xfrm>
            <a:off x="4348427" y="4786346"/>
            <a:ext cx="227542" cy="0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82" name="Line 53"/>
          <p:cNvSpPr>
            <a:spLocks noChangeShapeType="1"/>
          </p:cNvSpPr>
          <p:nvPr/>
        </p:nvSpPr>
        <p:spPr bwMode="auto">
          <a:xfrm>
            <a:off x="3100601" y="3635107"/>
            <a:ext cx="228865" cy="0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83" name="Line 61"/>
          <p:cNvSpPr>
            <a:spLocks noChangeShapeType="1"/>
          </p:cNvSpPr>
          <p:nvPr/>
        </p:nvSpPr>
        <p:spPr bwMode="auto">
          <a:xfrm>
            <a:off x="3129803" y="2651625"/>
            <a:ext cx="23483" cy="2921935"/>
          </a:xfrm>
          <a:prstGeom prst="line">
            <a:avLst/>
          </a:prstGeom>
          <a:noFill/>
          <a:ln w="12700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84" name="Line 53"/>
          <p:cNvSpPr>
            <a:spLocks noChangeShapeType="1"/>
          </p:cNvSpPr>
          <p:nvPr/>
        </p:nvSpPr>
        <p:spPr bwMode="auto">
          <a:xfrm>
            <a:off x="590021" y="4838822"/>
            <a:ext cx="227542" cy="0"/>
          </a:xfrm>
          <a:prstGeom prst="line">
            <a:avLst/>
          </a:prstGeom>
          <a:noFill/>
          <a:ln w="38100">
            <a:solidFill>
              <a:srgbClr val="FF9999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85" name="Line 57"/>
          <p:cNvSpPr>
            <a:spLocks noChangeShapeType="1"/>
          </p:cNvSpPr>
          <p:nvPr/>
        </p:nvSpPr>
        <p:spPr bwMode="auto">
          <a:xfrm>
            <a:off x="3007651" y="2682148"/>
            <a:ext cx="152135" cy="0"/>
          </a:xfrm>
          <a:prstGeom prst="line">
            <a:avLst/>
          </a:prstGeom>
          <a:noFill/>
          <a:ln w="28575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86" name="Line 57"/>
          <p:cNvSpPr>
            <a:spLocks noChangeShapeType="1"/>
          </p:cNvSpPr>
          <p:nvPr/>
        </p:nvSpPr>
        <p:spPr bwMode="auto">
          <a:xfrm>
            <a:off x="3042774" y="5586165"/>
            <a:ext cx="152136" cy="0"/>
          </a:xfrm>
          <a:prstGeom prst="line">
            <a:avLst/>
          </a:prstGeom>
          <a:noFill/>
          <a:ln w="28575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sp>
        <p:nvSpPr>
          <p:cNvPr id="14387" name="Line 37"/>
          <p:cNvSpPr>
            <a:spLocks noChangeShapeType="1"/>
          </p:cNvSpPr>
          <p:nvPr/>
        </p:nvSpPr>
        <p:spPr bwMode="auto">
          <a:xfrm flipV="1">
            <a:off x="548613" y="2623608"/>
            <a:ext cx="134834" cy="756397"/>
          </a:xfrm>
          <a:prstGeom prst="line">
            <a:avLst/>
          </a:prstGeom>
          <a:noFill/>
          <a:ln w="38100">
            <a:solidFill>
              <a:srgbClr val="FF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88887" tIns="44444" rIns="88887" bIns="44444"/>
          <a:lstStyle/>
          <a:p>
            <a:endParaRPr lang="id-ID"/>
          </a:p>
        </p:txBody>
      </p:sp>
      <p:cxnSp>
        <p:nvCxnSpPr>
          <p:cNvPr id="57" name="Straight Connector 56"/>
          <p:cNvCxnSpPr/>
          <p:nvPr/>
        </p:nvCxnSpPr>
        <p:spPr>
          <a:xfrm rot="16200000" flipH="1">
            <a:off x="115267" y="4338059"/>
            <a:ext cx="882463" cy="119063"/>
          </a:xfrm>
          <a:prstGeom prst="line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-14288" y="96838"/>
            <a:ext cx="9158288" cy="1889125"/>
            <a:chOff x="-14288" y="96838"/>
            <a:chExt cx="9158288" cy="1889125"/>
          </a:xfrm>
          <a:effectLst>
            <a:outerShdw blurRad="50800" dist="38100" dir="2700000" algn="tl" rotWithShape="0">
              <a:srgbClr val="FF0000">
                <a:alpha val="40000"/>
              </a:srgbClr>
            </a:outerShdw>
          </a:effectLst>
        </p:grpSpPr>
        <p:grpSp>
          <p:nvGrpSpPr>
            <p:cNvPr id="5" name="Group 23"/>
            <p:cNvGrpSpPr>
              <a:grpSpLocks/>
            </p:cNvGrpSpPr>
            <p:nvPr/>
          </p:nvGrpSpPr>
          <p:grpSpPr bwMode="auto">
            <a:xfrm>
              <a:off x="-14288" y="96838"/>
              <a:ext cx="9158288" cy="1889124"/>
              <a:chOff x="-14256" y="200002"/>
              <a:chExt cx="9158256" cy="1889463"/>
            </a:xfrm>
          </p:grpSpPr>
          <p:grpSp>
            <p:nvGrpSpPr>
              <p:cNvPr id="6" name="Group 22"/>
              <p:cNvGrpSpPr>
                <a:grpSpLocks/>
              </p:cNvGrpSpPr>
              <p:nvPr/>
            </p:nvGrpSpPr>
            <p:grpSpPr bwMode="auto">
              <a:xfrm>
                <a:off x="-14256" y="285728"/>
                <a:ext cx="9158256" cy="831568"/>
                <a:chOff x="-14256" y="285728"/>
                <a:chExt cx="9158256" cy="831568"/>
              </a:xfrm>
            </p:grpSpPr>
            <p:grpSp>
              <p:nvGrpSpPr>
                <p:cNvPr id="7" name="Group 15"/>
                <p:cNvGrpSpPr>
                  <a:grpSpLocks/>
                </p:cNvGrpSpPr>
                <p:nvPr/>
              </p:nvGrpSpPr>
              <p:grpSpPr bwMode="auto">
                <a:xfrm>
                  <a:off x="-14256" y="500090"/>
                  <a:ext cx="9158256" cy="376306"/>
                  <a:chOff x="0" y="1828839"/>
                  <a:chExt cx="9144000" cy="304855"/>
                </a:xfrm>
              </p:grpSpPr>
              <p:sp>
                <p:nvSpPr>
                  <p:cNvPr id="76" name="Rectangle 75"/>
                  <p:cNvSpPr/>
                  <p:nvPr/>
                </p:nvSpPr>
                <p:spPr>
                  <a:xfrm>
                    <a:off x="0" y="1828839"/>
                    <a:ext cx="9144000" cy="153070"/>
                  </a:xfrm>
                  <a:prstGeom prst="rect">
                    <a:avLst/>
                  </a:prstGeom>
                  <a:solidFill>
                    <a:srgbClr val="FF0000"/>
                  </a:solidFill>
                  <a:ln/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th-TH"/>
                  </a:p>
                </p:txBody>
              </p:sp>
              <p:sp>
                <p:nvSpPr>
                  <p:cNvPr id="77" name="Rectangle 76"/>
                  <p:cNvSpPr/>
                  <p:nvPr/>
                </p:nvSpPr>
                <p:spPr>
                  <a:xfrm>
                    <a:off x="0" y="1981910"/>
                    <a:ext cx="9144000" cy="151784"/>
                  </a:xfrm>
                  <a:prstGeom prst="rect">
                    <a:avLst/>
                  </a:prstGeom>
                  <a:solidFill>
                    <a:schemeClr val="bg1"/>
                  </a:solidFill>
                  <a:ln/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th-TH"/>
                  </a:p>
                </p:txBody>
              </p:sp>
            </p:grpSp>
            <p:pic>
              <p:nvPicPr>
                <p:cNvPr id="75" name="Picture 1" descr="logo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7786710" y="285728"/>
                  <a:ext cx="742563" cy="8315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reflection blurRad="6350" stA="52000" endA="300" endPos="35000" dir="5400000" sy="-100000" algn="bl" rotWithShape="0"/>
                </a:effectLst>
              </p:spPr>
            </p:pic>
          </p:grpSp>
          <p:pic>
            <p:nvPicPr>
              <p:cNvPr id="73" name="Picture 12" descr="garuda gud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00034" y="200002"/>
                <a:ext cx="857256" cy="18894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Rectangle 2"/>
            <p:cNvSpPr txBox="1">
              <a:spLocks noChangeArrowheads="1"/>
            </p:cNvSpPr>
            <p:nvPr/>
          </p:nvSpPr>
          <p:spPr bwMode="auto">
            <a:xfrm>
              <a:off x="2214563" y="539750"/>
              <a:ext cx="4643437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868" indent="-342868" algn="ctr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id-ID" sz="1500" dirty="0">
                  <a:solidFill>
                    <a:srgbClr val="000000"/>
                  </a:solidFill>
                  <a:latin typeface="Candara" pitchFamily="34" charset="0"/>
                  <a:ea typeface="Verdana" pitchFamily="34" charset="0"/>
                  <a:cs typeface="Verdana" pitchFamily="34" charset="0"/>
                </a:rPr>
                <a:t>KEMENTERIAN DALAM NEGERI</a:t>
              </a:r>
              <a:endParaRPr lang="en-US" dirty="0">
                <a:solidFill>
                  <a:srgbClr val="000000"/>
                </a:solidFill>
                <a:latin typeface="Candar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pic>
        <p:nvPicPr>
          <p:cNvPr id="78" name="Picture 4" descr="C:\Users\Public\Documents\2011\SOSIALISASI-PERMENDAGRI-54\SOSIALISASI-UNDIP\BAHAN-BAHAN\LOGO\LOGO KMDN.b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4938" y="91048"/>
            <a:ext cx="792428" cy="1053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Slide Number Placeholder 16"/>
          <p:cNvSpPr>
            <a:spLocks noGrp="1"/>
          </p:cNvSpPr>
          <p:nvPr>
            <p:ph type="sldNum" sz="quarter" idx="12"/>
          </p:nvPr>
        </p:nvSpPr>
        <p:spPr bwMode="auto">
          <a:xfrm>
            <a:off x="7010136" y="6537232"/>
            <a:ext cx="2133864" cy="32076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634182" indent="-243916" eaLnBrk="0" hangingPunct="0"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975665" indent="-195133" eaLnBrk="0" hangingPunct="0"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365931" indent="-195133" eaLnBrk="0" hangingPunct="0"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1756197" indent="-195133" eaLnBrk="0" hangingPunct="0"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146463" indent="-195133" algn="just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536728" indent="-195133" algn="just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2926994" indent="-195133" algn="just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317260" indent="-195133" algn="just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r" eaLnBrk="1" hangingPunct="1"/>
            <a:fld id="{6BDE6B88-A45C-4D7B-8A84-AE7C629991FC}" type="slidenum">
              <a:rPr lang="en-US" sz="18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pPr algn="r" eaLnBrk="1" hangingPunct="1"/>
              <a:t>1</a:t>
            </a:fld>
            <a:endParaRPr lang="en-US" sz="18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772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18" y="-4011"/>
            <a:ext cx="9177318" cy="1299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403648" y="620688"/>
            <a:ext cx="7740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SOP </a:t>
            </a:r>
            <a:r>
              <a:rPr lang="en-US" sz="3600" b="1" dirty="0" smtClean="0">
                <a:solidFill>
                  <a:schemeClr val="bg1"/>
                </a:solidFill>
              </a:rPr>
              <a:t>APLIKASI </a:t>
            </a:r>
            <a:r>
              <a:rPr lang="id-ID" sz="3600" b="1" dirty="0" smtClean="0">
                <a:solidFill>
                  <a:schemeClr val="bg1"/>
                </a:solidFill>
              </a:rPr>
              <a:t>PPID </a:t>
            </a:r>
            <a:r>
              <a:rPr lang="id-ID" sz="3600" b="1" dirty="0" smtClean="0">
                <a:solidFill>
                  <a:schemeClr val="bg1"/>
                </a:solidFill>
              </a:rPr>
              <a:t>KEMENDAGRI</a:t>
            </a:r>
            <a:endParaRPr lang="id-ID" sz="36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01008"/>
            <a:ext cx="819159" cy="71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0" y="4221088"/>
            <a:ext cx="1349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id-ID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www.ppid.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id-ID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kemendagri.go.id</a:t>
            </a:r>
          </a:p>
        </p:txBody>
      </p:sp>
      <p:sp>
        <p:nvSpPr>
          <p:cNvPr id="13" name="AutoShape 1"/>
          <p:cNvSpPr>
            <a:spLocks noChangeArrowheads="1"/>
          </p:cNvSpPr>
          <p:nvPr/>
        </p:nvSpPr>
        <p:spPr bwMode="auto">
          <a:xfrm>
            <a:off x="0" y="2492896"/>
            <a:ext cx="1284290" cy="612776"/>
          </a:xfrm>
          <a:prstGeom prst="wedgeRoundRectCallout">
            <a:avLst>
              <a:gd name="adj1" fmla="val 33333"/>
              <a:gd name="adj2" fmla="val 84333"/>
              <a:gd name="adj3" fmla="val 16667"/>
            </a:avLst>
          </a:prstGeom>
          <a:gradFill rotWithShape="1">
            <a:gsLst>
              <a:gs pos="0">
                <a:srgbClr val="B2A1C7"/>
              </a:gs>
              <a:gs pos="50000">
                <a:srgbClr val="FFFFFF"/>
              </a:gs>
              <a:gs pos="100000">
                <a:srgbClr val="B2A1C7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Input </a:t>
            </a:r>
            <a:r>
              <a:rPr lang="id-ID" sz="1100" b="1" dirty="0" smtClean="0">
                <a:latin typeface="Verdana" pitchFamily="34" charset="0"/>
                <a:cs typeface="Arial" pitchFamily="34" charset="0"/>
              </a:rPr>
              <a:t>permohonan informasi</a:t>
            </a: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 descr="C:\Users\Yanuar\Downloads\kerj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628800"/>
            <a:ext cx="85725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C:\Users\Yanuar\Downloads\kerj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429000"/>
            <a:ext cx="85725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C:\Users\Yanuar\Downloads\kerj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373216"/>
            <a:ext cx="85725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1979712" y="242088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PPID UTAMA/Administrator Kemendagri</a:t>
            </a:r>
            <a:endParaRPr lang="id-ID" sz="1000" dirty="0"/>
          </a:p>
        </p:txBody>
      </p:sp>
      <p:sp>
        <p:nvSpPr>
          <p:cNvPr id="19" name="TextBox 18"/>
          <p:cNvSpPr txBox="1"/>
          <p:nvPr/>
        </p:nvSpPr>
        <p:spPr>
          <a:xfrm>
            <a:off x="1979712" y="422108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PPID UTAMA/Administrator Provinsi</a:t>
            </a:r>
            <a:endParaRPr lang="id-ID" sz="1000" dirty="0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1403648" y="2924944"/>
            <a:ext cx="576064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1403648" y="3861048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1403648" y="3861048"/>
            <a:ext cx="576064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5" name="Picture 3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1772816"/>
            <a:ext cx="128588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645024"/>
            <a:ext cx="128588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5589240"/>
            <a:ext cx="128588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2" name="Straight Arrow Connector 51"/>
          <p:cNvCxnSpPr/>
          <p:nvPr/>
        </p:nvCxnSpPr>
        <p:spPr>
          <a:xfrm>
            <a:off x="5436096" y="2204864"/>
            <a:ext cx="864096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5364088" y="4509120"/>
            <a:ext cx="864096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779912" y="2420888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Tindak Lanjut</a:t>
            </a:r>
            <a:endParaRPr lang="id-ID" sz="1000" dirty="0"/>
          </a:p>
        </p:txBody>
      </p:sp>
      <p:sp>
        <p:nvSpPr>
          <p:cNvPr id="58" name="TextBox 57"/>
          <p:cNvSpPr txBox="1"/>
          <p:nvPr/>
        </p:nvSpPr>
        <p:spPr>
          <a:xfrm>
            <a:off x="3779912" y="4293096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Tindak Lanjut </a:t>
            </a:r>
            <a:endParaRPr lang="id-ID" sz="1000" dirty="0"/>
          </a:p>
        </p:txBody>
      </p:sp>
      <p:sp>
        <p:nvSpPr>
          <p:cNvPr id="59" name="TextBox 58"/>
          <p:cNvSpPr txBox="1"/>
          <p:nvPr/>
        </p:nvSpPr>
        <p:spPr>
          <a:xfrm>
            <a:off x="3779912" y="6237312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Tindak Lanjut </a:t>
            </a:r>
            <a:endParaRPr lang="id-ID" sz="1000" dirty="0"/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5292080" y="3933056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5" name="Picture 6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573016"/>
            <a:ext cx="819159" cy="71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Rectangle 3"/>
          <p:cNvSpPr>
            <a:spLocks noChangeAspect="1" noChangeArrowheads="1"/>
          </p:cNvSpPr>
          <p:nvPr/>
        </p:nvSpPr>
        <p:spPr bwMode="auto">
          <a:xfrm>
            <a:off x="323528" y="3284984"/>
            <a:ext cx="879475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pengguna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Rectangle 3"/>
          <p:cNvSpPr>
            <a:spLocks noChangeAspect="1" noChangeArrowheads="1"/>
          </p:cNvSpPr>
          <p:nvPr/>
        </p:nvSpPr>
        <p:spPr bwMode="auto">
          <a:xfrm>
            <a:off x="6516216" y="3356992"/>
            <a:ext cx="879475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pengguna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AutoShape 22"/>
          <p:cNvSpPr>
            <a:spLocks noChangeArrowheads="1"/>
          </p:cNvSpPr>
          <p:nvPr/>
        </p:nvSpPr>
        <p:spPr bwMode="auto">
          <a:xfrm>
            <a:off x="8105775" y="3789040"/>
            <a:ext cx="1038225" cy="2301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FF">
                  <a:gamma/>
                  <a:shade val="46275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46275"/>
                  <a:invGamma/>
                </a:srgbClr>
              </a:gs>
            </a:gsLst>
            <a:lin ang="18900000" scaled="1"/>
          </a:gradFill>
          <a:ln w="9525">
            <a:solidFill>
              <a:srgbClr val="000000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1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id-ID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SELESAI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0" name="Straight Arrow Connector 69"/>
          <p:cNvCxnSpPr/>
          <p:nvPr/>
        </p:nvCxnSpPr>
        <p:spPr>
          <a:xfrm>
            <a:off x="7452320" y="393305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AutoShape 7"/>
          <p:cNvCxnSpPr>
            <a:cxnSpLocks noChangeShapeType="1"/>
          </p:cNvCxnSpPr>
          <p:nvPr/>
        </p:nvCxnSpPr>
        <p:spPr bwMode="auto">
          <a:xfrm flipH="1">
            <a:off x="3131841" y="2060848"/>
            <a:ext cx="648071" cy="0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76" name="AutoShape 7"/>
          <p:cNvCxnSpPr>
            <a:cxnSpLocks noChangeShapeType="1"/>
          </p:cNvCxnSpPr>
          <p:nvPr/>
        </p:nvCxnSpPr>
        <p:spPr bwMode="auto">
          <a:xfrm flipH="1">
            <a:off x="3131840" y="5877272"/>
            <a:ext cx="648071" cy="0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77" name="AutoShape 7"/>
          <p:cNvCxnSpPr>
            <a:cxnSpLocks noChangeShapeType="1"/>
          </p:cNvCxnSpPr>
          <p:nvPr/>
        </p:nvCxnSpPr>
        <p:spPr bwMode="auto">
          <a:xfrm flipH="1">
            <a:off x="3131840" y="3933056"/>
            <a:ext cx="648071" cy="0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78" name="AutoShape 7"/>
          <p:cNvCxnSpPr>
            <a:cxnSpLocks noChangeShapeType="1"/>
          </p:cNvCxnSpPr>
          <p:nvPr/>
        </p:nvCxnSpPr>
        <p:spPr bwMode="auto">
          <a:xfrm>
            <a:off x="2699792" y="2780928"/>
            <a:ext cx="0" cy="648072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85" name="AutoShape 7"/>
          <p:cNvCxnSpPr>
            <a:cxnSpLocks noChangeShapeType="1"/>
          </p:cNvCxnSpPr>
          <p:nvPr/>
        </p:nvCxnSpPr>
        <p:spPr bwMode="auto">
          <a:xfrm flipV="1">
            <a:off x="2843808" y="2780928"/>
            <a:ext cx="0" cy="576066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90" name="AutoShape 7"/>
          <p:cNvCxnSpPr>
            <a:cxnSpLocks noChangeShapeType="1"/>
          </p:cNvCxnSpPr>
          <p:nvPr/>
        </p:nvCxnSpPr>
        <p:spPr bwMode="auto">
          <a:xfrm>
            <a:off x="2699792" y="4653136"/>
            <a:ext cx="0" cy="648072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91" name="AutoShape 7"/>
          <p:cNvCxnSpPr>
            <a:cxnSpLocks noChangeShapeType="1"/>
          </p:cNvCxnSpPr>
          <p:nvPr/>
        </p:nvCxnSpPr>
        <p:spPr bwMode="auto">
          <a:xfrm flipV="1">
            <a:off x="2843808" y="4581128"/>
            <a:ext cx="0" cy="648073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sp>
        <p:nvSpPr>
          <p:cNvPr id="95" name="AutoShape 2"/>
          <p:cNvSpPr>
            <a:spLocks noChangeArrowheads="1"/>
          </p:cNvSpPr>
          <p:nvPr/>
        </p:nvSpPr>
        <p:spPr bwMode="auto">
          <a:xfrm>
            <a:off x="6429356" y="6286496"/>
            <a:ext cx="2714644" cy="571504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5600" marR="0" lvl="0" indent="-355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Wingdings" pitchFamily="2" charset="2"/>
              <a:buChar char="q"/>
              <a:tabLst/>
            </a:pPr>
            <a:r>
              <a:rPr kumimoji="0" lang="id-ID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      :  Garis Fasilitasi.</a:t>
            </a:r>
          </a:p>
          <a:p>
            <a:pPr marL="355600" marR="0" lvl="0" indent="-355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id-ID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      :</a:t>
            </a:r>
            <a:r>
              <a:rPr kumimoji="0" lang="id-ID" sz="1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Garis Koordinasi.</a:t>
            </a:r>
            <a:endParaRPr kumimoji="0" lang="id-ID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6" name="Rectangle 9"/>
          <p:cNvSpPr>
            <a:spLocks noChangeAspect="1" noChangeArrowheads="1"/>
          </p:cNvSpPr>
          <p:nvPr/>
        </p:nvSpPr>
        <p:spPr bwMode="auto">
          <a:xfrm>
            <a:off x="6444208" y="6021288"/>
            <a:ext cx="1984375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Catatan:</a:t>
            </a:r>
          </a:p>
        </p:txBody>
      </p:sp>
      <p:cxnSp>
        <p:nvCxnSpPr>
          <p:cNvPr id="98" name="AutoShape 19"/>
          <p:cNvCxnSpPr>
            <a:cxnSpLocks noChangeShapeType="1"/>
          </p:cNvCxnSpPr>
          <p:nvPr/>
        </p:nvCxnSpPr>
        <p:spPr bwMode="auto">
          <a:xfrm>
            <a:off x="6876256" y="6453336"/>
            <a:ext cx="303212" cy="0"/>
          </a:xfrm>
          <a:prstGeom prst="straightConnector1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99" name="AutoShape 20"/>
          <p:cNvCxnSpPr>
            <a:cxnSpLocks noChangeShapeType="1"/>
          </p:cNvCxnSpPr>
          <p:nvPr/>
        </p:nvCxnSpPr>
        <p:spPr bwMode="auto">
          <a:xfrm>
            <a:off x="6876256" y="6669360"/>
            <a:ext cx="303212" cy="0"/>
          </a:xfrm>
          <a:prstGeom prst="straightConnector1">
            <a:avLst/>
          </a:prstGeom>
          <a:noFill/>
          <a:ln w="25400">
            <a:solidFill>
              <a:srgbClr val="000000"/>
            </a:solidFill>
            <a:prstDash val="sysDot"/>
            <a:round/>
            <a:headEnd/>
            <a:tailEnd/>
          </a:ln>
        </p:spPr>
      </p:cxnSp>
      <p:pic>
        <p:nvPicPr>
          <p:cNvPr id="46" name="Picture 1" descr="log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0"/>
            <a:ext cx="1115616" cy="1025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7" name="TextBox 46"/>
          <p:cNvSpPr txBox="1"/>
          <p:nvPr/>
        </p:nvSpPr>
        <p:spPr>
          <a:xfrm>
            <a:off x="1979712" y="6093296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PPID UTAMA/Administrator </a:t>
            </a:r>
          </a:p>
          <a:p>
            <a:pPr algn="ctr"/>
            <a:r>
              <a:rPr lang="id-ID" sz="1000" dirty="0" smtClean="0"/>
              <a:t>Kabupaten/Kota</a:t>
            </a:r>
            <a:endParaRPr lang="id-ID" sz="1000" dirty="0"/>
          </a:p>
        </p:txBody>
      </p:sp>
      <p:sp>
        <p:nvSpPr>
          <p:cNvPr id="48" name="TextBox 47"/>
          <p:cNvSpPr txBox="1"/>
          <p:nvPr/>
        </p:nvSpPr>
        <p:spPr>
          <a:xfrm>
            <a:off x="3923928" y="1268760"/>
            <a:ext cx="129614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900" dirty="0" smtClean="0"/>
              <a:t>PPID PEMBANTU/Komponen Kemendagri</a:t>
            </a:r>
            <a:endParaRPr lang="id-ID" sz="900" dirty="0"/>
          </a:p>
        </p:txBody>
      </p:sp>
      <p:sp>
        <p:nvSpPr>
          <p:cNvPr id="49" name="TextBox 48"/>
          <p:cNvSpPr txBox="1"/>
          <p:nvPr/>
        </p:nvSpPr>
        <p:spPr>
          <a:xfrm>
            <a:off x="3923928" y="3429000"/>
            <a:ext cx="12961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900" dirty="0" smtClean="0"/>
              <a:t>PPID PEMBANTU/SKPD</a:t>
            </a:r>
            <a:endParaRPr lang="id-ID" sz="900" dirty="0"/>
          </a:p>
        </p:txBody>
      </p:sp>
      <p:sp>
        <p:nvSpPr>
          <p:cNvPr id="50" name="TextBox 49"/>
          <p:cNvSpPr txBox="1"/>
          <p:nvPr/>
        </p:nvSpPr>
        <p:spPr>
          <a:xfrm>
            <a:off x="3923928" y="5373216"/>
            <a:ext cx="12961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900" dirty="0" smtClean="0"/>
              <a:t>PPID PEMBANTU/SKPD</a:t>
            </a:r>
            <a:endParaRPr lang="id-ID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18" y="-4011"/>
            <a:ext cx="9177318" cy="1299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403648" y="620688"/>
            <a:ext cx="7740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SOP </a:t>
            </a:r>
            <a:r>
              <a:rPr lang="en-US" sz="3600" b="1" dirty="0" smtClean="0">
                <a:solidFill>
                  <a:schemeClr val="bg1"/>
                </a:solidFill>
              </a:rPr>
              <a:t>APLIKASI </a:t>
            </a:r>
            <a:r>
              <a:rPr lang="id-ID" sz="3600" b="1" dirty="0" smtClean="0">
                <a:solidFill>
                  <a:schemeClr val="bg1"/>
                </a:solidFill>
              </a:rPr>
              <a:t>SAPA </a:t>
            </a:r>
            <a:r>
              <a:rPr lang="id-ID" sz="3600" b="1" dirty="0" smtClean="0">
                <a:solidFill>
                  <a:schemeClr val="bg1"/>
                </a:solidFill>
              </a:rPr>
              <a:t>KEMENDAGRI </a:t>
            </a:r>
            <a:endParaRPr lang="id-ID" sz="36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01008"/>
            <a:ext cx="819159" cy="71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0" y="4221088"/>
            <a:ext cx="1349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id-ID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www.sapa.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id-ID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kemendagri.go.id</a:t>
            </a:r>
          </a:p>
        </p:txBody>
      </p:sp>
      <p:sp>
        <p:nvSpPr>
          <p:cNvPr id="13" name="AutoShape 1"/>
          <p:cNvSpPr>
            <a:spLocks noChangeArrowheads="1"/>
          </p:cNvSpPr>
          <p:nvPr/>
        </p:nvSpPr>
        <p:spPr bwMode="auto">
          <a:xfrm>
            <a:off x="0" y="2492896"/>
            <a:ext cx="1284290" cy="612776"/>
          </a:xfrm>
          <a:prstGeom prst="wedgeRoundRectCallout">
            <a:avLst>
              <a:gd name="adj1" fmla="val 33333"/>
              <a:gd name="adj2" fmla="val 84333"/>
              <a:gd name="adj3" fmla="val 16667"/>
            </a:avLst>
          </a:prstGeom>
          <a:gradFill rotWithShape="1">
            <a:gsLst>
              <a:gs pos="0">
                <a:srgbClr val="B2A1C7"/>
              </a:gs>
              <a:gs pos="50000">
                <a:srgbClr val="FFFFFF"/>
              </a:gs>
              <a:gs pos="100000">
                <a:srgbClr val="B2A1C7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Input Pengaduan/ Aspirasi</a:t>
            </a: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 descr="C:\Users\Yanuar\Downloads\kerj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628800"/>
            <a:ext cx="85725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C:\Users\Yanuar\Downloads\kerj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429000"/>
            <a:ext cx="85725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C:\Users\Yanuar\Downloads\kerj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373216"/>
            <a:ext cx="85725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1979712" y="2492896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Administrator Kemendagri</a:t>
            </a:r>
            <a:endParaRPr lang="id-ID" sz="1000" dirty="0"/>
          </a:p>
        </p:txBody>
      </p:sp>
      <p:sp>
        <p:nvSpPr>
          <p:cNvPr id="19" name="TextBox 18"/>
          <p:cNvSpPr txBox="1"/>
          <p:nvPr/>
        </p:nvSpPr>
        <p:spPr>
          <a:xfrm>
            <a:off x="1979712" y="4365104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Administrator Provinsi</a:t>
            </a:r>
            <a:endParaRPr lang="id-ID" sz="1000" dirty="0"/>
          </a:p>
        </p:txBody>
      </p:sp>
      <p:sp>
        <p:nvSpPr>
          <p:cNvPr id="20" name="TextBox 19"/>
          <p:cNvSpPr txBox="1"/>
          <p:nvPr/>
        </p:nvSpPr>
        <p:spPr>
          <a:xfrm>
            <a:off x="1979712" y="623731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Administrator Kabupaten/Kota</a:t>
            </a:r>
            <a:endParaRPr lang="id-ID" sz="1000" dirty="0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1403648" y="2924944"/>
            <a:ext cx="576064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1403648" y="3861048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1403648" y="3861048"/>
            <a:ext cx="576064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5" name="Picture 3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1772816"/>
            <a:ext cx="128588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645024"/>
            <a:ext cx="128588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5589240"/>
            <a:ext cx="128588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WordArt 8"/>
          <p:cNvSpPr>
            <a:spLocks noChangeArrowheads="1" noChangeShapeType="1" noTextEdit="1"/>
          </p:cNvSpPr>
          <p:nvPr/>
        </p:nvSpPr>
        <p:spPr bwMode="auto">
          <a:xfrm>
            <a:off x="3923928" y="1628800"/>
            <a:ext cx="1285884" cy="157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id-ID" sz="8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Verdana"/>
                <a:ea typeface="Verdana"/>
                <a:cs typeface="Verdana"/>
              </a:rPr>
              <a:t>Komponen Kemendagri</a:t>
            </a:r>
            <a:endParaRPr lang="id-ID" sz="800" kern="10" spc="0" dirty="0">
              <a:ln w="9525">
                <a:noFill/>
                <a:round/>
                <a:headEnd/>
                <a:tailEnd/>
              </a:ln>
              <a:solidFill>
                <a:srgbClr val="000000"/>
              </a:solidFill>
              <a:effectLst/>
              <a:latin typeface="Verdana"/>
              <a:ea typeface="Verdana"/>
              <a:cs typeface="Verdana"/>
            </a:endParaRPr>
          </a:p>
        </p:txBody>
      </p:sp>
      <p:sp>
        <p:nvSpPr>
          <p:cNvPr id="43" name="WordArt 8"/>
          <p:cNvSpPr>
            <a:spLocks noChangeArrowheads="1" noChangeShapeType="1" noTextEdit="1"/>
          </p:cNvSpPr>
          <p:nvPr/>
        </p:nvSpPr>
        <p:spPr bwMode="auto">
          <a:xfrm>
            <a:off x="3923928" y="3501008"/>
            <a:ext cx="1285884" cy="157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id-ID" sz="8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latin typeface="Verdana"/>
                <a:ea typeface="Verdana"/>
                <a:cs typeface="Verdana"/>
              </a:rPr>
              <a:t>SKPD</a:t>
            </a:r>
            <a:endParaRPr lang="id-ID" sz="800" kern="10" spc="0" dirty="0">
              <a:ln w="9525">
                <a:noFill/>
                <a:round/>
                <a:headEnd/>
                <a:tailEnd/>
              </a:ln>
              <a:solidFill>
                <a:srgbClr val="000000"/>
              </a:solidFill>
              <a:effectLst/>
              <a:latin typeface="Verdana"/>
              <a:ea typeface="Verdana"/>
              <a:cs typeface="Verdana"/>
            </a:endParaRPr>
          </a:p>
        </p:txBody>
      </p:sp>
      <p:sp>
        <p:nvSpPr>
          <p:cNvPr id="44" name="WordArt 8"/>
          <p:cNvSpPr>
            <a:spLocks noChangeArrowheads="1" noChangeShapeType="1" noTextEdit="1"/>
          </p:cNvSpPr>
          <p:nvPr/>
        </p:nvSpPr>
        <p:spPr bwMode="auto">
          <a:xfrm>
            <a:off x="3923928" y="5445224"/>
            <a:ext cx="1285884" cy="157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id-ID" sz="8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latin typeface="Verdana"/>
                <a:ea typeface="Verdana"/>
                <a:cs typeface="Verdana"/>
              </a:rPr>
              <a:t>SKPD</a:t>
            </a:r>
            <a:endParaRPr lang="id-ID" sz="800" kern="10" spc="0" dirty="0">
              <a:ln w="9525">
                <a:noFill/>
                <a:round/>
                <a:headEnd/>
                <a:tailEnd/>
              </a:ln>
              <a:solidFill>
                <a:srgbClr val="000000"/>
              </a:solidFill>
              <a:effectLst/>
              <a:latin typeface="Verdana"/>
              <a:ea typeface="Verdana"/>
              <a:cs typeface="Verdana"/>
            </a:endParaRPr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5436096" y="2204864"/>
            <a:ext cx="864096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5364088" y="4509120"/>
            <a:ext cx="864096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779912" y="2420888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Tindak Lanjut Pengaduan</a:t>
            </a:r>
            <a:endParaRPr lang="id-ID" sz="1000" dirty="0"/>
          </a:p>
        </p:txBody>
      </p:sp>
      <p:sp>
        <p:nvSpPr>
          <p:cNvPr id="58" name="TextBox 57"/>
          <p:cNvSpPr txBox="1"/>
          <p:nvPr/>
        </p:nvSpPr>
        <p:spPr>
          <a:xfrm>
            <a:off x="3779912" y="4293096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Tindak Lanjut Pengaduan</a:t>
            </a:r>
            <a:endParaRPr lang="id-ID" sz="1000" dirty="0"/>
          </a:p>
        </p:txBody>
      </p:sp>
      <p:sp>
        <p:nvSpPr>
          <p:cNvPr id="59" name="TextBox 58"/>
          <p:cNvSpPr txBox="1"/>
          <p:nvPr/>
        </p:nvSpPr>
        <p:spPr>
          <a:xfrm>
            <a:off x="3779912" y="6237312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000" dirty="0" smtClean="0"/>
              <a:t>Tindak Lanjut Pengaduan</a:t>
            </a:r>
            <a:endParaRPr lang="id-ID" sz="1000" dirty="0"/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5292080" y="3933056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5" name="Picture 6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573016"/>
            <a:ext cx="819159" cy="71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Rectangle 3"/>
          <p:cNvSpPr>
            <a:spLocks noChangeAspect="1" noChangeArrowheads="1"/>
          </p:cNvSpPr>
          <p:nvPr/>
        </p:nvSpPr>
        <p:spPr bwMode="auto">
          <a:xfrm>
            <a:off x="323528" y="3284984"/>
            <a:ext cx="879475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pengguna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Rectangle 3"/>
          <p:cNvSpPr>
            <a:spLocks noChangeAspect="1" noChangeArrowheads="1"/>
          </p:cNvSpPr>
          <p:nvPr/>
        </p:nvSpPr>
        <p:spPr bwMode="auto">
          <a:xfrm>
            <a:off x="6516216" y="3356992"/>
            <a:ext cx="879475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pengguna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AutoShape 22"/>
          <p:cNvSpPr>
            <a:spLocks noChangeArrowheads="1"/>
          </p:cNvSpPr>
          <p:nvPr/>
        </p:nvSpPr>
        <p:spPr bwMode="auto">
          <a:xfrm>
            <a:off x="8105775" y="3789040"/>
            <a:ext cx="1038225" cy="2301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FF">
                  <a:gamma/>
                  <a:shade val="46275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46275"/>
                  <a:invGamma/>
                </a:srgbClr>
              </a:gs>
            </a:gsLst>
            <a:lin ang="18900000" scaled="1"/>
          </a:gradFill>
          <a:ln w="9525">
            <a:solidFill>
              <a:srgbClr val="000000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1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id-ID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SELESAI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0" name="Straight Arrow Connector 69"/>
          <p:cNvCxnSpPr/>
          <p:nvPr/>
        </p:nvCxnSpPr>
        <p:spPr>
          <a:xfrm>
            <a:off x="7452320" y="393305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3" name="Picture 72" descr="bottom_icon_color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2123728" cy="1268760"/>
          </a:xfrm>
          <a:prstGeom prst="rect">
            <a:avLst/>
          </a:prstGeom>
        </p:spPr>
      </p:pic>
      <p:cxnSp>
        <p:nvCxnSpPr>
          <p:cNvPr id="74" name="AutoShape 7"/>
          <p:cNvCxnSpPr>
            <a:cxnSpLocks noChangeShapeType="1"/>
          </p:cNvCxnSpPr>
          <p:nvPr/>
        </p:nvCxnSpPr>
        <p:spPr bwMode="auto">
          <a:xfrm flipH="1">
            <a:off x="3131841" y="2060848"/>
            <a:ext cx="648071" cy="0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76" name="AutoShape 7"/>
          <p:cNvCxnSpPr>
            <a:cxnSpLocks noChangeShapeType="1"/>
          </p:cNvCxnSpPr>
          <p:nvPr/>
        </p:nvCxnSpPr>
        <p:spPr bwMode="auto">
          <a:xfrm flipH="1">
            <a:off x="3131840" y="5877272"/>
            <a:ext cx="648071" cy="0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77" name="AutoShape 7"/>
          <p:cNvCxnSpPr>
            <a:cxnSpLocks noChangeShapeType="1"/>
          </p:cNvCxnSpPr>
          <p:nvPr/>
        </p:nvCxnSpPr>
        <p:spPr bwMode="auto">
          <a:xfrm flipH="1">
            <a:off x="3131840" y="3933056"/>
            <a:ext cx="648071" cy="0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78" name="AutoShape 7"/>
          <p:cNvCxnSpPr>
            <a:cxnSpLocks noChangeShapeType="1"/>
          </p:cNvCxnSpPr>
          <p:nvPr/>
        </p:nvCxnSpPr>
        <p:spPr bwMode="auto">
          <a:xfrm>
            <a:off x="2699792" y="2780928"/>
            <a:ext cx="0" cy="648072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85" name="AutoShape 7"/>
          <p:cNvCxnSpPr>
            <a:cxnSpLocks noChangeShapeType="1"/>
          </p:cNvCxnSpPr>
          <p:nvPr/>
        </p:nvCxnSpPr>
        <p:spPr bwMode="auto">
          <a:xfrm flipV="1">
            <a:off x="2843808" y="2780928"/>
            <a:ext cx="0" cy="576066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90" name="AutoShape 7"/>
          <p:cNvCxnSpPr>
            <a:cxnSpLocks noChangeShapeType="1"/>
          </p:cNvCxnSpPr>
          <p:nvPr/>
        </p:nvCxnSpPr>
        <p:spPr bwMode="auto">
          <a:xfrm>
            <a:off x="2699792" y="4653136"/>
            <a:ext cx="0" cy="648072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cxnSp>
        <p:nvCxnSpPr>
          <p:cNvPr id="91" name="AutoShape 7"/>
          <p:cNvCxnSpPr>
            <a:cxnSpLocks noChangeShapeType="1"/>
          </p:cNvCxnSpPr>
          <p:nvPr/>
        </p:nvCxnSpPr>
        <p:spPr bwMode="auto">
          <a:xfrm flipV="1">
            <a:off x="2843808" y="4581128"/>
            <a:ext cx="0" cy="648073"/>
          </a:xfrm>
          <a:prstGeom prst="straightConnector1">
            <a:avLst/>
          </a:prstGeom>
          <a:noFill/>
          <a:ln w="22225">
            <a:solidFill>
              <a:srgbClr val="000000"/>
            </a:solidFill>
            <a:prstDash val="dash"/>
            <a:round/>
            <a:headEnd type="triangle" w="med" len="med"/>
            <a:tailEnd/>
          </a:ln>
        </p:spPr>
      </p:cxnSp>
      <p:sp>
        <p:nvSpPr>
          <p:cNvPr id="95" name="AutoShape 2"/>
          <p:cNvSpPr>
            <a:spLocks noChangeArrowheads="1"/>
          </p:cNvSpPr>
          <p:nvPr/>
        </p:nvSpPr>
        <p:spPr bwMode="auto">
          <a:xfrm>
            <a:off x="6429356" y="6286496"/>
            <a:ext cx="2714644" cy="571504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5600" marR="0" lvl="0" indent="-355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Wingdings" pitchFamily="2" charset="2"/>
              <a:buChar char="q"/>
              <a:tabLst/>
            </a:pPr>
            <a:r>
              <a:rPr kumimoji="0" lang="id-ID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      :  Garis Fasilitasi.</a:t>
            </a:r>
          </a:p>
          <a:p>
            <a:pPr marL="355600" marR="0" lvl="0" indent="-355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id-ID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      :</a:t>
            </a:r>
            <a:r>
              <a:rPr kumimoji="0" lang="id-ID" sz="1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Garis Koordinasi.</a:t>
            </a:r>
            <a:endParaRPr kumimoji="0" lang="id-ID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6" name="Rectangle 9"/>
          <p:cNvSpPr>
            <a:spLocks noChangeAspect="1" noChangeArrowheads="1"/>
          </p:cNvSpPr>
          <p:nvPr/>
        </p:nvSpPr>
        <p:spPr bwMode="auto">
          <a:xfrm>
            <a:off x="6444208" y="6021288"/>
            <a:ext cx="1984375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id-ID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Catatan:</a:t>
            </a:r>
          </a:p>
        </p:txBody>
      </p:sp>
      <p:cxnSp>
        <p:nvCxnSpPr>
          <p:cNvPr id="98" name="AutoShape 19"/>
          <p:cNvCxnSpPr>
            <a:cxnSpLocks noChangeShapeType="1"/>
          </p:cNvCxnSpPr>
          <p:nvPr/>
        </p:nvCxnSpPr>
        <p:spPr bwMode="auto">
          <a:xfrm>
            <a:off x="6876256" y="6453336"/>
            <a:ext cx="303212" cy="0"/>
          </a:xfrm>
          <a:prstGeom prst="straightConnector1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99" name="AutoShape 20"/>
          <p:cNvCxnSpPr>
            <a:cxnSpLocks noChangeShapeType="1"/>
          </p:cNvCxnSpPr>
          <p:nvPr/>
        </p:nvCxnSpPr>
        <p:spPr bwMode="auto">
          <a:xfrm>
            <a:off x="6876256" y="6669360"/>
            <a:ext cx="303212" cy="0"/>
          </a:xfrm>
          <a:prstGeom prst="straightConnector1">
            <a:avLst/>
          </a:prstGeom>
          <a:noFill/>
          <a:ln w="25400">
            <a:solidFill>
              <a:srgbClr val="000000"/>
            </a:solidFill>
            <a:prstDash val="sysDot"/>
            <a:round/>
            <a:headEnd/>
            <a:tailEnd/>
          </a:ln>
        </p:spPr>
      </p:cxnSp>
    </p:spTree>
    <p:extLst>
      <p:ext uri="{BB962C8B-B14F-4D97-AF65-F5344CB8AC3E}">
        <p14:creationId xmlns="" xmlns:p14="http://schemas.microsoft.com/office/powerpoint/2010/main" val="297789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177</Words>
  <Application>Microsoft Office PowerPoint</Application>
  <PresentationFormat>On-screen Show (4:3)</PresentationFormat>
  <Paragraphs>87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LENOVO</dc:creator>
  <cp:lastModifiedBy>LENOVO</cp:lastModifiedBy>
  <cp:revision>2</cp:revision>
  <dcterms:created xsi:type="dcterms:W3CDTF">2017-03-30T05:11:08Z</dcterms:created>
  <dcterms:modified xsi:type="dcterms:W3CDTF">2017-03-30T05:43:07Z</dcterms:modified>
</cp:coreProperties>
</file>